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4"/>
    <p:sldMasterId id="2147483715" r:id="rId5"/>
  </p:sldMasterIdLst>
  <p:notesMasterIdLst>
    <p:notesMasterId r:id="rId14"/>
  </p:notesMasterIdLst>
  <p:sldIdLst>
    <p:sldId id="266" r:id="rId6"/>
    <p:sldId id="324" r:id="rId7"/>
    <p:sldId id="337" r:id="rId8"/>
    <p:sldId id="442" r:id="rId9"/>
    <p:sldId id="443" r:id="rId10"/>
    <p:sldId id="353" r:id="rId11"/>
    <p:sldId id="441" r:id="rId12"/>
    <p:sldId id="33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a:srgbClr val="FF66CC"/>
    <a:srgbClr val="A9258A"/>
    <a:srgbClr val="FF99FF"/>
    <a:srgbClr val="FFCCFF"/>
    <a:srgbClr val="FF00FF"/>
    <a:srgbClr val="E91D25"/>
    <a:srgbClr val="F99C1C"/>
    <a:srgbClr val="EC714D"/>
    <a:srgbClr val="ED1B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82346" autoAdjust="0"/>
  </p:normalViewPr>
  <p:slideViewPr>
    <p:cSldViewPr snapToGrid="0" showGuides="1">
      <p:cViewPr varScale="1">
        <p:scale>
          <a:sx n="71" d="100"/>
          <a:sy n="71" d="100"/>
        </p:scale>
        <p:origin x="1872" y="58"/>
      </p:cViewPr>
      <p:guideLst>
        <p:guide orient="horz" pos="2160"/>
        <p:guide pos="289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5750F-68C0-4421-B33E-5CC928A955B3}"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3EF51E-F38C-491A-BF5B-23BBE6D230EC}" type="slidenum">
              <a:rPr lang="en-US" smtClean="0"/>
              <a:t>‹#›</a:t>
            </a:fld>
            <a:endParaRPr lang="en-US"/>
          </a:p>
        </p:txBody>
      </p:sp>
    </p:spTree>
    <p:extLst>
      <p:ext uri="{BB962C8B-B14F-4D97-AF65-F5344CB8AC3E}">
        <p14:creationId xmlns:p14="http://schemas.microsoft.com/office/powerpoint/2010/main" val="4163986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Importance of First Impressions:</a:t>
            </a:r>
            <a:br>
              <a:rPr lang="en-US" dirty="0"/>
            </a:br>
            <a:r>
              <a:rPr lang="en-US" dirty="0"/>
              <a:t>The interview is your chance to make a strong first impression. Be confident, positive, and professional. Your handshake, body language, and tone set the stage for the interview, so greet your interviewer warmly and start the conversation on a good note.</a:t>
            </a:r>
          </a:p>
          <a:p>
            <a:endParaRPr lang="en-US" dirty="0"/>
          </a:p>
          <a:p>
            <a:r>
              <a:rPr lang="en-US" b="1" dirty="0"/>
              <a:t>Showcase Your Fit:</a:t>
            </a:r>
            <a:br>
              <a:rPr lang="en-US" dirty="0"/>
            </a:br>
            <a:r>
              <a:rPr lang="en-US" dirty="0"/>
              <a:t>Employers want candidates who have the right skills and fit the company culture. Highlight your relevant experience and show how your values align with the company’s goals. Tailor your answers to demonstrate why you're the best fit for the job.</a:t>
            </a:r>
          </a:p>
          <a:p>
            <a:endParaRPr lang="en-US" dirty="0"/>
          </a:p>
          <a:p>
            <a:r>
              <a:rPr lang="en-US" b="1" dirty="0"/>
              <a:t>Stand Out from the Competition:</a:t>
            </a:r>
            <a:br>
              <a:rPr lang="en-US" dirty="0"/>
            </a:br>
            <a:r>
              <a:rPr lang="en-US" dirty="0"/>
              <a:t>Even with similar qualifications, good interview skills can make you stand out. Be clear about your achievements, problem-solving approach, and enthusiasm for the role. Practice common questions and prepare examples that show your skills and make you memorable.</a:t>
            </a:r>
          </a:p>
          <a:p>
            <a:endParaRPr lang="en-US" dirty="0"/>
          </a:p>
          <a:p>
            <a:r>
              <a:rPr lang="en-US" b="1" dirty="0"/>
              <a:t>Get the Job Offer:</a:t>
            </a:r>
            <a:br>
              <a:rPr lang="en-US" dirty="0"/>
            </a:br>
            <a:r>
              <a:rPr lang="en-US" dirty="0"/>
              <a:t>Clear communication and preparation are key to landing the job. Answer questions concisely, ask insightful questions, and follow up with a thank-you note. This shows you're genuinely interested, which increases your chances of getting the offer.</a:t>
            </a:r>
          </a:p>
          <a:p>
            <a:r>
              <a:rPr lang="en-US" dirty="0"/>
              <a:t>By following these steps, you can make a great first impression, show you're the right fit, and stand out from other candidates, boosting your chances of getting the job.</a:t>
            </a:r>
          </a:p>
          <a:p>
            <a:endParaRPr lang="en-US" dirty="0"/>
          </a:p>
        </p:txBody>
      </p:sp>
      <p:sp>
        <p:nvSpPr>
          <p:cNvPr id="4" name="Slide Number Placeholder 3"/>
          <p:cNvSpPr>
            <a:spLocks noGrp="1"/>
          </p:cNvSpPr>
          <p:nvPr>
            <p:ph type="sldNum" sz="quarter" idx="5"/>
          </p:nvPr>
        </p:nvSpPr>
        <p:spPr/>
        <p:txBody>
          <a:bodyPr/>
          <a:lstStyle/>
          <a:p>
            <a:fld id="{C03EF51E-F38C-491A-BF5B-23BBE6D230EC}" type="slidenum">
              <a:rPr lang="en-US" smtClean="0"/>
              <a:t>2</a:t>
            </a:fld>
            <a:endParaRPr lang="en-US"/>
          </a:p>
        </p:txBody>
      </p:sp>
    </p:spTree>
    <p:extLst>
      <p:ext uri="{BB962C8B-B14F-4D97-AF65-F5344CB8AC3E}">
        <p14:creationId xmlns:p14="http://schemas.microsoft.com/office/powerpoint/2010/main" val="546938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03EF51E-F38C-491A-BF5B-23BBE6D230EC}" type="slidenum">
              <a:rPr lang="en-US" smtClean="0"/>
              <a:t>3</a:t>
            </a:fld>
            <a:endParaRPr lang="en-US"/>
          </a:p>
        </p:txBody>
      </p:sp>
    </p:spTree>
    <p:extLst>
      <p:ext uri="{BB962C8B-B14F-4D97-AF65-F5344CB8AC3E}">
        <p14:creationId xmlns:p14="http://schemas.microsoft.com/office/powerpoint/2010/main" val="891388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03EF51E-F38C-491A-BF5B-23BBE6D230EC}" type="slidenum">
              <a:rPr lang="en-US" smtClean="0"/>
              <a:t>4</a:t>
            </a:fld>
            <a:endParaRPr lang="en-US"/>
          </a:p>
        </p:txBody>
      </p:sp>
    </p:spTree>
    <p:extLst>
      <p:ext uri="{BB962C8B-B14F-4D97-AF65-F5344CB8AC3E}">
        <p14:creationId xmlns:p14="http://schemas.microsoft.com/office/powerpoint/2010/main" val="3604818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Ask participants to building their own elevator pitch and share with the group</a:t>
            </a:r>
          </a:p>
        </p:txBody>
      </p:sp>
      <p:sp>
        <p:nvSpPr>
          <p:cNvPr id="4" name="Slide Number Placeholder 3"/>
          <p:cNvSpPr>
            <a:spLocks noGrp="1"/>
          </p:cNvSpPr>
          <p:nvPr>
            <p:ph type="sldNum" sz="quarter" idx="5"/>
          </p:nvPr>
        </p:nvSpPr>
        <p:spPr/>
        <p:txBody>
          <a:bodyPr/>
          <a:lstStyle/>
          <a:p>
            <a:fld id="{C03EF51E-F38C-491A-BF5B-23BBE6D230EC}" type="slidenum">
              <a:rPr lang="en-US" smtClean="0"/>
              <a:t>5</a:t>
            </a:fld>
            <a:endParaRPr lang="en-US"/>
          </a:p>
        </p:txBody>
      </p:sp>
    </p:spTree>
    <p:extLst>
      <p:ext uri="{BB962C8B-B14F-4D97-AF65-F5344CB8AC3E}">
        <p14:creationId xmlns:p14="http://schemas.microsoft.com/office/powerpoint/2010/main" val="1372931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9114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29873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7848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50237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9CAF19-F736-41AF-A867-9E3E57BB90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2"/>
            <a:ext cx="9143998" cy="6857999"/>
          </a:xfrm>
          <a:prstGeom prst="rect">
            <a:avLst/>
          </a:prstGeom>
        </p:spPr>
      </p:pic>
      <p:sp>
        <p:nvSpPr>
          <p:cNvPr id="6" name="TextBox 5">
            <a:extLst>
              <a:ext uri="{FF2B5EF4-FFF2-40B4-BE49-F238E27FC236}">
                <a16:creationId xmlns:a16="http://schemas.microsoft.com/office/drawing/2014/main" id="{24FD8B1B-5ED3-4A2E-9C27-9009B9F5BAE7}"/>
              </a:ext>
            </a:extLst>
          </p:cNvPr>
          <p:cNvSpPr txBox="1"/>
          <p:nvPr userDrawn="1"/>
        </p:nvSpPr>
        <p:spPr>
          <a:xfrm>
            <a:off x="411280" y="4740363"/>
            <a:ext cx="3264224" cy="1938992"/>
          </a:xfrm>
          <a:prstGeom prst="rect">
            <a:avLst/>
          </a:prstGeom>
          <a:noFill/>
          <a:ln>
            <a:noFill/>
          </a:ln>
        </p:spPr>
        <p:txBody>
          <a:bodyPr wrap="square" rtlCol="0" anchor="ctr">
            <a:spAutoFit/>
          </a:bodyPr>
          <a:lstStyle/>
          <a:p>
            <a:pPr algn="l"/>
            <a:r>
              <a:rPr lang="en-US" sz="2000" dirty="0">
                <a:solidFill>
                  <a:schemeClr val="bg1"/>
                </a:solidFill>
                <a:latin typeface="Bahnschrift Condensed" panose="020B0502040204020203" pitchFamily="34" charset="0"/>
              </a:rPr>
              <a:t>YWCA HAMILTON PROVIDES MEANINGFUL, ACCESSIBLE SERVICES TO CREATE OPPORTUNITIES, AMPLIFY VOICES, AND CO‑CREATE GENDER INCLUSIVE AND EQUITABLE COMMUNITIES.</a:t>
            </a:r>
            <a:endParaRPr lang="en-CA" sz="2000" dirty="0">
              <a:solidFill>
                <a:schemeClr val="bg1"/>
              </a:solidFill>
              <a:latin typeface="Bahnschrift Condensed" panose="020B0502040204020203" pitchFamily="34" charset="0"/>
            </a:endParaRPr>
          </a:p>
        </p:txBody>
      </p:sp>
      <p:sp>
        <p:nvSpPr>
          <p:cNvPr id="7" name="TextBox 6">
            <a:extLst>
              <a:ext uri="{FF2B5EF4-FFF2-40B4-BE49-F238E27FC236}">
                <a16:creationId xmlns:a16="http://schemas.microsoft.com/office/drawing/2014/main" id="{DC63A32A-BEC1-4CF4-8833-6F65CC985344}"/>
              </a:ext>
            </a:extLst>
          </p:cNvPr>
          <p:cNvSpPr txBox="1"/>
          <p:nvPr userDrawn="1"/>
        </p:nvSpPr>
        <p:spPr>
          <a:xfrm>
            <a:off x="3742182" y="5759939"/>
            <a:ext cx="1656656" cy="830997"/>
          </a:xfrm>
          <a:prstGeom prst="rect">
            <a:avLst/>
          </a:prstGeom>
          <a:noFill/>
          <a:ln>
            <a:noFill/>
          </a:ln>
        </p:spPr>
        <p:txBody>
          <a:bodyPr wrap="square" rtlCol="0" anchor="ctr">
            <a:spAutoFit/>
          </a:bodyPr>
          <a:lstStyle/>
          <a:p>
            <a:pPr algn="ctr"/>
            <a:r>
              <a:rPr lang="en-US" sz="2400" dirty="0">
                <a:solidFill>
                  <a:schemeClr val="bg1"/>
                </a:solidFill>
                <a:latin typeface="Bahnschrift Condensed" panose="020B0502040204020203" pitchFamily="34" charset="0"/>
              </a:rPr>
              <a:t>ywcahamilton.org</a:t>
            </a:r>
            <a:endParaRPr lang="en-CA" sz="2400" dirty="0">
              <a:solidFill>
                <a:schemeClr val="bg1"/>
              </a:solidFill>
              <a:latin typeface="Bahnschrift Condensed" panose="020B0502040204020203" pitchFamily="34" charset="0"/>
            </a:endParaRPr>
          </a:p>
        </p:txBody>
      </p:sp>
      <p:sp>
        <p:nvSpPr>
          <p:cNvPr id="10" name="Title 9">
            <a:extLst>
              <a:ext uri="{FF2B5EF4-FFF2-40B4-BE49-F238E27FC236}">
                <a16:creationId xmlns:a16="http://schemas.microsoft.com/office/drawing/2014/main" id="{EE8B124E-44F1-4D24-83E3-8E35777F3B51}"/>
              </a:ext>
            </a:extLst>
          </p:cNvPr>
          <p:cNvSpPr>
            <a:spLocks noGrp="1"/>
          </p:cNvSpPr>
          <p:nvPr>
            <p:ph type="title"/>
          </p:nvPr>
        </p:nvSpPr>
        <p:spPr>
          <a:xfrm>
            <a:off x="628650" y="2309522"/>
            <a:ext cx="7886700" cy="1325563"/>
          </a:xfrm>
          <a:prstGeom prst="rect">
            <a:avLst/>
          </a:prstGeom>
        </p:spPr>
        <p:txBody>
          <a:bodyPr/>
          <a:lstStyle>
            <a:lvl1pPr>
              <a:defRPr>
                <a:latin typeface="Bahnschrift Condensed" panose="020B0502040204020203" pitchFamily="34" charset="0"/>
              </a:defRPr>
            </a:lvl1pPr>
          </a:lstStyle>
          <a:p>
            <a:r>
              <a:rPr lang="en-US" dirty="0"/>
              <a:t>Click to edit Master title style</a:t>
            </a:r>
            <a:endParaRPr lang="en-CA" dirty="0"/>
          </a:p>
        </p:txBody>
      </p:sp>
      <p:pic>
        <p:nvPicPr>
          <p:cNvPr id="11" name="Picture 10">
            <a:extLst>
              <a:ext uri="{FF2B5EF4-FFF2-40B4-BE49-F238E27FC236}">
                <a16:creationId xmlns:a16="http://schemas.microsoft.com/office/drawing/2014/main" id="{A817EEF4-3FD2-4C6D-ADCA-8482EC8FF12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6164" y="444141"/>
            <a:ext cx="1537671" cy="1072175"/>
          </a:xfrm>
          <a:prstGeom prst="rect">
            <a:avLst/>
          </a:prstGeom>
        </p:spPr>
      </p:pic>
      <p:grpSp>
        <p:nvGrpSpPr>
          <p:cNvPr id="2" name="Group 1">
            <a:extLst>
              <a:ext uri="{FF2B5EF4-FFF2-40B4-BE49-F238E27FC236}">
                <a16:creationId xmlns:a16="http://schemas.microsoft.com/office/drawing/2014/main" id="{71844E44-EC64-44A7-AB6D-700877BF71FA}"/>
              </a:ext>
            </a:extLst>
          </p:cNvPr>
          <p:cNvGrpSpPr/>
          <p:nvPr userDrawn="1"/>
        </p:nvGrpSpPr>
        <p:grpSpPr>
          <a:xfrm>
            <a:off x="6228655" y="5944605"/>
            <a:ext cx="2504064" cy="426973"/>
            <a:chOff x="8551059" y="5944604"/>
            <a:chExt cx="3338752" cy="426973"/>
          </a:xfrm>
        </p:grpSpPr>
        <p:sp>
          <p:nvSpPr>
            <p:cNvPr id="8" name="Rectangle 7">
              <a:extLst>
                <a:ext uri="{FF2B5EF4-FFF2-40B4-BE49-F238E27FC236}">
                  <a16:creationId xmlns:a16="http://schemas.microsoft.com/office/drawing/2014/main" id="{52478469-BAC2-4698-B69D-76EB38E9EE59}"/>
                </a:ext>
              </a:extLst>
            </p:cNvPr>
            <p:cNvSpPr/>
            <p:nvPr userDrawn="1"/>
          </p:nvSpPr>
          <p:spPr>
            <a:xfrm>
              <a:off x="9308675" y="5944604"/>
              <a:ext cx="2581136" cy="426973"/>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pic>
          <p:nvPicPr>
            <p:cNvPr id="4" name="Picture 3">
              <a:extLst>
                <a:ext uri="{FF2B5EF4-FFF2-40B4-BE49-F238E27FC236}">
                  <a16:creationId xmlns:a16="http://schemas.microsoft.com/office/drawing/2014/main" id="{1C9FF46B-9F36-47C6-B3B0-C4F1C8E1EDF7}"/>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551059" y="5975387"/>
              <a:ext cx="363286" cy="368263"/>
            </a:xfrm>
            <a:prstGeom prst="rect">
              <a:avLst/>
            </a:prstGeom>
          </p:spPr>
        </p:pic>
      </p:grpSp>
    </p:spTree>
    <p:extLst>
      <p:ext uri="{BB962C8B-B14F-4D97-AF65-F5344CB8AC3E}">
        <p14:creationId xmlns:p14="http://schemas.microsoft.com/office/powerpoint/2010/main" val="3599345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2999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7899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2821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56000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2901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21641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565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29567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4A4EF6-BC06-41B9-9E9D-150A8A52873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3AD4A2-AC41-463C-AFBB-9CEA10FE3DD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C875D-809E-4A25-B41B-9D38246C1AE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6B574C-72C6-472F-9C9B-CBBE9CA968C9}" type="datetimeFigureOut">
              <a:rPr lang="en-US" smtClean="0"/>
              <a:t>2/4/2026</a:t>
            </a:fld>
            <a:endParaRPr lang="en-US"/>
          </a:p>
        </p:txBody>
      </p:sp>
      <p:sp>
        <p:nvSpPr>
          <p:cNvPr id="5" name="Footer Placeholder 4">
            <a:extLst>
              <a:ext uri="{FF2B5EF4-FFF2-40B4-BE49-F238E27FC236}">
                <a16:creationId xmlns:a16="http://schemas.microsoft.com/office/drawing/2014/main" id="{4D377AE5-CC9F-4F04-8C7E-FD8CC1738BF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695DB7-3D68-43EA-9234-CFF4E5DBE97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12896-F8E6-47CB-A444-403888C321F1}" type="slidenum">
              <a:rPr lang="en-US" smtClean="0"/>
              <a:t>‹#›</a:t>
            </a:fld>
            <a:endParaRPr lang="en-US"/>
          </a:p>
        </p:txBody>
      </p:sp>
      <p:pic>
        <p:nvPicPr>
          <p:cNvPr id="7" name="Picture 6">
            <a:extLst>
              <a:ext uri="{FF2B5EF4-FFF2-40B4-BE49-F238E27FC236}">
                <a16:creationId xmlns:a16="http://schemas.microsoft.com/office/drawing/2014/main" id="{301DEA4E-E15A-450D-A71E-261DC94EDF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 y="2"/>
            <a:ext cx="9143998" cy="6857999"/>
          </a:xfrm>
          <a:prstGeom prst="rect">
            <a:avLst/>
          </a:prstGeom>
        </p:spPr>
      </p:pic>
      <p:sp>
        <p:nvSpPr>
          <p:cNvPr id="8" name="TextBox 7">
            <a:extLst>
              <a:ext uri="{FF2B5EF4-FFF2-40B4-BE49-F238E27FC236}">
                <a16:creationId xmlns:a16="http://schemas.microsoft.com/office/drawing/2014/main" id="{3B095D7F-72E3-4B9A-BF39-7B81D927A3D5}"/>
              </a:ext>
            </a:extLst>
          </p:cNvPr>
          <p:cNvSpPr txBox="1"/>
          <p:nvPr userDrawn="1"/>
        </p:nvSpPr>
        <p:spPr>
          <a:xfrm>
            <a:off x="411280" y="4740363"/>
            <a:ext cx="3264224" cy="1938992"/>
          </a:xfrm>
          <a:prstGeom prst="rect">
            <a:avLst/>
          </a:prstGeom>
          <a:noFill/>
          <a:ln>
            <a:noFill/>
          </a:ln>
        </p:spPr>
        <p:txBody>
          <a:bodyPr wrap="square" rtlCol="0" anchor="ctr">
            <a:spAutoFit/>
          </a:bodyPr>
          <a:lstStyle/>
          <a:p>
            <a:pPr algn="l"/>
            <a:r>
              <a:rPr lang="en-US" sz="2000" dirty="0">
                <a:solidFill>
                  <a:schemeClr val="bg1"/>
                </a:solidFill>
                <a:latin typeface="Bahnschrift Condensed" panose="020B0502040204020203" pitchFamily="34" charset="0"/>
              </a:rPr>
              <a:t>YWCA HAMILTON PROVIDES MEANINGFUL, ACCESSIBLE SERVICES TO CREATE OPPORTUNITIES, AMPLIFY VOICES, AND CO‑CREATE GENDER INCLUSIVE AND EQUITABLE COMMUNITIES.</a:t>
            </a:r>
            <a:endParaRPr lang="en-CA" sz="2000" dirty="0">
              <a:solidFill>
                <a:schemeClr val="bg1"/>
              </a:solidFill>
              <a:latin typeface="Bahnschrift Condensed" panose="020B0502040204020203" pitchFamily="34" charset="0"/>
            </a:endParaRPr>
          </a:p>
        </p:txBody>
      </p:sp>
      <p:sp>
        <p:nvSpPr>
          <p:cNvPr id="9" name="TextBox 8">
            <a:extLst>
              <a:ext uri="{FF2B5EF4-FFF2-40B4-BE49-F238E27FC236}">
                <a16:creationId xmlns:a16="http://schemas.microsoft.com/office/drawing/2014/main" id="{49F2F8BA-BC8E-4C76-9F08-B7EFA1F2EF66}"/>
              </a:ext>
            </a:extLst>
          </p:cNvPr>
          <p:cNvSpPr txBox="1"/>
          <p:nvPr userDrawn="1"/>
        </p:nvSpPr>
        <p:spPr>
          <a:xfrm>
            <a:off x="3742182" y="5759939"/>
            <a:ext cx="1656656" cy="830997"/>
          </a:xfrm>
          <a:prstGeom prst="rect">
            <a:avLst/>
          </a:prstGeom>
          <a:noFill/>
          <a:ln>
            <a:noFill/>
          </a:ln>
        </p:spPr>
        <p:txBody>
          <a:bodyPr wrap="square" rtlCol="0" anchor="ctr">
            <a:spAutoFit/>
          </a:bodyPr>
          <a:lstStyle/>
          <a:p>
            <a:pPr algn="ctr"/>
            <a:r>
              <a:rPr lang="en-US" sz="2400" dirty="0">
                <a:solidFill>
                  <a:schemeClr val="bg1"/>
                </a:solidFill>
                <a:latin typeface="Bahnschrift Condensed" panose="020B0502040204020203" pitchFamily="34" charset="0"/>
              </a:rPr>
              <a:t>ywcahamilton.org</a:t>
            </a:r>
            <a:endParaRPr lang="en-CA" sz="2400" dirty="0">
              <a:solidFill>
                <a:schemeClr val="bg1"/>
              </a:solidFill>
              <a:latin typeface="Bahnschrift Condensed" panose="020B0502040204020203" pitchFamily="34" charset="0"/>
            </a:endParaRPr>
          </a:p>
        </p:txBody>
      </p:sp>
      <p:pic>
        <p:nvPicPr>
          <p:cNvPr id="10" name="Picture 9">
            <a:extLst>
              <a:ext uri="{FF2B5EF4-FFF2-40B4-BE49-F238E27FC236}">
                <a16:creationId xmlns:a16="http://schemas.microsoft.com/office/drawing/2014/main" id="{91CF0EA3-88F6-4924-9ED9-1837086CC46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06164" y="444141"/>
            <a:ext cx="1537671" cy="1072175"/>
          </a:xfrm>
          <a:prstGeom prst="rect">
            <a:avLst/>
          </a:prstGeom>
        </p:spPr>
      </p:pic>
      <p:grpSp>
        <p:nvGrpSpPr>
          <p:cNvPr id="11" name="Group 10">
            <a:extLst>
              <a:ext uri="{FF2B5EF4-FFF2-40B4-BE49-F238E27FC236}">
                <a16:creationId xmlns:a16="http://schemas.microsoft.com/office/drawing/2014/main" id="{F9C39D63-8FB7-4535-8B95-216D7C0D1AA0}"/>
              </a:ext>
            </a:extLst>
          </p:cNvPr>
          <p:cNvGrpSpPr/>
          <p:nvPr userDrawn="1"/>
        </p:nvGrpSpPr>
        <p:grpSpPr>
          <a:xfrm>
            <a:off x="6228655" y="5944605"/>
            <a:ext cx="2504064" cy="426973"/>
            <a:chOff x="8551059" y="5944604"/>
            <a:chExt cx="3338752" cy="426973"/>
          </a:xfrm>
        </p:grpSpPr>
        <p:sp>
          <p:nvSpPr>
            <p:cNvPr id="12" name="Rectangle 11">
              <a:extLst>
                <a:ext uri="{FF2B5EF4-FFF2-40B4-BE49-F238E27FC236}">
                  <a16:creationId xmlns:a16="http://schemas.microsoft.com/office/drawing/2014/main" id="{89C9FE2C-57BC-478B-82E2-980468BF1A7D}"/>
                </a:ext>
              </a:extLst>
            </p:cNvPr>
            <p:cNvSpPr/>
            <p:nvPr userDrawn="1"/>
          </p:nvSpPr>
          <p:spPr>
            <a:xfrm>
              <a:off x="9308675" y="5944604"/>
              <a:ext cx="2581136" cy="426973"/>
            </a:xfrm>
            <a:prstGeom prst="rect">
              <a:avLst/>
            </a:prstGeom>
            <a:blipFill dpi="0" rotWithShape="1">
              <a:blip r:embed="rId5"/>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pic>
          <p:nvPicPr>
            <p:cNvPr id="13" name="Picture 12">
              <a:extLst>
                <a:ext uri="{FF2B5EF4-FFF2-40B4-BE49-F238E27FC236}">
                  <a16:creationId xmlns:a16="http://schemas.microsoft.com/office/drawing/2014/main" id="{E45A5EAD-D6C8-4DA0-9450-032BE749711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551059" y="5975387"/>
              <a:ext cx="363286" cy="368263"/>
            </a:xfrm>
            <a:prstGeom prst="rect">
              <a:avLst/>
            </a:prstGeom>
          </p:spPr>
        </p:pic>
      </p:grpSp>
      <p:sp>
        <p:nvSpPr>
          <p:cNvPr id="14" name="Title 9">
            <a:extLst>
              <a:ext uri="{FF2B5EF4-FFF2-40B4-BE49-F238E27FC236}">
                <a16:creationId xmlns:a16="http://schemas.microsoft.com/office/drawing/2014/main" id="{F9339951-7926-4D47-8E1C-11DF047C8820}"/>
              </a:ext>
            </a:extLst>
          </p:cNvPr>
          <p:cNvSpPr txBox="1">
            <a:spLocks/>
          </p:cNvSpPr>
          <p:nvPr userDrawn="1"/>
        </p:nvSpPr>
        <p:spPr>
          <a:xfrm>
            <a:off x="628650" y="2309522"/>
            <a:ext cx="78867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Bahnschrift Condensed" panose="020B0502040204020203" pitchFamily="34" charset="0"/>
                <a:ea typeface="+mj-ea"/>
                <a:cs typeface="+mj-cs"/>
              </a:defRPr>
            </a:lvl1pPr>
          </a:lstStyle>
          <a:p>
            <a:pPr algn="ctr"/>
            <a:r>
              <a:rPr lang="en-US" sz="4400" dirty="0">
                <a:solidFill>
                  <a:schemeClr val="bg1"/>
                </a:solidFill>
              </a:rPr>
              <a:t>Thank you</a:t>
            </a:r>
            <a:endParaRPr lang="en-CA" sz="4400" dirty="0">
              <a:solidFill>
                <a:schemeClr val="bg1"/>
              </a:solidFill>
            </a:endParaRPr>
          </a:p>
        </p:txBody>
      </p:sp>
    </p:spTree>
    <p:extLst>
      <p:ext uri="{BB962C8B-B14F-4D97-AF65-F5344CB8AC3E}">
        <p14:creationId xmlns:p14="http://schemas.microsoft.com/office/powerpoint/2010/main" val="3150477105"/>
      </p:ext>
    </p:extLst>
  </p:cSld>
  <p:clrMap bg1="lt1" tx1="dk1" bg2="lt2" tx2="dk2" accent1="accent1" accent2="accent2" accent3="accent3" accent4="accent4" accent5="accent5" accent6="accent6" hlink="hlink" folHlink="folHlink"/>
  <p:sldLayoutIdLst>
    <p:sldLayoutId id="214748371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2/4/2026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266142825"/>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0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jp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5.png"/><Relationship Id="rId7"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5.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0.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0.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8.jpg"/><Relationship Id="rId5" Type="http://schemas.openxmlformats.org/officeDocument/2006/relationships/image" Target="../media/image17.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20.jpg"/><Relationship Id="rId5" Type="http://schemas.openxmlformats.org/officeDocument/2006/relationships/image" Target="../media/image19.jp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6FBFB69-8BBA-4DBD-91C8-536AEE33D2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4565" y="106127"/>
            <a:ext cx="2533635" cy="1222171"/>
          </a:xfrm>
          <a:prstGeom prst="rect">
            <a:avLst/>
          </a:prstGeom>
        </p:spPr>
      </p:pic>
      <p:pic>
        <p:nvPicPr>
          <p:cNvPr id="7" name="Picture 6">
            <a:extLst>
              <a:ext uri="{FF2B5EF4-FFF2-40B4-BE49-F238E27FC236}">
                <a16:creationId xmlns:a16="http://schemas.microsoft.com/office/drawing/2014/main" id="{DA164D20-913B-4E92-814F-3067BB2425A1}"/>
              </a:ext>
            </a:extLst>
          </p:cNvPr>
          <p:cNvPicPr>
            <a:picLocks noChangeAspect="1"/>
          </p:cNvPicPr>
          <p:nvPr/>
        </p:nvPicPr>
        <p:blipFill>
          <a:blip r:embed="rId3"/>
          <a:stretch>
            <a:fillRect/>
          </a:stretch>
        </p:blipFill>
        <p:spPr>
          <a:xfrm>
            <a:off x="0" y="2210526"/>
            <a:ext cx="9144000" cy="1367175"/>
          </a:xfrm>
          <a:prstGeom prst="rect">
            <a:avLst/>
          </a:prstGeom>
        </p:spPr>
      </p:pic>
      <p:sp>
        <p:nvSpPr>
          <p:cNvPr id="9" name="TextBox 8">
            <a:extLst>
              <a:ext uri="{FF2B5EF4-FFF2-40B4-BE49-F238E27FC236}">
                <a16:creationId xmlns:a16="http://schemas.microsoft.com/office/drawing/2014/main" id="{601B3CC6-9F49-4ED8-B207-F530CBBDBE28}"/>
              </a:ext>
            </a:extLst>
          </p:cNvPr>
          <p:cNvSpPr txBox="1"/>
          <p:nvPr/>
        </p:nvSpPr>
        <p:spPr>
          <a:xfrm>
            <a:off x="0" y="2210526"/>
            <a:ext cx="9144000" cy="1347704"/>
          </a:xfrm>
          <a:prstGeom prst="rect">
            <a:avLst/>
          </a:prstGeom>
          <a:noFill/>
        </p:spPr>
        <p:txBody>
          <a:bodyPr wrap="square" rtlCol="0">
            <a:spAutoFit/>
          </a:bodyPr>
          <a:lstStyle/>
          <a:p>
            <a:pPr algn="ctr"/>
            <a:r>
              <a:rPr lang="en-CA" sz="5400" dirty="0">
                <a:solidFill>
                  <a:schemeClr val="bg1"/>
                </a:solidFill>
              </a:rPr>
              <a:t>Stand Out &amp; Connect</a:t>
            </a:r>
            <a:endParaRPr lang="en-US" sz="5400" dirty="0">
              <a:solidFill>
                <a:schemeClr val="bg1"/>
              </a:solidFill>
            </a:endParaRPr>
          </a:p>
          <a:p>
            <a:pPr algn="ctr"/>
            <a:r>
              <a:rPr lang="en-US" sz="2800" dirty="0">
                <a:solidFill>
                  <a:schemeClr val="bg1"/>
                </a:solidFill>
              </a:rPr>
              <a:t>The Jobseeker’s Guide to Personal Branding &amp; Networking</a:t>
            </a:r>
          </a:p>
        </p:txBody>
      </p:sp>
      <p:pic>
        <p:nvPicPr>
          <p:cNvPr id="10" name="Picture 9">
            <a:extLst>
              <a:ext uri="{FF2B5EF4-FFF2-40B4-BE49-F238E27FC236}">
                <a16:creationId xmlns:a16="http://schemas.microsoft.com/office/drawing/2014/main" id="{1BB39370-D99B-401C-96E1-863B69283FC4}"/>
              </a:ext>
            </a:extLst>
          </p:cNvPr>
          <p:cNvPicPr>
            <a:picLocks noChangeAspect="1"/>
          </p:cNvPicPr>
          <p:nvPr/>
        </p:nvPicPr>
        <p:blipFill>
          <a:blip r:embed="rId3"/>
          <a:stretch>
            <a:fillRect/>
          </a:stretch>
        </p:blipFill>
        <p:spPr>
          <a:xfrm>
            <a:off x="0" y="6356412"/>
            <a:ext cx="9144000" cy="501589"/>
          </a:xfrm>
          <a:prstGeom prst="rect">
            <a:avLst/>
          </a:prstGeom>
        </p:spPr>
      </p:pic>
      <p:pic>
        <p:nvPicPr>
          <p:cNvPr id="11" name="Picture 10">
            <a:extLst>
              <a:ext uri="{FF2B5EF4-FFF2-40B4-BE49-F238E27FC236}">
                <a16:creationId xmlns:a16="http://schemas.microsoft.com/office/drawing/2014/main" id="{C499B7BF-3D6E-4644-B721-C859CA6BFA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472" y="6469737"/>
            <a:ext cx="1623941" cy="272931"/>
          </a:xfrm>
          <a:prstGeom prst="rect">
            <a:avLst/>
          </a:prstGeom>
        </p:spPr>
      </p:pic>
      <p:sp>
        <p:nvSpPr>
          <p:cNvPr id="12" name="Rectangle 11">
            <a:extLst>
              <a:ext uri="{FF2B5EF4-FFF2-40B4-BE49-F238E27FC236}">
                <a16:creationId xmlns:a16="http://schemas.microsoft.com/office/drawing/2014/main" id="{5AFFF68B-67D4-4BEB-9F6C-5DC3404DC106}"/>
              </a:ext>
            </a:extLst>
          </p:cNvPr>
          <p:cNvSpPr/>
          <p:nvPr/>
        </p:nvSpPr>
        <p:spPr>
          <a:xfrm>
            <a:off x="1749187" y="6421536"/>
            <a:ext cx="2171748" cy="369332"/>
          </a:xfrm>
          <a:prstGeom prst="rect">
            <a:avLst/>
          </a:prstGeom>
        </p:spPr>
        <p:txBody>
          <a:bodyPr wrap="none">
            <a:spAutoFit/>
          </a:bodyPr>
          <a:lstStyle/>
          <a:p>
            <a:r>
              <a:rPr lang="en-US" dirty="0">
                <a:solidFill>
                  <a:srgbClr val="B72C84"/>
                </a:solidFill>
                <a:latin typeface="Avenir"/>
              </a:rPr>
              <a:t>|   </a:t>
            </a:r>
            <a:r>
              <a:rPr lang="en-US" b="1" dirty="0">
                <a:solidFill>
                  <a:srgbClr val="B72C84"/>
                </a:solidFill>
                <a:latin typeface="Avenir"/>
              </a:rPr>
              <a:t>ywcahamilton.org</a:t>
            </a:r>
          </a:p>
        </p:txBody>
      </p:sp>
      <p:pic>
        <p:nvPicPr>
          <p:cNvPr id="3" name="Picture 2">
            <a:extLst>
              <a:ext uri="{FF2B5EF4-FFF2-40B4-BE49-F238E27FC236}">
                <a16:creationId xmlns:a16="http://schemas.microsoft.com/office/drawing/2014/main" id="{EE6CB17D-BE5A-4B83-98EC-1FC8FF10DB1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2372" y="98360"/>
            <a:ext cx="3253630" cy="2076261"/>
          </a:xfrm>
          <a:prstGeom prst="rect">
            <a:avLst/>
          </a:prstGeom>
        </p:spPr>
      </p:pic>
      <p:pic>
        <p:nvPicPr>
          <p:cNvPr id="6" name="Picture 5">
            <a:extLst>
              <a:ext uri="{FF2B5EF4-FFF2-40B4-BE49-F238E27FC236}">
                <a16:creationId xmlns:a16="http://schemas.microsoft.com/office/drawing/2014/main" id="{2664B904-4A9D-4185-8B5A-98FAA850D80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642274" y="3627911"/>
            <a:ext cx="3099883" cy="2688112"/>
          </a:xfrm>
          <a:prstGeom prst="rect">
            <a:avLst/>
          </a:prstGeom>
        </p:spPr>
      </p:pic>
      <p:sp>
        <p:nvSpPr>
          <p:cNvPr id="13" name="object 9">
            <a:extLst>
              <a:ext uri="{FF2B5EF4-FFF2-40B4-BE49-F238E27FC236}">
                <a16:creationId xmlns:a16="http://schemas.microsoft.com/office/drawing/2014/main" id="{D53C7AD8-73A5-40FE-98E4-023D54CA357C}"/>
              </a:ext>
            </a:extLst>
          </p:cNvPr>
          <p:cNvSpPr txBox="1"/>
          <p:nvPr/>
        </p:nvSpPr>
        <p:spPr>
          <a:xfrm>
            <a:off x="515110" y="4121814"/>
            <a:ext cx="4639902" cy="1763303"/>
          </a:xfrm>
          <a:prstGeom prst="rect">
            <a:avLst/>
          </a:prstGeom>
        </p:spPr>
        <p:txBody>
          <a:bodyPr vert="horz" wrap="square" lIns="0" tIns="10795" rIns="0" bIns="0" rtlCol="0">
            <a:spAutoFit/>
          </a:bodyPr>
          <a:lstStyle/>
          <a:p>
            <a:pPr marL="12700" marR="5080" algn="ctr">
              <a:lnSpc>
                <a:spcPct val="100800"/>
              </a:lnSpc>
              <a:spcBef>
                <a:spcPts val="85"/>
              </a:spcBef>
            </a:pPr>
            <a:r>
              <a:rPr lang="en-CA" sz="2800" b="1" dirty="0">
                <a:latin typeface="+mj-lt"/>
                <a:cs typeface="Arial Narrow"/>
              </a:rPr>
              <a:t>Facilitated By:</a:t>
            </a:r>
          </a:p>
          <a:p>
            <a:pPr marL="12700" marR="5080" algn="ctr">
              <a:lnSpc>
                <a:spcPct val="100800"/>
              </a:lnSpc>
              <a:spcBef>
                <a:spcPts val="85"/>
              </a:spcBef>
            </a:pPr>
            <a:r>
              <a:rPr lang="en-CA" sz="2800" b="1" dirty="0">
                <a:latin typeface="+mj-lt"/>
                <a:cs typeface="Arial Narrow"/>
              </a:rPr>
              <a:t>Ali Dossa </a:t>
            </a:r>
          </a:p>
          <a:p>
            <a:pPr marL="12700" marR="5080" algn="ctr">
              <a:lnSpc>
                <a:spcPct val="100800"/>
              </a:lnSpc>
              <a:spcBef>
                <a:spcPts val="85"/>
              </a:spcBef>
            </a:pPr>
            <a:r>
              <a:rPr lang="en-CA" sz="2800" b="1" dirty="0">
                <a:latin typeface="+mj-lt"/>
                <a:cs typeface="Arial Narrow"/>
              </a:rPr>
              <a:t>Manager E.O Services YWCA Hamilton. </a:t>
            </a:r>
          </a:p>
        </p:txBody>
      </p:sp>
    </p:spTree>
    <p:extLst>
      <p:ext uri="{BB962C8B-B14F-4D97-AF65-F5344CB8AC3E}">
        <p14:creationId xmlns:p14="http://schemas.microsoft.com/office/powerpoint/2010/main" val="405317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10B33-A27E-4163-A640-A0728F5D3A6F}"/>
              </a:ext>
            </a:extLst>
          </p:cNvPr>
          <p:cNvSpPr>
            <a:spLocks noGrp="1"/>
          </p:cNvSpPr>
          <p:nvPr>
            <p:ph type="ctrTitle"/>
          </p:nvPr>
        </p:nvSpPr>
        <p:spPr>
          <a:xfrm>
            <a:off x="181042" y="-5299"/>
            <a:ext cx="6532537" cy="893891"/>
          </a:xfrm>
        </p:spPr>
        <p:txBody>
          <a:bodyPr>
            <a:normAutofit/>
          </a:bodyPr>
          <a:lstStyle/>
          <a:p>
            <a:r>
              <a:rPr lang="en-US" sz="3200" b="1" dirty="0">
                <a:solidFill>
                  <a:srgbClr val="CC3399"/>
                </a:solidFill>
                <a:latin typeface="+mn-lt"/>
              </a:rPr>
              <a:t>Why Branding Matters in Job Search</a:t>
            </a:r>
            <a:endParaRPr lang="en-US" sz="3200" b="1" dirty="0">
              <a:solidFill>
                <a:srgbClr val="CC3399"/>
              </a:solidFill>
              <a:latin typeface="+mn-lt"/>
              <a:cs typeface="Times New Roman" panose="02020603050405020304" pitchFamily="18" charset="0"/>
            </a:endParaRPr>
          </a:p>
        </p:txBody>
      </p:sp>
      <p:pic>
        <p:nvPicPr>
          <p:cNvPr id="4" name="Picture 3">
            <a:extLst>
              <a:ext uri="{FF2B5EF4-FFF2-40B4-BE49-F238E27FC236}">
                <a16:creationId xmlns:a16="http://schemas.microsoft.com/office/drawing/2014/main" id="{8466AC1A-CC09-4C62-B2C9-C362718949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7832" y="137611"/>
            <a:ext cx="2394752" cy="1155177"/>
          </a:xfrm>
          <a:prstGeom prst="rect">
            <a:avLst/>
          </a:prstGeom>
        </p:spPr>
      </p:pic>
      <p:pic>
        <p:nvPicPr>
          <p:cNvPr id="5" name="Picture 4">
            <a:extLst>
              <a:ext uri="{FF2B5EF4-FFF2-40B4-BE49-F238E27FC236}">
                <a16:creationId xmlns:a16="http://schemas.microsoft.com/office/drawing/2014/main" id="{B8D33E98-0AFB-4FB8-A305-2E18EE428957}"/>
              </a:ext>
            </a:extLst>
          </p:cNvPr>
          <p:cNvPicPr>
            <a:picLocks noChangeAspect="1"/>
          </p:cNvPicPr>
          <p:nvPr/>
        </p:nvPicPr>
        <p:blipFill>
          <a:blip r:embed="rId4"/>
          <a:stretch>
            <a:fillRect/>
          </a:stretch>
        </p:blipFill>
        <p:spPr>
          <a:xfrm>
            <a:off x="0" y="893891"/>
            <a:ext cx="6617832" cy="99590"/>
          </a:xfrm>
          <a:prstGeom prst="rect">
            <a:avLst/>
          </a:prstGeom>
        </p:spPr>
      </p:pic>
      <p:pic>
        <p:nvPicPr>
          <p:cNvPr id="7" name="Picture 6">
            <a:extLst>
              <a:ext uri="{FF2B5EF4-FFF2-40B4-BE49-F238E27FC236}">
                <a16:creationId xmlns:a16="http://schemas.microsoft.com/office/drawing/2014/main" id="{3571CD41-196C-416C-A88C-320E0D176E5E}"/>
              </a:ext>
            </a:extLst>
          </p:cNvPr>
          <p:cNvPicPr>
            <a:picLocks noChangeAspect="1"/>
          </p:cNvPicPr>
          <p:nvPr/>
        </p:nvPicPr>
        <p:blipFill>
          <a:blip r:embed="rId5"/>
          <a:stretch>
            <a:fillRect/>
          </a:stretch>
        </p:blipFill>
        <p:spPr>
          <a:xfrm>
            <a:off x="-1" y="6353930"/>
            <a:ext cx="9144000" cy="504070"/>
          </a:xfrm>
          <a:prstGeom prst="rect">
            <a:avLst/>
          </a:prstGeom>
        </p:spPr>
      </p:pic>
      <p:pic>
        <p:nvPicPr>
          <p:cNvPr id="2054" name="Picture 6" descr="First Impression Stock Illustrations ...">
            <a:extLst>
              <a:ext uri="{FF2B5EF4-FFF2-40B4-BE49-F238E27FC236}">
                <a16:creationId xmlns:a16="http://schemas.microsoft.com/office/drawing/2014/main" id="{CC1D29D9-037B-49BB-BF1C-01958035F0D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6920" y="4722846"/>
            <a:ext cx="1733080" cy="1550388"/>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Different to Stand Out In The Crowd">
            <a:extLst>
              <a:ext uri="{FF2B5EF4-FFF2-40B4-BE49-F238E27FC236}">
                <a16:creationId xmlns:a16="http://schemas.microsoft.com/office/drawing/2014/main" id="{7301066F-9EC3-4A8B-A89A-5F83E94EEFF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45584" y="1187525"/>
            <a:ext cx="2667000" cy="169046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705F7B12-67A1-43C0-A4CC-3DC6B51FEB0E}"/>
              </a:ext>
            </a:extLst>
          </p:cNvPr>
          <p:cNvSpPr/>
          <p:nvPr/>
        </p:nvSpPr>
        <p:spPr>
          <a:xfrm>
            <a:off x="314374" y="1097559"/>
            <a:ext cx="6436659" cy="3416320"/>
          </a:xfrm>
          <a:prstGeom prst="rect">
            <a:avLst/>
          </a:prstGeom>
        </p:spPr>
        <p:txBody>
          <a:bodyPr wrap="square">
            <a:spAutoFit/>
          </a:bodyPr>
          <a:lstStyle/>
          <a:p>
            <a:pPr marL="342900" indent="-342900">
              <a:buFont typeface="Arial" panose="020B0604020202020204" pitchFamily="34" charset="0"/>
              <a:buChar char="•"/>
            </a:pPr>
            <a:r>
              <a:rPr lang="en-US" sz="2400" dirty="0"/>
              <a:t>Makes you memorable</a:t>
            </a:r>
          </a:p>
          <a:p>
            <a:endParaRPr lang="en-US" sz="2400" dirty="0"/>
          </a:p>
          <a:p>
            <a:pPr marL="342900" indent="-342900">
              <a:buFont typeface="Arial" panose="020B0604020202020204" pitchFamily="34" charset="0"/>
              <a:buChar char="•"/>
            </a:pPr>
            <a:r>
              <a:rPr lang="en-US" sz="2400" dirty="0"/>
              <a:t>Shows what you stand for</a:t>
            </a:r>
          </a:p>
          <a:p>
            <a:endParaRPr lang="en-US" sz="2400" dirty="0"/>
          </a:p>
          <a:p>
            <a:pPr marL="342900" indent="-342900">
              <a:buFont typeface="Arial" panose="020B0604020202020204" pitchFamily="34" charset="0"/>
              <a:buChar char="•"/>
            </a:pPr>
            <a:r>
              <a:rPr lang="en-US" sz="2400" dirty="0"/>
              <a:t>Aligns your resume, LinkedIn, and interviews</a:t>
            </a:r>
          </a:p>
          <a:p>
            <a:endParaRPr lang="en-US" sz="2400" dirty="0"/>
          </a:p>
          <a:p>
            <a:pPr marL="342900" indent="-342900">
              <a:buFont typeface="Arial" panose="020B0604020202020204" pitchFamily="34" charset="0"/>
              <a:buChar char="•"/>
            </a:pPr>
            <a:r>
              <a:rPr lang="en-US" sz="2400" dirty="0"/>
              <a:t>Builds trust and credibility</a:t>
            </a:r>
          </a:p>
          <a:p>
            <a:endParaRPr lang="en-US" sz="2400" dirty="0"/>
          </a:p>
          <a:p>
            <a:pPr marL="342900" indent="-342900">
              <a:buFont typeface="Arial" panose="020B0604020202020204" pitchFamily="34" charset="0"/>
              <a:buChar char="•"/>
            </a:pPr>
            <a:r>
              <a:rPr lang="en-US" sz="2400" dirty="0"/>
              <a:t>Sets you apart</a:t>
            </a:r>
          </a:p>
        </p:txBody>
      </p:sp>
      <p:pic>
        <p:nvPicPr>
          <p:cNvPr id="8" name="Picture 7">
            <a:extLst>
              <a:ext uri="{FF2B5EF4-FFF2-40B4-BE49-F238E27FC236}">
                <a16:creationId xmlns:a16="http://schemas.microsoft.com/office/drawing/2014/main" id="{70DD628E-DA08-4320-AF1B-5D2F685C035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45625" y="3429001"/>
            <a:ext cx="2517334" cy="2331440"/>
          </a:xfrm>
          <a:prstGeom prst="rect">
            <a:avLst/>
          </a:prstGeom>
        </p:spPr>
      </p:pic>
    </p:spTree>
    <p:extLst>
      <p:ext uri="{BB962C8B-B14F-4D97-AF65-F5344CB8AC3E}">
        <p14:creationId xmlns:p14="http://schemas.microsoft.com/office/powerpoint/2010/main" val="2285528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10B33-A27E-4163-A640-A0728F5D3A6F}"/>
              </a:ext>
            </a:extLst>
          </p:cNvPr>
          <p:cNvSpPr>
            <a:spLocks noGrp="1"/>
          </p:cNvSpPr>
          <p:nvPr>
            <p:ph type="ctrTitle"/>
          </p:nvPr>
        </p:nvSpPr>
        <p:spPr>
          <a:xfrm>
            <a:off x="-1" y="137611"/>
            <a:ext cx="6617832" cy="756280"/>
          </a:xfrm>
        </p:spPr>
        <p:txBody>
          <a:bodyPr>
            <a:normAutofit fontScale="90000"/>
          </a:bodyPr>
          <a:lstStyle/>
          <a:p>
            <a:r>
              <a:rPr lang="en-US" sz="3200" b="1" dirty="0">
                <a:solidFill>
                  <a:srgbClr val="CC3399"/>
                </a:solidFill>
                <a:latin typeface="+mn-lt"/>
              </a:rPr>
              <a:t>Your Elevator Pitch (Your Verbal Brand)</a:t>
            </a:r>
            <a:endParaRPr lang="en-US" sz="3200" b="1" dirty="0">
              <a:solidFill>
                <a:srgbClr val="CC3399"/>
              </a:solidFill>
              <a:latin typeface="+mn-lt"/>
              <a:cs typeface="Times New Roman" panose="02020603050405020304" pitchFamily="18" charset="0"/>
            </a:endParaRPr>
          </a:p>
        </p:txBody>
      </p:sp>
      <p:pic>
        <p:nvPicPr>
          <p:cNvPr id="4" name="Picture 3">
            <a:extLst>
              <a:ext uri="{FF2B5EF4-FFF2-40B4-BE49-F238E27FC236}">
                <a16:creationId xmlns:a16="http://schemas.microsoft.com/office/drawing/2014/main" id="{8466AC1A-CC09-4C62-B2C9-C362718949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7832" y="137611"/>
            <a:ext cx="2394752" cy="1155177"/>
          </a:xfrm>
          <a:prstGeom prst="rect">
            <a:avLst/>
          </a:prstGeom>
        </p:spPr>
      </p:pic>
      <p:pic>
        <p:nvPicPr>
          <p:cNvPr id="5" name="Picture 4">
            <a:extLst>
              <a:ext uri="{FF2B5EF4-FFF2-40B4-BE49-F238E27FC236}">
                <a16:creationId xmlns:a16="http://schemas.microsoft.com/office/drawing/2014/main" id="{B8D33E98-0AFB-4FB8-A305-2E18EE428957}"/>
              </a:ext>
            </a:extLst>
          </p:cNvPr>
          <p:cNvPicPr>
            <a:picLocks noChangeAspect="1"/>
          </p:cNvPicPr>
          <p:nvPr/>
        </p:nvPicPr>
        <p:blipFill>
          <a:blip r:embed="rId4"/>
          <a:stretch>
            <a:fillRect/>
          </a:stretch>
        </p:blipFill>
        <p:spPr>
          <a:xfrm>
            <a:off x="0" y="893891"/>
            <a:ext cx="6617832" cy="99590"/>
          </a:xfrm>
          <a:prstGeom prst="rect">
            <a:avLst/>
          </a:prstGeom>
        </p:spPr>
      </p:pic>
      <p:pic>
        <p:nvPicPr>
          <p:cNvPr id="7" name="Picture 6">
            <a:extLst>
              <a:ext uri="{FF2B5EF4-FFF2-40B4-BE49-F238E27FC236}">
                <a16:creationId xmlns:a16="http://schemas.microsoft.com/office/drawing/2014/main" id="{3571CD41-196C-416C-A88C-320E0D176E5E}"/>
              </a:ext>
            </a:extLst>
          </p:cNvPr>
          <p:cNvPicPr>
            <a:picLocks noChangeAspect="1"/>
          </p:cNvPicPr>
          <p:nvPr/>
        </p:nvPicPr>
        <p:blipFill>
          <a:blip r:embed="rId5"/>
          <a:stretch>
            <a:fillRect/>
          </a:stretch>
        </p:blipFill>
        <p:spPr>
          <a:xfrm>
            <a:off x="-1" y="6353930"/>
            <a:ext cx="9144000" cy="504070"/>
          </a:xfrm>
          <a:prstGeom prst="rect">
            <a:avLst/>
          </a:prstGeom>
        </p:spPr>
      </p:pic>
      <p:sp>
        <p:nvSpPr>
          <p:cNvPr id="3" name="Rectangle 2">
            <a:extLst>
              <a:ext uri="{FF2B5EF4-FFF2-40B4-BE49-F238E27FC236}">
                <a16:creationId xmlns:a16="http://schemas.microsoft.com/office/drawing/2014/main" id="{EB766B93-E0FC-4FB0-9646-D713910759AF}"/>
              </a:ext>
            </a:extLst>
          </p:cNvPr>
          <p:cNvSpPr/>
          <p:nvPr/>
        </p:nvSpPr>
        <p:spPr>
          <a:xfrm>
            <a:off x="0" y="1156174"/>
            <a:ext cx="8364071" cy="4955203"/>
          </a:xfrm>
          <a:prstGeom prst="rect">
            <a:avLst/>
          </a:prstGeom>
        </p:spPr>
        <p:txBody>
          <a:bodyPr wrap="square">
            <a:spAutoFit/>
          </a:bodyPr>
          <a:lstStyle/>
          <a:p>
            <a:pPr marL="342900" indent="-342900" fontAlgn="ctr">
              <a:buFont typeface="+mj-lt"/>
              <a:buAutoNum type="arabicPeriod"/>
            </a:pPr>
            <a:r>
              <a:rPr lang="en-US" b="1" dirty="0"/>
              <a:t>Introduction: </a:t>
            </a:r>
          </a:p>
          <a:p>
            <a:r>
              <a:rPr lang="en-US" dirty="0"/>
              <a:t>Start with your name and a brief, engaging opening line. </a:t>
            </a:r>
          </a:p>
          <a:p>
            <a:r>
              <a:rPr lang="en-US" dirty="0"/>
              <a:t>For </a:t>
            </a:r>
            <a:r>
              <a:rPr lang="en-US" dirty="0" err="1"/>
              <a:t>e.g</a:t>
            </a:r>
            <a:r>
              <a:rPr lang="en-US" dirty="0"/>
              <a:t>, "Hi, I’m Alex, and I'm a Marketing Professional with a passion for Digital Marketing”.</a:t>
            </a:r>
          </a:p>
          <a:p>
            <a:endParaRPr lang="en-US" dirty="0"/>
          </a:p>
          <a:p>
            <a:r>
              <a:rPr lang="en-US" b="1" dirty="0"/>
              <a:t>2. What You Do: </a:t>
            </a:r>
          </a:p>
          <a:p>
            <a:r>
              <a:rPr lang="en-US" dirty="0"/>
              <a:t>Clearly and concisely explain your key skills and areas of expertise.</a:t>
            </a:r>
          </a:p>
          <a:p>
            <a:endParaRPr lang="en-US" dirty="0"/>
          </a:p>
          <a:p>
            <a:pPr fontAlgn="ctr"/>
            <a:r>
              <a:rPr lang="en-US" b="1" dirty="0"/>
              <a:t>3. Your Value Proposition: </a:t>
            </a:r>
          </a:p>
          <a:p>
            <a:r>
              <a:rPr lang="en-US" dirty="0"/>
              <a:t>Articulate what makes you unique and valuable. </a:t>
            </a:r>
          </a:p>
          <a:p>
            <a:pPr fontAlgn="ctr"/>
            <a:endParaRPr lang="en-US" b="1" dirty="0"/>
          </a:p>
          <a:p>
            <a:pPr fontAlgn="ctr"/>
            <a:r>
              <a:rPr lang="en-US" b="1" dirty="0"/>
              <a:t>4. Your Career Goals: </a:t>
            </a:r>
          </a:p>
          <a:p>
            <a:r>
              <a:rPr lang="en-US" dirty="0"/>
              <a:t>Mention your short-term and long-term career aspirations</a:t>
            </a:r>
          </a:p>
          <a:p>
            <a:r>
              <a:rPr lang="en-US" dirty="0"/>
              <a:t> </a:t>
            </a:r>
          </a:p>
          <a:p>
            <a:r>
              <a:rPr lang="en-US" b="1" dirty="0"/>
              <a:t>5. The Call to Action: </a:t>
            </a:r>
          </a:p>
          <a:p>
            <a:r>
              <a:rPr lang="en-US" dirty="0"/>
              <a:t>Asking for a business card or suggesting a follow-up meeting. </a:t>
            </a:r>
          </a:p>
          <a:p>
            <a:pPr marL="285750" indent="-285750">
              <a:buFont typeface="Arial" panose="020B0604020202020204" pitchFamily="34" charset="0"/>
              <a:buChar char="•"/>
            </a:pPr>
            <a:endParaRPr lang="en-US" sz="2800" dirty="0"/>
          </a:p>
        </p:txBody>
      </p:sp>
      <p:pic>
        <p:nvPicPr>
          <p:cNvPr id="8" name="Picture 7">
            <a:extLst>
              <a:ext uri="{FF2B5EF4-FFF2-40B4-BE49-F238E27FC236}">
                <a16:creationId xmlns:a16="http://schemas.microsoft.com/office/drawing/2014/main" id="{7B335D0D-302C-4D19-8034-F3E72132478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19935" y="2185586"/>
            <a:ext cx="2762250" cy="1863332"/>
          </a:xfrm>
          <a:prstGeom prst="rect">
            <a:avLst/>
          </a:prstGeom>
        </p:spPr>
      </p:pic>
      <p:pic>
        <p:nvPicPr>
          <p:cNvPr id="10" name="Picture 9">
            <a:extLst>
              <a:ext uri="{FF2B5EF4-FFF2-40B4-BE49-F238E27FC236}">
                <a16:creationId xmlns:a16="http://schemas.microsoft.com/office/drawing/2014/main" id="{BA2D191C-AEE7-49E3-B941-0AD7CC2558C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86000" y="4170193"/>
            <a:ext cx="3196185" cy="2062460"/>
          </a:xfrm>
          <a:prstGeom prst="rect">
            <a:avLst/>
          </a:prstGeom>
        </p:spPr>
      </p:pic>
    </p:spTree>
    <p:extLst>
      <p:ext uri="{BB962C8B-B14F-4D97-AF65-F5344CB8AC3E}">
        <p14:creationId xmlns:p14="http://schemas.microsoft.com/office/powerpoint/2010/main" val="3161007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10B33-A27E-4163-A640-A0728F5D3A6F}"/>
              </a:ext>
            </a:extLst>
          </p:cNvPr>
          <p:cNvSpPr>
            <a:spLocks noGrp="1"/>
          </p:cNvSpPr>
          <p:nvPr>
            <p:ph type="ctrTitle"/>
          </p:nvPr>
        </p:nvSpPr>
        <p:spPr>
          <a:xfrm>
            <a:off x="-1" y="137611"/>
            <a:ext cx="6617832" cy="756280"/>
          </a:xfrm>
        </p:spPr>
        <p:txBody>
          <a:bodyPr>
            <a:normAutofit/>
          </a:bodyPr>
          <a:lstStyle/>
          <a:p>
            <a:r>
              <a:rPr lang="en-US" sz="3200" b="1" dirty="0">
                <a:solidFill>
                  <a:srgbClr val="CC3399"/>
                </a:solidFill>
                <a:latin typeface="+mn-lt"/>
              </a:rPr>
              <a:t>My Elevator Pitch</a:t>
            </a:r>
            <a:endParaRPr lang="en-US" sz="3200" b="1" dirty="0">
              <a:solidFill>
                <a:srgbClr val="CC3399"/>
              </a:solidFill>
              <a:latin typeface="+mn-lt"/>
              <a:cs typeface="Times New Roman" panose="02020603050405020304" pitchFamily="18" charset="0"/>
            </a:endParaRPr>
          </a:p>
        </p:txBody>
      </p:sp>
      <p:pic>
        <p:nvPicPr>
          <p:cNvPr id="4" name="Picture 3">
            <a:extLst>
              <a:ext uri="{FF2B5EF4-FFF2-40B4-BE49-F238E27FC236}">
                <a16:creationId xmlns:a16="http://schemas.microsoft.com/office/drawing/2014/main" id="{8466AC1A-CC09-4C62-B2C9-C362718949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7832" y="137611"/>
            <a:ext cx="2394752" cy="1155177"/>
          </a:xfrm>
          <a:prstGeom prst="rect">
            <a:avLst/>
          </a:prstGeom>
        </p:spPr>
      </p:pic>
      <p:pic>
        <p:nvPicPr>
          <p:cNvPr id="5" name="Picture 4">
            <a:extLst>
              <a:ext uri="{FF2B5EF4-FFF2-40B4-BE49-F238E27FC236}">
                <a16:creationId xmlns:a16="http://schemas.microsoft.com/office/drawing/2014/main" id="{B8D33E98-0AFB-4FB8-A305-2E18EE428957}"/>
              </a:ext>
            </a:extLst>
          </p:cNvPr>
          <p:cNvPicPr>
            <a:picLocks noChangeAspect="1"/>
          </p:cNvPicPr>
          <p:nvPr/>
        </p:nvPicPr>
        <p:blipFill>
          <a:blip r:embed="rId4"/>
          <a:stretch>
            <a:fillRect/>
          </a:stretch>
        </p:blipFill>
        <p:spPr>
          <a:xfrm>
            <a:off x="0" y="893891"/>
            <a:ext cx="6617832" cy="99590"/>
          </a:xfrm>
          <a:prstGeom prst="rect">
            <a:avLst/>
          </a:prstGeom>
        </p:spPr>
      </p:pic>
      <p:pic>
        <p:nvPicPr>
          <p:cNvPr id="7" name="Picture 6">
            <a:extLst>
              <a:ext uri="{FF2B5EF4-FFF2-40B4-BE49-F238E27FC236}">
                <a16:creationId xmlns:a16="http://schemas.microsoft.com/office/drawing/2014/main" id="{3571CD41-196C-416C-A88C-320E0D176E5E}"/>
              </a:ext>
            </a:extLst>
          </p:cNvPr>
          <p:cNvPicPr>
            <a:picLocks noChangeAspect="1"/>
          </p:cNvPicPr>
          <p:nvPr/>
        </p:nvPicPr>
        <p:blipFill>
          <a:blip r:embed="rId5"/>
          <a:stretch>
            <a:fillRect/>
          </a:stretch>
        </p:blipFill>
        <p:spPr>
          <a:xfrm>
            <a:off x="-1" y="6353930"/>
            <a:ext cx="9144000" cy="504070"/>
          </a:xfrm>
          <a:prstGeom prst="rect">
            <a:avLst/>
          </a:prstGeom>
        </p:spPr>
      </p:pic>
      <p:sp>
        <p:nvSpPr>
          <p:cNvPr id="6" name="Rectangle 5">
            <a:extLst>
              <a:ext uri="{FF2B5EF4-FFF2-40B4-BE49-F238E27FC236}">
                <a16:creationId xmlns:a16="http://schemas.microsoft.com/office/drawing/2014/main" id="{08A8602A-46D4-41AF-A6BC-76D04A19616A}"/>
              </a:ext>
            </a:extLst>
          </p:cNvPr>
          <p:cNvSpPr/>
          <p:nvPr/>
        </p:nvSpPr>
        <p:spPr>
          <a:xfrm>
            <a:off x="131416" y="1134549"/>
            <a:ext cx="8881168" cy="5078313"/>
          </a:xfrm>
          <a:prstGeom prst="rect">
            <a:avLst/>
          </a:prstGeom>
        </p:spPr>
        <p:txBody>
          <a:bodyPr wrap="square">
            <a:spAutoFit/>
          </a:bodyPr>
          <a:lstStyle/>
          <a:p>
            <a:r>
              <a:rPr lang="en-US" b="1" dirty="0"/>
              <a:t>1. Introduction:</a:t>
            </a:r>
            <a:br>
              <a:rPr lang="en-US" dirty="0"/>
            </a:br>
            <a:r>
              <a:rPr lang="en-US" dirty="0"/>
              <a:t>“Hi, my name is Echo, and I’m a Workshop Facilitator passionate about helping individuals overcome barriers to meaningful employment.”</a:t>
            </a:r>
          </a:p>
          <a:p>
            <a:r>
              <a:rPr lang="en-US" b="1" dirty="0"/>
              <a:t>2. What You Do:</a:t>
            </a:r>
            <a:br>
              <a:rPr lang="en-US" dirty="0"/>
            </a:br>
            <a:r>
              <a:rPr lang="en-US" dirty="0"/>
              <a:t>“I specialize in designing and facilitating engaging, people-centered employment workshops, building personalized action plans, and connecting job seekers with inclusive employers across the community.”</a:t>
            </a:r>
          </a:p>
          <a:p>
            <a:r>
              <a:rPr lang="en-US" b="1" dirty="0"/>
              <a:t>3. Your Value Proposition:</a:t>
            </a:r>
            <a:br>
              <a:rPr lang="en-US" dirty="0"/>
            </a:br>
            <a:r>
              <a:rPr lang="en-US" dirty="0"/>
              <a:t>“What sets me apart is my ability to combine strong facilitation skills with relationship building — I not only empower clients to build confidence and skills, but also collaborate with employers to create equitable and sustainable opportunities.”</a:t>
            </a:r>
          </a:p>
          <a:p>
            <a:r>
              <a:rPr lang="en-US" b="1" dirty="0"/>
              <a:t>4. Your Career Goals:</a:t>
            </a:r>
            <a:br>
              <a:rPr lang="en-US" dirty="0"/>
            </a:br>
            <a:r>
              <a:rPr lang="en-US" dirty="0"/>
              <a:t>“In the short term, I aim to continue supporting diverse job seekers through YWCA Hamilton’s employment programs, and long term, I hope to take on a leadership role in program development where I can shape inclusive employment strategies on a larger scale.”</a:t>
            </a:r>
          </a:p>
          <a:p>
            <a:r>
              <a:rPr lang="en-US" b="1" dirty="0"/>
              <a:t>5. The Call to Action:</a:t>
            </a:r>
            <a:br>
              <a:rPr lang="en-US" dirty="0"/>
            </a:br>
            <a:r>
              <a:rPr lang="en-US" dirty="0"/>
              <a:t>“I’d love to stay connected and explore how we might collaborate. Do you have a business card, or would you be open to a follow-up conversation next week?”</a:t>
            </a:r>
          </a:p>
        </p:txBody>
      </p:sp>
    </p:spTree>
    <p:extLst>
      <p:ext uri="{BB962C8B-B14F-4D97-AF65-F5344CB8AC3E}">
        <p14:creationId xmlns:p14="http://schemas.microsoft.com/office/powerpoint/2010/main" val="3913887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10B33-A27E-4163-A640-A0728F5D3A6F}"/>
              </a:ext>
            </a:extLst>
          </p:cNvPr>
          <p:cNvSpPr>
            <a:spLocks noGrp="1"/>
          </p:cNvSpPr>
          <p:nvPr>
            <p:ph type="ctrTitle"/>
          </p:nvPr>
        </p:nvSpPr>
        <p:spPr>
          <a:xfrm>
            <a:off x="-1" y="137611"/>
            <a:ext cx="6617832" cy="756280"/>
          </a:xfrm>
        </p:spPr>
        <p:txBody>
          <a:bodyPr>
            <a:normAutofit/>
          </a:bodyPr>
          <a:lstStyle/>
          <a:p>
            <a:r>
              <a:rPr lang="en-US" sz="3200" b="1" dirty="0">
                <a:solidFill>
                  <a:srgbClr val="CC3399"/>
                </a:solidFill>
                <a:latin typeface="+mn-lt"/>
              </a:rPr>
              <a:t>Building Your Own Elevator Pitch </a:t>
            </a:r>
          </a:p>
        </p:txBody>
      </p:sp>
      <p:pic>
        <p:nvPicPr>
          <p:cNvPr id="4" name="Picture 3">
            <a:extLst>
              <a:ext uri="{FF2B5EF4-FFF2-40B4-BE49-F238E27FC236}">
                <a16:creationId xmlns:a16="http://schemas.microsoft.com/office/drawing/2014/main" id="{8466AC1A-CC09-4C62-B2C9-C362718949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7832" y="137611"/>
            <a:ext cx="2394752" cy="1155177"/>
          </a:xfrm>
          <a:prstGeom prst="rect">
            <a:avLst/>
          </a:prstGeom>
        </p:spPr>
      </p:pic>
      <p:pic>
        <p:nvPicPr>
          <p:cNvPr id="5" name="Picture 4">
            <a:extLst>
              <a:ext uri="{FF2B5EF4-FFF2-40B4-BE49-F238E27FC236}">
                <a16:creationId xmlns:a16="http://schemas.microsoft.com/office/drawing/2014/main" id="{B8D33E98-0AFB-4FB8-A305-2E18EE428957}"/>
              </a:ext>
            </a:extLst>
          </p:cNvPr>
          <p:cNvPicPr>
            <a:picLocks noChangeAspect="1"/>
          </p:cNvPicPr>
          <p:nvPr/>
        </p:nvPicPr>
        <p:blipFill>
          <a:blip r:embed="rId4"/>
          <a:stretch>
            <a:fillRect/>
          </a:stretch>
        </p:blipFill>
        <p:spPr>
          <a:xfrm>
            <a:off x="0" y="893891"/>
            <a:ext cx="6617832" cy="99590"/>
          </a:xfrm>
          <a:prstGeom prst="rect">
            <a:avLst/>
          </a:prstGeom>
        </p:spPr>
      </p:pic>
      <p:pic>
        <p:nvPicPr>
          <p:cNvPr id="7" name="Picture 6">
            <a:extLst>
              <a:ext uri="{FF2B5EF4-FFF2-40B4-BE49-F238E27FC236}">
                <a16:creationId xmlns:a16="http://schemas.microsoft.com/office/drawing/2014/main" id="{3571CD41-196C-416C-A88C-320E0D176E5E}"/>
              </a:ext>
            </a:extLst>
          </p:cNvPr>
          <p:cNvPicPr>
            <a:picLocks noChangeAspect="1"/>
          </p:cNvPicPr>
          <p:nvPr/>
        </p:nvPicPr>
        <p:blipFill>
          <a:blip r:embed="rId5"/>
          <a:stretch>
            <a:fillRect/>
          </a:stretch>
        </p:blipFill>
        <p:spPr>
          <a:xfrm>
            <a:off x="-1" y="6353930"/>
            <a:ext cx="9144000" cy="504070"/>
          </a:xfrm>
          <a:prstGeom prst="rect">
            <a:avLst/>
          </a:prstGeom>
        </p:spPr>
      </p:pic>
      <p:pic>
        <p:nvPicPr>
          <p:cNvPr id="1026" name="Picture 2" descr="How to Tailor Your Elevator Pitch for 5 Different Job Search Scenarios  (With Word-for-Word Scripts) - The Interview Guys">
            <a:extLst>
              <a:ext uri="{FF2B5EF4-FFF2-40B4-BE49-F238E27FC236}">
                <a16:creationId xmlns:a16="http://schemas.microsoft.com/office/drawing/2014/main" id="{CDF1574E-D290-4585-A67F-82B5A603B6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1168" y="1366485"/>
            <a:ext cx="6921661" cy="46144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99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10B33-A27E-4163-A640-A0728F5D3A6F}"/>
              </a:ext>
            </a:extLst>
          </p:cNvPr>
          <p:cNvSpPr>
            <a:spLocks noGrp="1"/>
          </p:cNvSpPr>
          <p:nvPr>
            <p:ph type="ctrTitle"/>
          </p:nvPr>
        </p:nvSpPr>
        <p:spPr>
          <a:xfrm>
            <a:off x="-1" y="0"/>
            <a:ext cx="5714999" cy="893891"/>
          </a:xfrm>
        </p:spPr>
        <p:txBody>
          <a:bodyPr>
            <a:normAutofit/>
          </a:bodyPr>
          <a:lstStyle/>
          <a:p>
            <a:r>
              <a:rPr lang="en-CA" sz="4000" b="1" dirty="0">
                <a:solidFill>
                  <a:srgbClr val="CC3399"/>
                </a:solidFill>
                <a:latin typeface="+mn-lt"/>
              </a:rPr>
              <a:t>Action Plan: Start Today</a:t>
            </a:r>
            <a:endParaRPr lang="en-US" sz="4000" b="1" dirty="0">
              <a:solidFill>
                <a:srgbClr val="CC3399"/>
              </a:solidFill>
              <a:latin typeface="+mn-lt"/>
            </a:endParaRPr>
          </a:p>
        </p:txBody>
      </p:sp>
      <p:pic>
        <p:nvPicPr>
          <p:cNvPr id="4" name="Picture 3">
            <a:extLst>
              <a:ext uri="{FF2B5EF4-FFF2-40B4-BE49-F238E27FC236}">
                <a16:creationId xmlns:a16="http://schemas.microsoft.com/office/drawing/2014/main" id="{8466AC1A-CC09-4C62-B2C9-C36271894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7832" y="137611"/>
            <a:ext cx="2394752" cy="1155177"/>
          </a:xfrm>
          <a:prstGeom prst="rect">
            <a:avLst/>
          </a:prstGeom>
        </p:spPr>
      </p:pic>
      <p:pic>
        <p:nvPicPr>
          <p:cNvPr id="5" name="Picture 4">
            <a:extLst>
              <a:ext uri="{FF2B5EF4-FFF2-40B4-BE49-F238E27FC236}">
                <a16:creationId xmlns:a16="http://schemas.microsoft.com/office/drawing/2014/main" id="{B8D33E98-0AFB-4FB8-A305-2E18EE428957}"/>
              </a:ext>
            </a:extLst>
          </p:cNvPr>
          <p:cNvPicPr>
            <a:picLocks noChangeAspect="1"/>
          </p:cNvPicPr>
          <p:nvPr/>
        </p:nvPicPr>
        <p:blipFill>
          <a:blip r:embed="rId3"/>
          <a:stretch>
            <a:fillRect/>
          </a:stretch>
        </p:blipFill>
        <p:spPr>
          <a:xfrm>
            <a:off x="0" y="893891"/>
            <a:ext cx="6617832" cy="99590"/>
          </a:xfrm>
          <a:prstGeom prst="rect">
            <a:avLst/>
          </a:prstGeom>
        </p:spPr>
      </p:pic>
      <p:pic>
        <p:nvPicPr>
          <p:cNvPr id="7" name="Picture 6">
            <a:extLst>
              <a:ext uri="{FF2B5EF4-FFF2-40B4-BE49-F238E27FC236}">
                <a16:creationId xmlns:a16="http://schemas.microsoft.com/office/drawing/2014/main" id="{3571CD41-196C-416C-A88C-320E0D176E5E}"/>
              </a:ext>
            </a:extLst>
          </p:cNvPr>
          <p:cNvPicPr>
            <a:picLocks noChangeAspect="1"/>
          </p:cNvPicPr>
          <p:nvPr/>
        </p:nvPicPr>
        <p:blipFill>
          <a:blip r:embed="rId4"/>
          <a:stretch>
            <a:fillRect/>
          </a:stretch>
        </p:blipFill>
        <p:spPr>
          <a:xfrm>
            <a:off x="-1" y="6353930"/>
            <a:ext cx="9144000" cy="504070"/>
          </a:xfrm>
          <a:prstGeom prst="rect">
            <a:avLst/>
          </a:prstGeom>
        </p:spPr>
      </p:pic>
      <p:sp>
        <p:nvSpPr>
          <p:cNvPr id="13" name="Rectangle 12">
            <a:extLst>
              <a:ext uri="{FF2B5EF4-FFF2-40B4-BE49-F238E27FC236}">
                <a16:creationId xmlns:a16="http://schemas.microsoft.com/office/drawing/2014/main" id="{E4FF5B4D-AE46-4556-8427-772078354EA5}"/>
              </a:ext>
            </a:extLst>
          </p:cNvPr>
          <p:cNvSpPr/>
          <p:nvPr/>
        </p:nvSpPr>
        <p:spPr>
          <a:xfrm>
            <a:off x="131416" y="1174376"/>
            <a:ext cx="6726584" cy="4524315"/>
          </a:xfrm>
          <a:prstGeom prst="rect">
            <a:avLst/>
          </a:prstGeom>
        </p:spPr>
        <p:txBody>
          <a:bodyPr wrap="square">
            <a:spAutoFit/>
          </a:bodyPr>
          <a:lstStyle/>
          <a:p>
            <a:pPr marL="457200" indent="-457200">
              <a:buFont typeface="Arial" panose="020B0604020202020204" pitchFamily="34" charset="0"/>
              <a:buChar char="•"/>
            </a:pPr>
            <a:r>
              <a:rPr lang="en-US" sz="3200" dirty="0"/>
              <a:t>Write your brand statement</a:t>
            </a:r>
          </a:p>
          <a:p>
            <a:endParaRPr lang="en-US" sz="3200" dirty="0"/>
          </a:p>
          <a:p>
            <a:pPr marL="457200" indent="-457200">
              <a:buFont typeface="Arial" panose="020B0604020202020204" pitchFamily="34" charset="0"/>
              <a:buChar char="•"/>
            </a:pPr>
            <a:r>
              <a:rPr lang="en-US" sz="3200" dirty="0"/>
              <a:t>Update your resume and LinkedIn</a:t>
            </a:r>
          </a:p>
          <a:p>
            <a:endParaRPr lang="en-US" sz="3200" dirty="0"/>
          </a:p>
          <a:p>
            <a:pPr marL="457200" indent="-457200">
              <a:buFont typeface="Arial" panose="020B0604020202020204" pitchFamily="34" charset="0"/>
              <a:buChar char="•"/>
            </a:pPr>
            <a:r>
              <a:rPr lang="en-US" sz="3200" dirty="0"/>
              <a:t>Reach out to 3 new contacts</a:t>
            </a:r>
          </a:p>
          <a:p>
            <a:endParaRPr lang="en-US" sz="3200" dirty="0"/>
          </a:p>
          <a:p>
            <a:pPr marL="457200" indent="-457200">
              <a:buFont typeface="Arial" panose="020B0604020202020204" pitchFamily="34" charset="0"/>
              <a:buChar char="•"/>
            </a:pPr>
            <a:r>
              <a:rPr lang="en-US" sz="3200" dirty="0"/>
              <a:t>Attend 1 event</a:t>
            </a:r>
          </a:p>
          <a:p>
            <a:endParaRPr lang="en-US" sz="3200" dirty="0"/>
          </a:p>
          <a:p>
            <a:pPr marL="457200" indent="-457200">
              <a:buFont typeface="Arial" panose="020B0604020202020204" pitchFamily="34" charset="0"/>
              <a:buChar char="•"/>
            </a:pPr>
            <a:r>
              <a:rPr lang="en-US" sz="3200" dirty="0"/>
              <a:t>Book a meeting with your advisor</a:t>
            </a:r>
            <a:endParaRPr lang="en-CA" sz="3200" dirty="0"/>
          </a:p>
        </p:txBody>
      </p:sp>
      <p:pic>
        <p:nvPicPr>
          <p:cNvPr id="15" name="Picture 14">
            <a:extLst>
              <a:ext uri="{FF2B5EF4-FFF2-40B4-BE49-F238E27FC236}">
                <a16:creationId xmlns:a16="http://schemas.microsoft.com/office/drawing/2014/main" id="{F9ED95BD-13AD-4AF0-A387-DBCE800B5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47937" y="1192555"/>
            <a:ext cx="2734542" cy="2042083"/>
          </a:xfrm>
          <a:prstGeom prst="rect">
            <a:avLst/>
          </a:prstGeom>
        </p:spPr>
      </p:pic>
      <p:pic>
        <p:nvPicPr>
          <p:cNvPr id="17" name="Picture 16">
            <a:extLst>
              <a:ext uri="{FF2B5EF4-FFF2-40B4-BE49-F238E27FC236}">
                <a16:creationId xmlns:a16="http://schemas.microsoft.com/office/drawing/2014/main" id="{D1158E8F-8D20-430A-9274-F6C4710BD17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76622" y="3200401"/>
            <a:ext cx="3405857" cy="2042083"/>
          </a:xfrm>
          <a:prstGeom prst="rect">
            <a:avLst/>
          </a:prstGeom>
        </p:spPr>
      </p:pic>
    </p:spTree>
    <p:extLst>
      <p:ext uri="{BB962C8B-B14F-4D97-AF65-F5344CB8AC3E}">
        <p14:creationId xmlns:p14="http://schemas.microsoft.com/office/powerpoint/2010/main" val="4125877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E2385-D420-49BA-B09F-7A045A0771AD}"/>
              </a:ext>
            </a:extLst>
          </p:cNvPr>
          <p:cNvSpPr>
            <a:spLocks noGrp="1"/>
          </p:cNvSpPr>
          <p:nvPr>
            <p:ph type="title"/>
          </p:nvPr>
        </p:nvSpPr>
        <p:spPr>
          <a:xfrm>
            <a:off x="259976" y="365126"/>
            <a:ext cx="8255374" cy="821493"/>
          </a:xfrm>
        </p:spPr>
        <p:txBody>
          <a:bodyPr>
            <a:normAutofit/>
          </a:bodyPr>
          <a:lstStyle/>
          <a:p>
            <a:r>
              <a:rPr lang="en-US" sz="4000" dirty="0">
                <a:solidFill>
                  <a:srgbClr val="CC3399"/>
                </a:solidFill>
                <a:latin typeface="Times New Roman" panose="02020603050405020304" pitchFamily="18" charset="0"/>
                <a:cs typeface="Times New Roman" panose="02020603050405020304" pitchFamily="18" charset="0"/>
              </a:rPr>
              <a:t>Support from our EO Office</a:t>
            </a:r>
            <a:endParaRPr lang="en-CA" sz="4000" dirty="0">
              <a:solidFill>
                <a:srgbClr val="CC3399"/>
              </a:solidFill>
            </a:endParaRPr>
          </a:p>
        </p:txBody>
      </p:sp>
      <p:sp>
        <p:nvSpPr>
          <p:cNvPr id="3" name="Content Placeholder 2">
            <a:extLst>
              <a:ext uri="{FF2B5EF4-FFF2-40B4-BE49-F238E27FC236}">
                <a16:creationId xmlns:a16="http://schemas.microsoft.com/office/drawing/2014/main" id="{D56CDAAD-8B77-41AE-B7BF-F5802DAAD561}"/>
              </a:ext>
            </a:extLst>
          </p:cNvPr>
          <p:cNvSpPr>
            <a:spLocks noGrp="1"/>
          </p:cNvSpPr>
          <p:nvPr>
            <p:ph idx="1"/>
          </p:nvPr>
        </p:nvSpPr>
        <p:spPr>
          <a:xfrm>
            <a:off x="131416" y="1354630"/>
            <a:ext cx="8383934" cy="4822333"/>
          </a:xfrm>
        </p:spPr>
        <p:txBody>
          <a:bodyPr>
            <a:normAutofit/>
          </a:bodyPr>
          <a:lstStyle/>
          <a:p>
            <a:r>
              <a:rPr lang="en-CA" dirty="0"/>
              <a:t>Resume &amp; Cover Letter Assistance</a:t>
            </a:r>
          </a:p>
          <a:p>
            <a:endParaRPr lang="en-CA" dirty="0"/>
          </a:p>
          <a:p>
            <a:r>
              <a:rPr lang="en-CA" dirty="0"/>
              <a:t>Job Search Techniques</a:t>
            </a:r>
          </a:p>
          <a:p>
            <a:pPr marL="0" indent="0">
              <a:buNone/>
            </a:pPr>
            <a:endParaRPr lang="en-CA" dirty="0"/>
          </a:p>
          <a:p>
            <a:r>
              <a:rPr lang="en-CA" dirty="0"/>
              <a:t>Mock Interviews</a:t>
            </a:r>
          </a:p>
          <a:p>
            <a:endParaRPr lang="en-CA" dirty="0"/>
          </a:p>
          <a:p>
            <a:r>
              <a:rPr lang="en-CA" dirty="0"/>
              <a:t>Job Matching &amp; Referrals</a:t>
            </a:r>
          </a:p>
          <a:p>
            <a:endParaRPr lang="en-CA" dirty="0"/>
          </a:p>
          <a:p>
            <a:r>
              <a:rPr lang="en-CA" dirty="0"/>
              <a:t>Access to resource centre</a:t>
            </a:r>
          </a:p>
        </p:txBody>
      </p:sp>
      <p:pic>
        <p:nvPicPr>
          <p:cNvPr id="4" name="Picture 3">
            <a:extLst>
              <a:ext uri="{FF2B5EF4-FFF2-40B4-BE49-F238E27FC236}">
                <a16:creationId xmlns:a16="http://schemas.microsoft.com/office/drawing/2014/main" id="{7D25F376-AC64-4674-BD64-C06A9722B1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7832" y="137611"/>
            <a:ext cx="2394752" cy="1155177"/>
          </a:xfrm>
          <a:prstGeom prst="rect">
            <a:avLst/>
          </a:prstGeom>
        </p:spPr>
      </p:pic>
      <p:pic>
        <p:nvPicPr>
          <p:cNvPr id="5" name="Picture 4">
            <a:extLst>
              <a:ext uri="{FF2B5EF4-FFF2-40B4-BE49-F238E27FC236}">
                <a16:creationId xmlns:a16="http://schemas.microsoft.com/office/drawing/2014/main" id="{3C438378-E68E-4EC9-98A1-A15AC8F80EEE}"/>
              </a:ext>
            </a:extLst>
          </p:cNvPr>
          <p:cNvPicPr>
            <a:picLocks noChangeAspect="1"/>
          </p:cNvPicPr>
          <p:nvPr/>
        </p:nvPicPr>
        <p:blipFill>
          <a:blip r:embed="rId3"/>
          <a:stretch>
            <a:fillRect/>
          </a:stretch>
        </p:blipFill>
        <p:spPr>
          <a:xfrm>
            <a:off x="131416" y="1038708"/>
            <a:ext cx="6974542" cy="104958"/>
          </a:xfrm>
          <a:prstGeom prst="rect">
            <a:avLst/>
          </a:prstGeom>
        </p:spPr>
      </p:pic>
      <p:pic>
        <p:nvPicPr>
          <p:cNvPr id="6" name="Picture 5">
            <a:extLst>
              <a:ext uri="{FF2B5EF4-FFF2-40B4-BE49-F238E27FC236}">
                <a16:creationId xmlns:a16="http://schemas.microsoft.com/office/drawing/2014/main" id="{9E761E98-409B-470E-A6DF-4D7C8C828DEC}"/>
              </a:ext>
            </a:extLst>
          </p:cNvPr>
          <p:cNvPicPr>
            <a:picLocks noChangeAspect="1"/>
          </p:cNvPicPr>
          <p:nvPr/>
        </p:nvPicPr>
        <p:blipFill>
          <a:blip r:embed="rId4"/>
          <a:stretch>
            <a:fillRect/>
          </a:stretch>
        </p:blipFill>
        <p:spPr>
          <a:xfrm>
            <a:off x="0" y="6176963"/>
            <a:ext cx="9144000" cy="639006"/>
          </a:xfrm>
          <a:prstGeom prst="rect">
            <a:avLst/>
          </a:prstGeom>
        </p:spPr>
      </p:pic>
      <p:pic>
        <p:nvPicPr>
          <p:cNvPr id="8" name="Picture 7">
            <a:extLst>
              <a:ext uri="{FF2B5EF4-FFF2-40B4-BE49-F238E27FC236}">
                <a16:creationId xmlns:a16="http://schemas.microsoft.com/office/drawing/2014/main" id="{AACBD9D0-32A0-4DC0-A624-69E99B183F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14097" y="1860201"/>
            <a:ext cx="3501839" cy="1961030"/>
          </a:xfrm>
          <a:prstGeom prst="rect">
            <a:avLst/>
          </a:prstGeom>
        </p:spPr>
      </p:pic>
      <p:pic>
        <p:nvPicPr>
          <p:cNvPr id="10" name="Picture 9">
            <a:extLst>
              <a:ext uri="{FF2B5EF4-FFF2-40B4-BE49-F238E27FC236}">
                <a16:creationId xmlns:a16="http://schemas.microsoft.com/office/drawing/2014/main" id="{80679950-6E80-4258-B4F8-AC81B5E8F84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36673" y="4066811"/>
            <a:ext cx="3056685" cy="1961030"/>
          </a:xfrm>
          <a:prstGeom prst="rect">
            <a:avLst/>
          </a:prstGeom>
        </p:spPr>
      </p:pic>
    </p:spTree>
    <p:extLst>
      <p:ext uri="{BB962C8B-B14F-4D97-AF65-F5344CB8AC3E}">
        <p14:creationId xmlns:p14="http://schemas.microsoft.com/office/powerpoint/2010/main" val="892872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6FBFB69-8BBA-4DBD-91C8-536AEE33D2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4565" y="106127"/>
            <a:ext cx="2533635" cy="1222171"/>
          </a:xfrm>
          <a:prstGeom prst="rect">
            <a:avLst/>
          </a:prstGeom>
        </p:spPr>
      </p:pic>
      <p:pic>
        <p:nvPicPr>
          <p:cNvPr id="6" name="Picture 5">
            <a:extLst>
              <a:ext uri="{FF2B5EF4-FFF2-40B4-BE49-F238E27FC236}">
                <a16:creationId xmlns:a16="http://schemas.microsoft.com/office/drawing/2014/main" id="{7C0AC43E-4DEA-4AAF-9C06-ACC143DD1DB3}"/>
              </a:ext>
            </a:extLst>
          </p:cNvPr>
          <p:cNvPicPr>
            <a:picLocks noChangeAspect="1"/>
          </p:cNvPicPr>
          <p:nvPr/>
        </p:nvPicPr>
        <p:blipFill rotWithShape="1">
          <a:blip r:embed="rId3"/>
          <a:srcRect t="25917" b="27409"/>
          <a:stretch/>
        </p:blipFill>
        <p:spPr>
          <a:xfrm>
            <a:off x="685800" y="251797"/>
            <a:ext cx="3307456" cy="870566"/>
          </a:xfrm>
          <a:prstGeom prst="rect">
            <a:avLst/>
          </a:prstGeom>
        </p:spPr>
      </p:pic>
      <p:pic>
        <p:nvPicPr>
          <p:cNvPr id="7" name="Picture 6">
            <a:extLst>
              <a:ext uri="{FF2B5EF4-FFF2-40B4-BE49-F238E27FC236}">
                <a16:creationId xmlns:a16="http://schemas.microsoft.com/office/drawing/2014/main" id="{DA164D20-913B-4E92-814F-3067BB2425A1}"/>
              </a:ext>
            </a:extLst>
          </p:cNvPr>
          <p:cNvPicPr>
            <a:picLocks noChangeAspect="1"/>
          </p:cNvPicPr>
          <p:nvPr/>
        </p:nvPicPr>
        <p:blipFill>
          <a:blip r:embed="rId4"/>
          <a:stretch>
            <a:fillRect/>
          </a:stretch>
        </p:blipFill>
        <p:spPr>
          <a:xfrm>
            <a:off x="0" y="1321329"/>
            <a:ext cx="9144000" cy="1537741"/>
          </a:xfrm>
          <a:prstGeom prst="rect">
            <a:avLst/>
          </a:prstGeom>
        </p:spPr>
      </p:pic>
      <p:sp>
        <p:nvSpPr>
          <p:cNvPr id="9" name="TextBox 8">
            <a:extLst>
              <a:ext uri="{FF2B5EF4-FFF2-40B4-BE49-F238E27FC236}">
                <a16:creationId xmlns:a16="http://schemas.microsoft.com/office/drawing/2014/main" id="{601B3CC6-9F49-4ED8-B207-F530CBBDBE28}"/>
              </a:ext>
            </a:extLst>
          </p:cNvPr>
          <p:cNvSpPr txBox="1"/>
          <p:nvPr/>
        </p:nvSpPr>
        <p:spPr>
          <a:xfrm>
            <a:off x="862241" y="1686017"/>
            <a:ext cx="7419513" cy="923330"/>
          </a:xfrm>
          <a:prstGeom prst="rect">
            <a:avLst/>
          </a:prstGeom>
          <a:noFill/>
        </p:spPr>
        <p:txBody>
          <a:bodyPr wrap="square" rtlCol="0">
            <a:spAutoFit/>
          </a:bodyPr>
          <a:lstStyle/>
          <a:p>
            <a:pPr algn="ctr"/>
            <a:r>
              <a:rPr lang="en-US" sz="5400" dirty="0">
                <a:solidFill>
                  <a:schemeClr val="bg1"/>
                </a:solidFill>
              </a:rPr>
              <a:t>QUESTIONS?</a:t>
            </a:r>
          </a:p>
        </p:txBody>
      </p:sp>
      <p:pic>
        <p:nvPicPr>
          <p:cNvPr id="10" name="Picture 9">
            <a:extLst>
              <a:ext uri="{FF2B5EF4-FFF2-40B4-BE49-F238E27FC236}">
                <a16:creationId xmlns:a16="http://schemas.microsoft.com/office/drawing/2014/main" id="{1BB39370-D99B-401C-96E1-863B69283FC4}"/>
              </a:ext>
            </a:extLst>
          </p:cNvPr>
          <p:cNvPicPr>
            <a:picLocks noChangeAspect="1"/>
          </p:cNvPicPr>
          <p:nvPr/>
        </p:nvPicPr>
        <p:blipFill>
          <a:blip r:embed="rId4"/>
          <a:stretch>
            <a:fillRect/>
          </a:stretch>
        </p:blipFill>
        <p:spPr>
          <a:xfrm>
            <a:off x="0" y="6356412"/>
            <a:ext cx="9144000" cy="501589"/>
          </a:xfrm>
          <a:prstGeom prst="rect">
            <a:avLst/>
          </a:prstGeom>
        </p:spPr>
      </p:pic>
      <p:pic>
        <p:nvPicPr>
          <p:cNvPr id="11" name="Picture 10">
            <a:extLst>
              <a:ext uri="{FF2B5EF4-FFF2-40B4-BE49-F238E27FC236}">
                <a16:creationId xmlns:a16="http://schemas.microsoft.com/office/drawing/2014/main" id="{C499B7BF-3D6E-4644-B721-C859CA6BFAE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2472" y="6469737"/>
            <a:ext cx="1623941" cy="272931"/>
          </a:xfrm>
          <a:prstGeom prst="rect">
            <a:avLst/>
          </a:prstGeom>
        </p:spPr>
      </p:pic>
      <p:sp>
        <p:nvSpPr>
          <p:cNvPr id="12" name="Rectangle 11">
            <a:extLst>
              <a:ext uri="{FF2B5EF4-FFF2-40B4-BE49-F238E27FC236}">
                <a16:creationId xmlns:a16="http://schemas.microsoft.com/office/drawing/2014/main" id="{5AFFF68B-67D4-4BEB-9F6C-5DC3404DC106}"/>
              </a:ext>
            </a:extLst>
          </p:cNvPr>
          <p:cNvSpPr/>
          <p:nvPr/>
        </p:nvSpPr>
        <p:spPr>
          <a:xfrm>
            <a:off x="1749187" y="6421536"/>
            <a:ext cx="2171748" cy="369332"/>
          </a:xfrm>
          <a:prstGeom prst="rect">
            <a:avLst/>
          </a:prstGeom>
        </p:spPr>
        <p:txBody>
          <a:bodyPr wrap="none">
            <a:spAutoFit/>
          </a:bodyPr>
          <a:lstStyle/>
          <a:p>
            <a:r>
              <a:rPr lang="en-US" dirty="0">
                <a:solidFill>
                  <a:srgbClr val="B72C84"/>
                </a:solidFill>
                <a:latin typeface="Avenir"/>
              </a:rPr>
              <a:t>|   </a:t>
            </a:r>
            <a:r>
              <a:rPr lang="en-US" b="1" dirty="0">
                <a:solidFill>
                  <a:srgbClr val="B72C84"/>
                </a:solidFill>
                <a:latin typeface="Avenir"/>
              </a:rPr>
              <a:t>ywcahamilton.org</a:t>
            </a:r>
          </a:p>
        </p:txBody>
      </p:sp>
      <p:pic>
        <p:nvPicPr>
          <p:cNvPr id="13" name="Picture 12">
            <a:extLst>
              <a:ext uri="{FF2B5EF4-FFF2-40B4-BE49-F238E27FC236}">
                <a16:creationId xmlns:a16="http://schemas.microsoft.com/office/drawing/2014/main" id="{6B7313F7-9DE3-4D4F-B2CC-9981A9E65ED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1097" y="2984215"/>
            <a:ext cx="2092824" cy="3048086"/>
          </a:xfrm>
          <a:prstGeom prst="rect">
            <a:avLst/>
          </a:prstGeom>
        </p:spPr>
      </p:pic>
    </p:spTree>
    <p:extLst>
      <p:ext uri="{BB962C8B-B14F-4D97-AF65-F5344CB8AC3E}">
        <p14:creationId xmlns:p14="http://schemas.microsoft.com/office/powerpoint/2010/main" val="154238697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mple Covers 1">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F0F5E4151700147A6ADE600962BCA8B" ma:contentTypeVersion="18" ma:contentTypeDescription="Create a new document." ma:contentTypeScope="" ma:versionID="483de2676b1b41be15c92ece72667f83">
  <xsd:schema xmlns:xsd="http://www.w3.org/2001/XMLSchema" xmlns:xs="http://www.w3.org/2001/XMLSchema" xmlns:p="http://schemas.microsoft.com/office/2006/metadata/properties" xmlns:ns2="12de4d41-6855-4e26-aac5-2381e8354f52" xmlns:ns3="0bdcb178-4373-42f1-8dce-1c302806e6ab" targetNamespace="http://schemas.microsoft.com/office/2006/metadata/properties" ma:root="true" ma:fieldsID="fa354ad536f77576ca62c80217dc9035" ns2:_="" ns3:_="">
    <xsd:import namespace="12de4d41-6855-4e26-aac5-2381e8354f52"/>
    <xsd:import namespace="0bdcb178-4373-42f1-8dce-1c302806e6a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de4d41-6855-4e26-aac5-2381e8354f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3db8bf-8f0d-4fc0-a65b-f86fa132870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dcb178-4373-42f1-8dce-1c302806e6ab"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9a894278-131c-4332-9a58-cf393a2d6978}" ma:internalName="TaxCatchAll" ma:showField="CatchAllData" ma:web="0bdcb178-4373-42f1-8dce-1c302806e6ab">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2de4d41-6855-4e26-aac5-2381e8354f52">
      <Terms xmlns="http://schemas.microsoft.com/office/infopath/2007/PartnerControls"/>
    </lcf76f155ced4ddcb4097134ff3c332f>
    <TaxCatchAll xmlns="0bdcb178-4373-42f1-8dce-1c302806e6ab" xsi:nil="true"/>
    <SharedWithUsers xmlns="0bdcb178-4373-42f1-8dce-1c302806e6ab">
      <UserInfo>
        <DisplayName>John Huculiak</DisplayName>
        <AccountId>254</AccountId>
        <AccountType/>
      </UserInfo>
      <UserInfo>
        <DisplayName>Consuelo Lacaste</DisplayName>
        <AccountId>260</AccountId>
        <AccountType/>
      </UserInfo>
    </SharedWithUsers>
  </documentManagement>
</p:properties>
</file>

<file path=customXml/itemProps1.xml><?xml version="1.0" encoding="utf-8"?>
<ds:datastoreItem xmlns:ds="http://schemas.openxmlformats.org/officeDocument/2006/customXml" ds:itemID="{DD3202E8-CD74-424A-8491-575549FB4138}">
  <ds:schemaRefs>
    <ds:schemaRef ds:uri="http://schemas.microsoft.com/sharepoint/v3/contenttype/forms"/>
  </ds:schemaRefs>
</ds:datastoreItem>
</file>

<file path=customXml/itemProps2.xml><?xml version="1.0" encoding="utf-8"?>
<ds:datastoreItem xmlns:ds="http://schemas.openxmlformats.org/officeDocument/2006/customXml" ds:itemID="{69FE11E8-F5F0-483E-9BDA-BFB66751F1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de4d41-6855-4e26-aac5-2381e8354f52"/>
    <ds:schemaRef ds:uri="0bdcb178-4373-42f1-8dce-1c302806e6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CA0B49-94CD-4FBE-ABA8-AF1EE323E873}">
  <ds:schemaRefs>
    <ds:schemaRef ds:uri="http://purl.org/dc/terms/"/>
    <ds:schemaRef ds:uri="http://schemas.microsoft.com/office/2006/documentManagement/types"/>
    <ds:schemaRef ds:uri="http://www.w3.org/XML/1998/namespace"/>
    <ds:schemaRef ds:uri="0bdcb178-4373-42f1-8dce-1c302806e6ab"/>
    <ds:schemaRef ds:uri="http://schemas.openxmlformats.org/package/2006/metadata/core-properties"/>
    <ds:schemaRef ds:uri="http://schemas.microsoft.com/office/infopath/2007/PartnerControls"/>
    <ds:schemaRef ds:uri="http://purl.org/dc/elements/1.1/"/>
    <ds:schemaRef ds:uri="12de4d41-6855-4e26-aac5-2381e8354f52"/>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53157</TotalTime>
  <Words>700</Words>
  <Application>Microsoft Office PowerPoint</Application>
  <PresentationFormat>On-screen Show (4:3)</PresentationFormat>
  <Paragraphs>74</Paragraphs>
  <Slides>8</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Arial</vt:lpstr>
      <vt:lpstr>Arial Narrow</vt:lpstr>
      <vt:lpstr>Avenir</vt:lpstr>
      <vt:lpstr>Bahnschrift Condensed</vt:lpstr>
      <vt:lpstr>Calibri</vt:lpstr>
      <vt:lpstr>Calibri Light</vt:lpstr>
      <vt:lpstr>Times New Roman</vt:lpstr>
      <vt:lpstr>Custom Design</vt:lpstr>
      <vt:lpstr>Sample Covers 1</vt:lpstr>
      <vt:lpstr>PowerPoint Presentation</vt:lpstr>
      <vt:lpstr>Why Branding Matters in Job Search</vt:lpstr>
      <vt:lpstr>Your Elevator Pitch (Your Verbal Brand)</vt:lpstr>
      <vt:lpstr>My Elevator Pitch</vt:lpstr>
      <vt:lpstr>Building Your Own Elevator Pitch </vt:lpstr>
      <vt:lpstr>Action Plan: Start Today</vt:lpstr>
      <vt:lpstr>Support from our EO 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Donville</dc:creator>
  <cp:lastModifiedBy>Ali Dossa</cp:lastModifiedBy>
  <cp:revision>266</cp:revision>
  <dcterms:created xsi:type="dcterms:W3CDTF">2022-07-28T13:22:25Z</dcterms:created>
  <dcterms:modified xsi:type="dcterms:W3CDTF">2026-02-04T20:27:31Z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0x010100CF0F5E4151700147A6ADE600962BCA8B</vt:lpwstr>
  </property>
  <property fmtid="{D5CDD505-2E9C-101B-9397-08002B2CF9AE}" pid="3" name="MediaServiceImageTags">
    <vt:lpwstr/>
  </property>
</Properties>
</file>