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78" r:id="rId3"/>
    <p:sldId id="282" r:id="rId4"/>
    <p:sldId id="281" r:id="rId5"/>
    <p:sldId id="283" r:id="rId6"/>
    <p:sldId id="284" r:id="rId7"/>
    <p:sldId id="285" r:id="rId8"/>
    <p:sldId id="286" r:id="rId9"/>
    <p:sldId id="289" r:id="rId10"/>
    <p:sldId id="290" r:id="rId11"/>
    <p:sldId id="291" r:id="rId12"/>
    <p:sldId id="293" r:id="rId13"/>
    <p:sldId id="294" r:id="rId14"/>
    <p:sldId id="295" r:id="rId15"/>
    <p:sldId id="287"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40" autoAdjust="0"/>
  </p:normalViewPr>
  <p:slideViewPr>
    <p:cSldViewPr>
      <p:cViewPr varScale="1">
        <p:scale>
          <a:sx n="74" d="100"/>
          <a:sy n="74" d="100"/>
        </p:scale>
        <p:origin x="171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C7BD4-561D-460F-AFCB-5259465641E9}" type="datetimeFigureOut">
              <a:rPr lang="en-US" smtClean="0"/>
              <a:t>2/10/2026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1A5D-8BFE-48C2-8B6F-BD16E71892E7}" type="slidenum">
              <a:rPr lang="en-US" smtClean="0"/>
              <a:t>‹#›</a:t>
            </a:fld>
            <a:endParaRPr lang="en-US"/>
          </a:p>
        </p:txBody>
      </p:sp>
    </p:spTree>
    <p:extLst>
      <p:ext uri="{BB962C8B-B14F-4D97-AF65-F5344CB8AC3E}">
        <p14:creationId xmlns:p14="http://schemas.microsoft.com/office/powerpoint/2010/main" val="242241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Employment Services</a:t>
            </a:r>
            <a:r>
              <a:rPr lang="en-CA" dirty="0"/>
              <a:t>, delivered under the oversight of Fedcap Canada, the Service System Manager (SSM) for the Hamilton-Niagara Region, support youth and adults who are unemployed, underemployed, or seeking to explore new career paths. Funded by Employment Ontario, our services are designed to help job seekers gain the skills, tools, and confidence needed to achieve meaningful and sustainable employment, while also assisting employers in meeting their workforce needs.</a:t>
            </a:r>
          </a:p>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2</a:t>
            </a:fld>
            <a:endParaRPr lang="en-US"/>
          </a:p>
        </p:txBody>
      </p:sp>
    </p:spTree>
    <p:extLst>
      <p:ext uri="{BB962C8B-B14F-4D97-AF65-F5344CB8AC3E}">
        <p14:creationId xmlns:p14="http://schemas.microsoft.com/office/powerpoint/2010/main" val="279694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12</a:t>
            </a:fld>
            <a:endParaRPr lang="en-US"/>
          </a:p>
        </p:txBody>
      </p:sp>
    </p:spTree>
    <p:extLst>
      <p:ext uri="{BB962C8B-B14F-4D97-AF65-F5344CB8AC3E}">
        <p14:creationId xmlns:p14="http://schemas.microsoft.com/office/powerpoint/2010/main" val="76395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13</a:t>
            </a:fld>
            <a:endParaRPr lang="en-US"/>
          </a:p>
        </p:txBody>
      </p:sp>
    </p:spTree>
    <p:extLst>
      <p:ext uri="{BB962C8B-B14F-4D97-AF65-F5344CB8AC3E}">
        <p14:creationId xmlns:p14="http://schemas.microsoft.com/office/powerpoint/2010/main" val="264159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referrals, please speak to your employment case manager</a:t>
            </a:r>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14</a:t>
            </a:fld>
            <a:endParaRPr lang="en-US"/>
          </a:p>
        </p:txBody>
      </p:sp>
    </p:spTree>
    <p:extLst>
      <p:ext uri="{BB962C8B-B14F-4D97-AF65-F5344CB8AC3E}">
        <p14:creationId xmlns:p14="http://schemas.microsoft.com/office/powerpoint/2010/main" val="327999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summary, Employment Services supports jobseekers by combining:</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Comprehensive pre-employment preparation</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Financial assistance through jobseeker financial supports</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Clear guidance aligned with Employment Ontario and </a:t>
            </a:r>
            <a:r>
              <a:rPr lang="en-CA" sz="1200" kern="1200" dirty="0" err="1">
                <a:solidFill>
                  <a:schemeClr val="tx1"/>
                </a:solidFill>
                <a:effectLst/>
                <a:latin typeface="+mn-lt"/>
                <a:ea typeface="+mn-ea"/>
                <a:cs typeface="+mn-cs"/>
              </a:rPr>
              <a:t>FedCap</a:t>
            </a:r>
            <a:r>
              <a:rPr lang="en-CA" sz="1200" kern="1200" dirty="0">
                <a:solidFill>
                  <a:schemeClr val="tx1"/>
                </a:solidFill>
                <a:effectLst/>
                <a:latin typeface="+mn-lt"/>
                <a:ea typeface="+mn-ea"/>
                <a:cs typeface="+mn-cs"/>
              </a:rPr>
              <a:t> Canada rules</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 strong focus on employment-related needs, not wants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Together, these supports help jobseekers overcome barriers, gain confidence, and move closer to meaningful and sustainable employment.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Thank you for your time and attention.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15</a:t>
            </a:fld>
            <a:endParaRPr lang="en-US"/>
          </a:p>
        </p:txBody>
      </p:sp>
    </p:spTree>
    <p:extLst>
      <p:ext uri="{BB962C8B-B14F-4D97-AF65-F5344CB8AC3E}">
        <p14:creationId xmlns:p14="http://schemas.microsoft.com/office/powerpoint/2010/main" val="340827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err="1">
                <a:solidFill>
                  <a:schemeClr val="tx1"/>
                </a:solidFill>
                <a:effectLst/>
                <a:latin typeface="+mn-lt"/>
                <a:ea typeface="+mn-ea"/>
                <a:cs typeface="+mn-cs"/>
              </a:rPr>
              <a:t>FedCap</a:t>
            </a:r>
            <a:r>
              <a:rPr lang="en-CA" sz="1200" kern="1200" dirty="0">
                <a:solidFill>
                  <a:schemeClr val="tx1"/>
                </a:solidFill>
                <a:effectLst/>
                <a:latin typeface="+mn-lt"/>
                <a:ea typeface="+mn-ea"/>
                <a:cs typeface="+mn-cs"/>
              </a:rPr>
              <a:t> Canada is a national not-for-profit organization that works in partnership with governments, including Employment Ontario, to deliver employment services that help individuals overcome barriers to work and achieve long-term economic stability.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 a service provider under this framework, Wesley Employment Services supports individuals who are preparing to enter or re-enter the workforce. Many of our jobseekers are motivated and capable, but they often face financial, practical, or systemic barriers that make employment difficult to access.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Our role is to reduce those barriers, while also ensuring clients are fully prepared for sustainable employment.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3</a:t>
            </a:fld>
            <a:endParaRPr lang="en-US"/>
          </a:p>
        </p:txBody>
      </p:sp>
    </p:spTree>
    <p:extLst>
      <p:ext uri="{BB962C8B-B14F-4D97-AF65-F5344CB8AC3E}">
        <p14:creationId xmlns:p14="http://schemas.microsoft.com/office/powerpoint/2010/main" val="283364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b="1" dirty="0"/>
              <a:t>Our services include</a:t>
            </a:r>
            <a:r>
              <a:rPr lang="en-CA" dirty="0"/>
              <a:t>:</a:t>
            </a:r>
          </a:p>
          <a:p>
            <a:pPr marL="171450" indent="-171450" fontAlgn="base">
              <a:buFont typeface="Arial" panose="020B0604020202020204" pitchFamily="34" charset="0"/>
              <a:buChar char="•"/>
            </a:pPr>
            <a:r>
              <a:rPr lang="en-CA" dirty="0"/>
              <a:t>One-on-one career exploration, planning, and goal setting</a:t>
            </a:r>
          </a:p>
          <a:p>
            <a:pPr marL="171450" indent="-171450" fontAlgn="base">
              <a:buFont typeface="Arial" panose="020B0604020202020204" pitchFamily="34" charset="0"/>
              <a:buChar char="•"/>
            </a:pPr>
            <a:r>
              <a:rPr lang="en-CA" dirty="0"/>
              <a:t>Assessment of skills, interests, and experience</a:t>
            </a:r>
          </a:p>
          <a:p>
            <a:pPr marL="171450" indent="-171450" fontAlgn="base">
              <a:buFont typeface="Arial" panose="020B0604020202020204" pitchFamily="34" charset="0"/>
              <a:buChar char="•"/>
            </a:pPr>
            <a:r>
              <a:rPr lang="en-CA" dirty="0"/>
              <a:t>Job search strategies, including resumé and cover letter development</a:t>
            </a:r>
          </a:p>
          <a:p>
            <a:pPr marL="171450" indent="-171450" fontAlgn="base">
              <a:buFont typeface="Arial" panose="020B0604020202020204" pitchFamily="34" charset="0"/>
              <a:buChar char="•"/>
            </a:pPr>
            <a:r>
              <a:rPr lang="en-CA" dirty="0"/>
              <a:t>Interview preparation and job readiness workshops</a:t>
            </a:r>
          </a:p>
          <a:p>
            <a:pPr marL="171450" indent="-171450" fontAlgn="base">
              <a:buFont typeface="Arial" panose="020B0604020202020204" pitchFamily="34" charset="0"/>
              <a:buChar char="•"/>
            </a:pPr>
            <a:r>
              <a:rPr lang="en-CA" dirty="0"/>
              <a:t>Referrals to training, education, and employer-based incentives</a:t>
            </a:r>
          </a:p>
          <a:p>
            <a:pPr marL="171450" indent="-171450" fontAlgn="base">
              <a:buFont typeface="Arial" panose="020B0604020202020204" pitchFamily="34" charset="0"/>
              <a:buChar char="•"/>
            </a:pPr>
            <a:r>
              <a:rPr lang="en-CA" dirty="0"/>
              <a:t>Support with Better Jobs Ontario applications</a:t>
            </a:r>
          </a:p>
          <a:p>
            <a:pPr marL="171450" indent="-171450" fontAlgn="base">
              <a:buFont typeface="Arial" panose="020B0604020202020204" pitchFamily="34" charset="0"/>
              <a:buChar char="•"/>
            </a:pPr>
            <a:r>
              <a:rPr lang="en-CA" dirty="0"/>
              <a:t>Specialized services for Internationally Trained Professionals, including credential recognition guidance and employment pathways</a:t>
            </a:r>
          </a:p>
          <a:p>
            <a:pPr marL="171450" indent="-171450" fontAlgn="base">
              <a:buFont typeface="Arial" panose="020B0604020202020204" pitchFamily="34" charset="0"/>
              <a:buChar char="•"/>
            </a:pPr>
            <a:r>
              <a:rPr lang="en-CA" dirty="0"/>
              <a:t>Access to Power of Possible employment preparation workshops</a:t>
            </a:r>
          </a:p>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4</a:t>
            </a:fld>
            <a:endParaRPr lang="en-US"/>
          </a:p>
        </p:txBody>
      </p:sp>
    </p:spTree>
    <p:extLst>
      <p:ext uri="{BB962C8B-B14F-4D97-AF65-F5344CB8AC3E}">
        <p14:creationId xmlns:p14="http://schemas.microsoft.com/office/powerpoint/2010/main" val="210424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Before a client begins employment, Wesley provides a wide range of pre-employment supports, including:</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Resume and cover letter development</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Interview preparation and mock interviews</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Job search assistance and labour market guidance</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Career planning and goal setting</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Employment readiness and workplace expectations coaching</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These services help jobseekers build confidence, improve employability skills, and become competitive in today’s labour market.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5</a:t>
            </a:fld>
            <a:endParaRPr lang="en-US"/>
          </a:p>
        </p:txBody>
      </p:sp>
    </p:spTree>
    <p:extLst>
      <p:ext uri="{BB962C8B-B14F-4D97-AF65-F5344CB8AC3E}">
        <p14:creationId xmlns:p14="http://schemas.microsoft.com/office/powerpoint/2010/main" val="309200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addition to employment services, Wesley may provide financial assistance through the Client Assistance Fund, commonly referred to as CAP.</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It is important to clarify that CAP is provincially funded through Employment Ontario, not a federal program. CAP funding is governed by strict rules, guidelines, and accountability measures to ensure that public funds are used responsibly and directly support employment outcomes.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6</a:t>
            </a:fld>
            <a:endParaRPr lang="en-US"/>
          </a:p>
        </p:txBody>
      </p:sp>
    </p:spTree>
    <p:extLst>
      <p:ext uri="{BB962C8B-B14F-4D97-AF65-F5344CB8AC3E}">
        <p14:creationId xmlns:p14="http://schemas.microsoft.com/office/powerpoint/2010/main" val="133923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Jobseeker Financial Supports Guidelines: Needs vs. Wants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 key principle of CAP funding is the clear distinction between needs and wants.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Needs are essential items or services that directly support a client’s ability to prepare for, obtain, or maintain employment. Examples include:</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Transportation for job search, training, or employment</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Work clothing, uniforms, or required safety equipment</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Employment-related certifications or mandatory training</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Phone or internet access required for job applications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Wants, on the other hand, are non-essential items that do not directly contribute to employment goals and are not eligible under CAP.</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Wesley Employment Services carefully reviews all CAP requests to ensure they align with Employment Ontario and </a:t>
            </a:r>
            <a:r>
              <a:rPr lang="en-CA" sz="1200" kern="1200" dirty="0" err="1">
                <a:solidFill>
                  <a:schemeClr val="tx1"/>
                </a:solidFill>
                <a:effectLst/>
                <a:latin typeface="+mn-lt"/>
                <a:ea typeface="+mn-ea"/>
                <a:cs typeface="+mn-cs"/>
              </a:rPr>
              <a:t>FedCap</a:t>
            </a:r>
            <a:r>
              <a:rPr lang="en-CA" sz="1200" kern="1200" dirty="0">
                <a:solidFill>
                  <a:schemeClr val="tx1"/>
                </a:solidFill>
                <a:effectLst/>
                <a:latin typeface="+mn-lt"/>
                <a:ea typeface="+mn-ea"/>
                <a:cs typeface="+mn-cs"/>
              </a:rPr>
              <a:t> Canada protocols, focusing strictly on employment-related needs rather than personal preferences.</a:t>
            </a:r>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7</a:t>
            </a:fld>
            <a:endParaRPr lang="en-US"/>
          </a:p>
        </p:txBody>
      </p:sp>
    </p:spTree>
    <p:extLst>
      <p:ext uri="{BB962C8B-B14F-4D97-AF65-F5344CB8AC3E}">
        <p14:creationId xmlns:p14="http://schemas.microsoft.com/office/powerpoint/2010/main" val="72684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By following JFS rules and emphasizing needs over wants, Wesley Employment Services:</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Ensures accountability and responsible use of public funding</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Promotes fairness and consistency for all clients</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Encourages financial awareness and realistic planning</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Increases the likelihood of successful and sustainable employment outcomes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approach helps jobseekers not only access employment, but also build skills and habits that support long-term success.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8</a:t>
            </a:fld>
            <a:endParaRPr lang="en-US"/>
          </a:p>
        </p:txBody>
      </p:sp>
    </p:spTree>
    <p:extLst>
      <p:ext uri="{BB962C8B-B14F-4D97-AF65-F5344CB8AC3E}">
        <p14:creationId xmlns:p14="http://schemas.microsoft.com/office/powerpoint/2010/main" val="157081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Goodwill’s </a:t>
            </a:r>
            <a:r>
              <a:rPr lang="en-CA" dirty="0" err="1"/>
              <a:t>ClothingWorks</a:t>
            </a:r>
            <a:r>
              <a:rPr lang="en-CA" dirty="0"/>
              <a:t> Hamilton</a:t>
            </a:r>
          </a:p>
          <a:p>
            <a:r>
              <a:rPr lang="en-CA" dirty="0"/>
              <a:t>Insight Collective</a:t>
            </a:r>
            <a:endParaRPr lang="en-US" dirty="0"/>
          </a:p>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9</a:t>
            </a:fld>
            <a:endParaRPr lang="en-US"/>
          </a:p>
        </p:txBody>
      </p:sp>
    </p:spTree>
    <p:extLst>
      <p:ext uri="{BB962C8B-B14F-4D97-AF65-F5344CB8AC3E}">
        <p14:creationId xmlns:p14="http://schemas.microsoft.com/office/powerpoint/2010/main" val="92606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1A5D-8BFE-48C2-8B6F-BD16E71892E7}" type="slidenum">
              <a:rPr lang="en-US" smtClean="0"/>
              <a:t>10</a:t>
            </a:fld>
            <a:endParaRPr lang="en-US"/>
          </a:p>
        </p:txBody>
      </p:sp>
    </p:spTree>
    <p:extLst>
      <p:ext uri="{BB962C8B-B14F-4D97-AF65-F5344CB8AC3E}">
        <p14:creationId xmlns:p14="http://schemas.microsoft.com/office/powerpoint/2010/main" val="106409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FD228-9405-4AFF-BD1E-61D37856AC96}"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D228-9405-4AFF-BD1E-61D37856AC96}"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D228-9405-4AFF-BD1E-61D37856AC96}"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D228-9405-4AFF-BD1E-61D37856AC96}"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FD228-9405-4AFF-BD1E-61D37856AC96}"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FD228-9405-4AFF-BD1E-61D37856AC96}"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FD228-9405-4AFF-BD1E-61D37856AC96}"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FD228-9405-4AFF-BD1E-61D37856AC96}"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FD228-9405-4AFF-BD1E-61D37856AC96}"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FD228-9405-4AFF-BD1E-61D37856AC96}"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FD228-9405-4AFF-BD1E-61D37856AC96}"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6639E-C8E1-4471-8B78-8C28F90121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FD228-9405-4AFF-BD1E-61D37856AC96}"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6639E-C8E1-4471-8B78-8C28F90121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60000">
        <p14:prism/>
      </p:transition>
    </mc:Choice>
    <mc:Fallback xmlns="">
      <p:transition spd="slow" advClick="0" advTm="6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pulse/why-most-job-seekers-dont-get-interviews-its-fault-esther-idowu-kqbgf"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9228AEE-CC24-45D3-B464-B0DAB2A19645}"/>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31839" y="1756682"/>
            <a:ext cx="3880322" cy="3087657"/>
          </a:xfrm>
        </p:spPr>
      </p:pic>
      <p:sp>
        <p:nvSpPr>
          <p:cNvPr id="5" name="Title 10">
            <a:extLst>
              <a:ext uri="{FF2B5EF4-FFF2-40B4-BE49-F238E27FC236}">
                <a16:creationId xmlns:a16="http://schemas.microsoft.com/office/drawing/2014/main" id="{D69E0A49-DECA-4E53-B636-470F29784A5E}"/>
              </a:ext>
            </a:extLst>
          </p:cNvPr>
          <p:cNvSpPr txBox="1">
            <a:spLocks/>
          </p:cNvSpPr>
          <p:nvPr/>
        </p:nvSpPr>
        <p:spPr>
          <a:xfrm>
            <a:off x="585008" y="3048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a:t>Employment Service</a:t>
            </a:r>
            <a:endParaRPr lang="en-US" dirty="0"/>
          </a:p>
        </p:txBody>
      </p:sp>
      <p:grpSp>
        <p:nvGrpSpPr>
          <p:cNvPr id="22" name="Group 21">
            <a:extLst>
              <a:ext uri="{FF2B5EF4-FFF2-40B4-BE49-F238E27FC236}">
                <a16:creationId xmlns:a16="http://schemas.microsoft.com/office/drawing/2014/main" id="{5C300C55-B133-4F49-B145-CE36D943AE68}"/>
              </a:ext>
            </a:extLst>
          </p:cNvPr>
          <p:cNvGrpSpPr/>
          <p:nvPr/>
        </p:nvGrpSpPr>
        <p:grpSpPr>
          <a:xfrm>
            <a:off x="2969985" y="5029200"/>
            <a:ext cx="3204029" cy="1097526"/>
            <a:chOff x="5448474" y="5239973"/>
            <a:chExt cx="3429000" cy="1294939"/>
          </a:xfrm>
        </p:grpSpPr>
        <p:sp>
          <p:nvSpPr>
            <p:cNvPr id="15" name="Text Box 7">
              <a:extLst>
                <a:ext uri="{FF2B5EF4-FFF2-40B4-BE49-F238E27FC236}">
                  <a16:creationId xmlns:a16="http://schemas.microsoft.com/office/drawing/2014/main" id="{7BE65F42-5337-436B-8453-1313322DEEE4}"/>
                </a:ext>
              </a:extLst>
            </p:cNvPr>
            <p:cNvSpPr txBox="1">
              <a:spLocks noChangeArrowheads="1"/>
            </p:cNvSpPr>
            <p:nvPr/>
          </p:nvSpPr>
          <p:spPr bwMode="auto">
            <a:xfrm>
              <a:off x="7162974" y="5925312"/>
              <a:ext cx="17145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Georgia" pitchFamily="18" charset="0"/>
                </a:rPr>
                <a:t>This </a:t>
              </a:r>
              <a:r>
                <a:rPr kumimoji="0" lang="en-GB" sz="1000" b="0" i="1" u="none" strike="noStrike" cap="none" normalizeH="0" baseline="0" dirty="0">
                  <a:ln>
                    <a:noFill/>
                  </a:ln>
                  <a:solidFill>
                    <a:srgbClr val="000000"/>
                  </a:solidFill>
                  <a:effectLst/>
                  <a:latin typeface="Georgia" pitchFamily="18" charset="0"/>
                </a:rPr>
                <a:t>Employment Ontario </a:t>
              </a:r>
              <a:r>
                <a:rPr kumimoji="0" lang="en-GB" sz="1000" b="0" i="0" u="none" strike="noStrike" cap="none" normalizeH="0" baseline="0" dirty="0">
                  <a:ln>
                    <a:noFill/>
                  </a:ln>
                  <a:solidFill>
                    <a:srgbClr val="000000"/>
                  </a:solidFill>
                  <a:effectLst/>
                  <a:latin typeface="Georgia" pitchFamily="18" charset="0"/>
                </a:rPr>
                <a:t>service is funded by the </a:t>
              </a:r>
              <a:br>
                <a:rPr kumimoji="0" lang="en-GB" sz="1000" b="0" i="0" u="none" strike="noStrike" cap="none" normalizeH="0" baseline="0" dirty="0">
                  <a:ln>
                    <a:noFill/>
                  </a:ln>
                  <a:solidFill>
                    <a:srgbClr val="000000"/>
                  </a:solidFill>
                  <a:effectLst/>
                  <a:latin typeface="Georgia" pitchFamily="18" charset="0"/>
                </a:rPr>
              </a:br>
              <a:r>
                <a:rPr kumimoji="0" lang="en-GB" sz="1000" b="0" i="0" u="none" strike="noStrike" cap="none" normalizeH="0" baseline="0" dirty="0">
                  <a:ln>
                    <a:noFill/>
                  </a:ln>
                  <a:solidFill>
                    <a:srgbClr val="000000"/>
                  </a:solidFill>
                  <a:effectLst/>
                  <a:latin typeface="Georgia" pitchFamily="18" charset="0"/>
                </a:rPr>
                <a:t>Government of Ontario</a:t>
              </a:r>
              <a:endParaRPr kumimoji="0" lang="en-US" sz="1800" b="0" i="0" u="none" strike="noStrike" cap="none" normalizeH="0" baseline="0" dirty="0">
                <a:ln>
                  <a:noFill/>
                </a:ln>
                <a:solidFill>
                  <a:schemeClr val="tx1"/>
                </a:solidFill>
                <a:effectLst/>
                <a:latin typeface="Arial" pitchFamily="34" charset="0"/>
              </a:endParaRPr>
            </a:p>
          </p:txBody>
        </p:sp>
        <p:pic>
          <p:nvPicPr>
            <p:cNvPr id="16" name="Picture 15" descr="Red-Tag.jpg">
              <a:extLst>
                <a:ext uri="{FF2B5EF4-FFF2-40B4-BE49-F238E27FC236}">
                  <a16:creationId xmlns:a16="http://schemas.microsoft.com/office/drawing/2014/main" id="{1D240A61-1E81-449C-B9E6-20390D8B203D}"/>
                </a:ext>
              </a:extLst>
            </p:cNvPr>
            <p:cNvPicPr>
              <a:picLocks noChangeAspect="1"/>
            </p:cNvPicPr>
            <p:nvPr/>
          </p:nvPicPr>
          <p:blipFill>
            <a:blip r:embed="rId4" cstate="print"/>
            <a:stretch>
              <a:fillRect/>
            </a:stretch>
          </p:blipFill>
          <p:spPr>
            <a:xfrm>
              <a:off x="7334424" y="5239973"/>
              <a:ext cx="1371600" cy="673331"/>
            </a:xfrm>
            <a:prstGeom prst="rect">
              <a:avLst/>
            </a:prstGeom>
          </p:spPr>
        </p:pic>
        <p:pic>
          <p:nvPicPr>
            <p:cNvPr id="17" name="Picture 16">
              <a:extLst>
                <a:ext uri="{FF2B5EF4-FFF2-40B4-BE49-F238E27FC236}">
                  <a16:creationId xmlns:a16="http://schemas.microsoft.com/office/drawing/2014/main" id="{59068396-2791-48D0-B8CC-76F5F30DC0A5}"/>
                </a:ext>
              </a:extLst>
            </p:cNvPr>
            <p:cNvPicPr>
              <a:picLocks noChangeAspect="1"/>
            </p:cNvPicPr>
            <p:nvPr/>
          </p:nvPicPr>
          <p:blipFill>
            <a:blip r:embed="rId5"/>
            <a:stretch>
              <a:fillRect/>
            </a:stretch>
          </p:blipFill>
          <p:spPr>
            <a:xfrm>
              <a:off x="5486576" y="5609989"/>
              <a:ext cx="1214286" cy="435714"/>
            </a:xfrm>
            <a:prstGeom prst="rect">
              <a:avLst/>
            </a:prstGeom>
          </p:spPr>
        </p:pic>
        <p:sp>
          <p:nvSpPr>
            <p:cNvPr id="18" name="Rectangle 17">
              <a:extLst>
                <a:ext uri="{FF2B5EF4-FFF2-40B4-BE49-F238E27FC236}">
                  <a16:creationId xmlns:a16="http://schemas.microsoft.com/office/drawing/2014/main" id="{5E2CCF94-A40B-4E19-AF6B-CAAB16921AD1}"/>
                </a:ext>
              </a:extLst>
            </p:cNvPr>
            <p:cNvSpPr/>
            <p:nvPr/>
          </p:nvSpPr>
          <p:spPr>
            <a:xfrm>
              <a:off x="5448474" y="6096169"/>
              <a:ext cx="1441420" cy="261610"/>
            </a:xfrm>
            <a:prstGeom prst="rect">
              <a:avLst/>
            </a:prstGeom>
          </p:spPr>
          <p:txBody>
            <a:bodyPr wrap="square">
              <a:spAutoFit/>
            </a:bodyPr>
            <a:lstStyle/>
            <a:p>
              <a:pPr>
                <a:spcAft>
                  <a:spcPts val="0"/>
                </a:spcAft>
              </a:pPr>
              <a:r>
                <a:rPr lang="en-US" sz="1100" dirty="0">
                  <a:solidFill>
                    <a:srgbClr val="8EAADB"/>
                  </a:solidFill>
                  <a:latin typeface="Calibri" panose="020F0502020204030204" pitchFamily="34" charset="0"/>
                  <a:ea typeface="Calibri" panose="020F0502020204030204" pitchFamily="34" charset="0"/>
                </a:rPr>
                <a:t>The Power of Possible</a:t>
              </a:r>
              <a:endParaRPr lang="en-CA" sz="11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984137787"/>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47DF-22EB-4C1E-9709-D479FCE03556}"/>
              </a:ext>
            </a:extLst>
          </p:cNvPr>
          <p:cNvSpPr>
            <a:spLocks noGrp="1"/>
          </p:cNvSpPr>
          <p:nvPr>
            <p:ph type="title"/>
          </p:nvPr>
        </p:nvSpPr>
        <p:spPr>
          <a:xfrm>
            <a:off x="464457" y="215016"/>
            <a:ext cx="8229600" cy="1143000"/>
          </a:xfrm>
        </p:spPr>
        <p:txBody>
          <a:bodyPr>
            <a:normAutofit/>
          </a:bodyPr>
          <a:lstStyle/>
          <a:p>
            <a:r>
              <a:rPr lang="en-CA" dirty="0" err="1"/>
              <a:t>ClothingWorks</a:t>
            </a:r>
            <a:r>
              <a:rPr lang="en-CA" dirty="0"/>
              <a:t> Hamilton</a:t>
            </a:r>
            <a:endParaRPr lang="en-US" sz="2200" dirty="0"/>
          </a:p>
        </p:txBody>
      </p:sp>
      <p:sp>
        <p:nvSpPr>
          <p:cNvPr id="3" name="Content Placeholder 2">
            <a:extLst>
              <a:ext uri="{FF2B5EF4-FFF2-40B4-BE49-F238E27FC236}">
                <a16:creationId xmlns:a16="http://schemas.microsoft.com/office/drawing/2014/main" id="{08B147C1-7EED-4D18-8844-44DD273BB7CA}"/>
              </a:ext>
            </a:extLst>
          </p:cNvPr>
          <p:cNvSpPr>
            <a:spLocks noGrp="1"/>
          </p:cNvSpPr>
          <p:nvPr>
            <p:ph idx="1"/>
          </p:nvPr>
        </p:nvSpPr>
        <p:spPr>
          <a:xfrm>
            <a:off x="457200" y="1600200"/>
            <a:ext cx="4572000" cy="4525963"/>
          </a:xfrm>
        </p:spPr>
        <p:txBody>
          <a:bodyPr>
            <a:normAutofit fontScale="85000" lnSpcReduction="20000"/>
          </a:bodyPr>
          <a:lstStyle/>
          <a:p>
            <a:r>
              <a:rPr lang="en-CA" dirty="0" err="1"/>
              <a:t>ClothingWorks</a:t>
            </a:r>
            <a:r>
              <a:rPr lang="en-CA" dirty="0"/>
              <a:t> is a community-based employment program by Goodwill Ontario Great Lakes. </a:t>
            </a:r>
          </a:p>
          <a:p>
            <a:r>
              <a:rPr lang="en-CA" dirty="0"/>
              <a:t>We support individuals across Hamilton and surrounding communities, helping them feel prepared, confident, and ready to succeed in work and volunteer opportunities.</a:t>
            </a:r>
            <a:endParaRPr lang="en-US" dirty="0"/>
          </a:p>
          <a:p>
            <a:endParaRPr lang="en-US" dirty="0"/>
          </a:p>
        </p:txBody>
      </p:sp>
      <p:pic>
        <p:nvPicPr>
          <p:cNvPr id="9" name="Picture 8">
            <a:extLst>
              <a:ext uri="{FF2B5EF4-FFF2-40B4-BE49-F238E27FC236}">
                <a16:creationId xmlns:a16="http://schemas.microsoft.com/office/drawing/2014/main" id="{61F039DB-1EB5-4514-8733-55D99340B366}"/>
              </a:ext>
            </a:extLst>
          </p:cNvPr>
          <p:cNvPicPr>
            <a:picLocks noChangeAspect="1"/>
          </p:cNvPicPr>
          <p:nvPr/>
        </p:nvPicPr>
        <p:blipFill>
          <a:blip r:embed="rId3"/>
          <a:stretch>
            <a:fillRect/>
          </a:stretch>
        </p:blipFill>
        <p:spPr>
          <a:xfrm>
            <a:off x="5214595" y="1881011"/>
            <a:ext cx="3321702" cy="2149663"/>
          </a:xfrm>
          <a:prstGeom prst="rect">
            <a:avLst/>
          </a:prstGeom>
        </p:spPr>
      </p:pic>
      <p:pic>
        <p:nvPicPr>
          <p:cNvPr id="17" name="Picture 16">
            <a:extLst>
              <a:ext uri="{FF2B5EF4-FFF2-40B4-BE49-F238E27FC236}">
                <a16:creationId xmlns:a16="http://schemas.microsoft.com/office/drawing/2014/main" id="{F7D7619A-5B7C-4CB8-99BE-1C1FB8387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031" y="4553670"/>
            <a:ext cx="2772830" cy="634032"/>
          </a:xfrm>
          <a:prstGeom prst="rect">
            <a:avLst/>
          </a:prstGeom>
        </p:spPr>
      </p:pic>
    </p:spTree>
    <p:extLst>
      <p:ext uri="{BB962C8B-B14F-4D97-AF65-F5344CB8AC3E}">
        <p14:creationId xmlns:p14="http://schemas.microsoft.com/office/powerpoint/2010/main" val="1482838039"/>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1DDE14A-CACA-4C14-9CD9-290AC4EF6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77264"/>
            <a:ext cx="2514600" cy="2446803"/>
          </a:xfrm>
          <a:prstGeom prst="rect">
            <a:avLst/>
          </a:prstGeom>
        </p:spPr>
      </p:pic>
      <p:sp>
        <p:nvSpPr>
          <p:cNvPr id="2" name="Title 1">
            <a:extLst>
              <a:ext uri="{FF2B5EF4-FFF2-40B4-BE49-F238E27FC236}">
                <a16:creationId xmlns:a16="http://schemas.microsoft.com/office/drawing/2014/main" id="{EF6D47DF-22EB-4C1E-9709-D479FCE03556}"/>
              </a:ext>
            </a:extLst>
          </p:cNvPr>
          <p:cNvSpPr>
            <a:spLocks noGrp="1"/>
          </p:cNvSpPr>
          <p:nvPr>
            <p:ph type="title"/>
          </p:nvPr>
        </p:nvSpPr>
        <p:spPr/>
        <p:txBody>
          <a:bodyPr/>
          <a:lstStyle/>
          <a:p>
            <a:r>
              <a:rPr lang="en-CA" dirty="0"/>
              <a:t>How We Help:</a:t>
            </a:r>
            <a:endParaRPr lang="en-US" dirty="0"/>
          </a:p>
        </p:txBody>
      </p:sp>
      <p:sp>
        <p:nvSpPr>
          <p:cNvPr id="3" name="Content Placeholder 2">
            <a:extLst>
              <a:ext uri="{FF2B5EF4-FFF2-40B4-BE49-F238E27FC236}">
                <a16:creationId xmlns:a16="http://schemas.microsoft.com/office/drawing/2014/main" id="{08B147C1-7EED-4D18-8844-44DD273BB7CA}"/>
              </a:ext>
            </a:extLst>
          </p:cNvPr>
          <p:cNvSpPr>
            <a:spLocks noGrp="1"/>
          </p:cNvSpPr>
          <p:nvPr>
            <p:ph idx="1"/>
          </p:nvPr>
        </p:nvSpPr>
        <p:spPr/>
        <p:txBody>
          <a:bodyPr>
            <a:normAutofit fontScale="85000" lnSpcReduction="20000"/>
          </a:bodyPr>
          <a:lstStyle/>
          <a:p>
            <a:pPr lvl="0"/>
            <a:r>
              <a:rPr lang="en-CA" b="1" dirty="0"/>
              <a:t>Professional &amp; Casual Clothing</a:t>
            </a:r>
            <a:br>
              <a:rPr lang="en-CA" dirty="0"/>
            </a:br>
            <a:r>
              <a:rPr lang="en-CA" dirty="0"/>
              <a:t>High-quality outfits for interviews, work, or volunteer roles at no cost</a:t>
            </a:r>
            <a:endParaRPr lang="en-US" dirty="0"/>
          </a:p>
          <a:p>
            <a:pPr lvl="0"/>
            <a:r>
              <a:rPr lang="en-CA" b="1" dirty="0"/>
              <a:t>One-on-One Styling Appointments</a:t>
            </a:r>
            <a:br>
              <a:rPr lang="en-CA" dirty="0"/>
            </a:br>
            <a:r>
              <a:rPr lang="en-CA" dirty="0"/>
              <a:t>Personalized, private support tailored to your role or industry</a:t>
            </a:r>
            <a:endParaRPr lang="en-US" dirty="0"/>
          </a:p>
          <a:p>
            <a:pPr lvl="0"/>
            <a:r>
              <a:rPr lang="en-CA" b="1" dirty="0"/>
              <a:t>Life Stabilization Support</a:t>
            </a:r>
            <a:br>
              <a:rPr lang="en-CA" dirty="0"/>
            </a:br>
            <a:r>
              <a:rPr lang="en-CA" dirty="0"/>
              <a:t>Reducing clothing-related stress so you can focus on your goals</a:t>
            </a:r>
            <a:endParaRPr lang="en-US" dirty="0"/>
          </a:p>
          <a:p>
            <a:pPr lvl="0"/>
            <a:r>
              <a:rPr lang="en-CA" b="1" dirty="0"/>
              <a:t>Confidence Building</a:t>
            </a:r>
            <a:br>
              <a:rPr lang="en-CA" dirty="0"/>
            </a:br>
            <a:r>
              <a:rPr lang="en-CA" dirty="0"/>
              <a:t>Helping you show up feeling professional, empowered, and ready</a:t>
            </a:r>
            <a:endParaRPr lang="en-US" dirty="0"/>
          </a:p>
        </p:txBody>
      </p:sp>
      <p:grpSp>
        <p:nvGrpSpPr>
          <p:cNvPr id="5" name="Group 4">
            <a:extLst>
              <a:ext uri="{FF2B5EF4-FFF2-40B4-BE49-F238E27FC236}">
                <a16:creationId xmlns:a16="http://schemas.microsoft.com/office/drawing/2014/main" id="{805AC642-BCF3-4B33-AF17-B4CFC4DDFF25}"/>
              </a:ext>
            </a:extLst>
          </p:cNvPr>
          <p:cNvGrpSpPr/>
          <p:nvPr/>
        </p:nvGrpSpPr>
        <p:grpSpPr>
          <a:xfrm>
            <a:off x="6096000" y="5611050"/>
            <a:ext cx="2895600" cy="972312"/>
            <a:chOff x="5448474" y="5239973"/>
            <a:chExt cx="3429000" cy="1294939"/>
          </a:xfrm>
        </p:grpSpPr>
        <p:sp>
          <p:nvSpPr>
            <p:cNvPr id="6" name="Text Box 7">
              <a:extLst>
                <a:ext uri="{FF2B5EF4-FFF2-40B4-BE49-F238E27FC236}">
                  <a16:creationId xmlns:a16="http://schemas.microsoft.com/office/drawing/2014/main" id="{86ABC859-709B-4268-9702-CB153567CA9F}"/>
                </a:ext>
              </a:extLst>
            </p:cNvPr>
            <p:cNvSpPr txBox="1">
              <a:spLocks noChangeArrowheads="1"/>
            </p:cNvSpPr>
            <p:nvPr/>
          </p:nvSpPr>
          <p:spPr bwMode="auto">
            <a:xfrm>
              <a:off x="7162974" y="5925312"/>
              <a:ext cx="17145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Georgia" pitchFamily="18" charset="0"/>
                </a:rPr>
                <a:t>This </a:t>
              </a:r>
              <a:r>
                <a:rPr kumimoji="0" lang="en-GB" sz="1000" b="0" i="1" u="none" strike="noStrike" cap="none" normalizeH="0" baseline="0" dirty="0">
                  <a:ln>
                    <a:noFill/>
                  </a:ln>
                  <a:solidFill>
                    <a:srgbClr val="000000"/>
                  </a:solidFill>
                  <a:effectLst/>
                  <a:latin typeface="Georgia" pitchFamily="18" charset="0"/>
                </a:rPr>
                <a:t>Employment Ontario </a:t>
              </a:r>
              <a:r>
                <a:rPr kumimoji="0" lang="en-GB" sz="1000" b="0" i="0" u="none" strike="noStrike" cap="none" normalizeH="0" baseline="0" dirty="0">
                  <a:ln>
                    <a:noFill/>
                  </a:ln>
                  <a:solidFill>
                    <a:srgbClr val="000000"/>
                  </a:solidFill>
                  <a:effectLst/>
                  <a:latin typeface="Georgia" pitchFamily="18" charset="0"/>
                </a:rPr>
                <a:t>service is funded by the </a:t>
              </a:r>
              <a:br>
                <a:rPr kumimoji="0" lang="en-GB" sz="1000" b="0" i="0" u="none" strike="noStrike" cap="none" normalizeH="0" baseline="0" dirty="0">
                  <a:ln>
                    <a:noFill/>
                  </a:ln>
                  <a:solidFill>
                    <a:srgbClr val="000000"/>
                  </a:solidFill>
                  <a:effectLst/>
                  <a:latin typeface="Georgia" pitchFamily="18" charset="0"/>
                </a:rPr>
              </a:br>
              <a:r>
                <a:rPr kumimoji="0" lang="en-GB" sz="1000" b="0" i="0" u="none" strike="noStrike" cap="none" normalizeH="0" baseline="0" dirty="0">
                  <a:ln>
                    <a:noFill/>
                  </a:ln>
                  <a:solidFill>
                    <a:srgbClr val="000000"/>
                  </a:solidFill>
                  <a:effectLst/>
                  <a:latin typeface="Georgia" pitchFamily="18" charset="0"/>
                </a:rPr>
                <a:t>Government of Ontario</a:t>
              </a:r>
              <a:endParaRPr kumimoji="0" lang="en-US" sz="1800" b="0" i="0" u="none" strike="noStrike" cap="none" normalizeH="0" baseline="0" dirty="0">
                <a:ln>
                  <a:noFill/>
                </a:ln>
                <a:solidFill>
                  <a:schemeClr val="tx1"/>
                </a:solidFill>
                <a:effectLst/>
                <a:latin typeface="Arial" pitchFamily="34" charset="0"/>
              </a:endParaRPr>
            </a:p>
          </p:txBody>
        </p:sp>
        <p:pic>
          <p:nvPicPr>
            <p:cNvPr id="7" name="Picture 6" descr="Red-Tag.jpg">
              <a:extLst>
                <a:ext uri="{FF2B5EF4-FFF2-40B4-BE49-F238E27FC236}">
                  <a16:creationId xmlns:a16="http://schemas.microsoft.com/office/drawing/2014/main" id="{43908C97-03FC-4632-8C97-A60EEA845C06}"/>
                </a:ext>
              </a:extLst>
            </p:cNvPr>
            <p:cNvPicPr>
              <a:picLocks noChangeAspect="1"/>
            </p:cNvPicPr>
            <p:nvPr/>
          </p:nvPicPr>
          <p:blipFill>
            <a:blip r:embed="rId3" cstate="print"/>
            <a:stretch>
              <a:fillRect/>
            </a:stretch>
          </p:blipFill>
          <p:spPr>
            <a:xfrm>
              <a:off x="7334424" y="5239973"/>
              <a:ext cx="1371600" cy="673331"/>
            </a:xfrm>
            <a:prstGeom prst="rect">
              <a:avLst/>
            </a:prstGeom>
          </p:spPr>
        </p:pic>
        <p:pic>
          <p:nvPicPr>
            <p:cNvPr id="8" name="Picture 7">
              <a:extLst>
                <a:ext uri="{FF2B5EF4-FFF2-40B4-BE49-F238E27FC236}">
                  <a16:creationId xmlns:a16="http://schemas.microsoft.com/office/drawing/2014/main" id="{17EFC517-EF07-4BEF-B05D-E17B06EA1B44}"/>
                </a:ext>
              </a:extLst>
            </p:cNvPr>
            <p:cNvPicPr>
              <a:picLocks noChangeAspect="1"/>
            </p:cNvPicPr>
            <p:nvPr/>
          </p:nvPicPr>
          <p:blipFill>
            <a:blip r:embed="rId4"/>
            <a:stretch>
              <a:fillRect/>
            </a:stretch>
          </p:blipFill>
          <p:spPr>
            <a:xfrm>
              <a:off x="5486576" y="5609989"/>
              <a:ext cx="1214286" cy="435714"/>
            </a:xfrm>
            <a:prstGeom prst="rect">
              <a:avLst/>
            </a:prstGeom>
          </p:spPr>
        </p:pic>
        <p:sp>
          <p:nvSpPr>
            <p:cNvPr id="9" name="Rectangle 8">
              <a:extLst>
                <a:ext uri="{FF2B5EF4-FFF2-40B4-BE49-F238E27FC236}">
                  <a16:creationId xmlns:a16="http://schemas.microsoft.com/office/drawing/2014/main" id="{D162087A-E3E9-484E-A326-0003A3C83FC3}"/>
                </a:ext>
              </a:extLst>
            </p:cNvPr>
            <p:cNvSpPr/>
            <p:nvPr/>
          </p:nvSpPr>
          <p:spPr>
            <a:xfrm>
              <a:off x="5448474" y="6096169"/>
              <a:ext cx="1441420" cy="261610"/>
            </a:xfrm>
            <a:prstGeom prst="rect">
              <a:avLst/>
            </a:prstGeom>
          </p:spPr>
          <p:txBody>
            <a:bodyPr wrap="square">
              <a:spAutoFit/>
            </a:bodyPr>
            <a:lstStyle/>
            <a:p>
              <a:pPr>
                <a:spcAft>
                  <a:spcPts val="0"/>
                </a:spcAft>
              </a:pPr>
              <a:r>
                <a:rPr lang="en-US" sz="1100" dirty="0">
                  <a:solidFill>
                    <a:srgbClr val="8EAADB"/>
                  </a:solidFill>
                  <a:latin typeface="Calibri" panose="020F0502020204030204" pitchFamily="34" charset="0"/>
                  <a:ea typeface="Calibri" panose="020F0502020204030204" pitchFamily="34" charset="0"/>
                </a:rPr>
                <a:t>The Power of Possible</a:t>
              </a:r>
              <a:endParaRPr lang="en-CA" sz="11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566740807"/>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28498A2-64D5-45BB-A0F9-B1300A1A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77264"/>
            <a:ext cx="2514600" cy="2446803"/>
          </a:xfrm>
          <a:prstGeom prst="rect">
            <a:avLst/>
          </a:prstGeom>
        </p:spPr>
      </p:pic>
      <p:sp>
        <p:nvSpPr>
          <p:cNvPr id="2" name="Title 1">
            <a:extLst>
              <a:ext uri="{FF2B5EF4-FFF2-40B4-BE49-F238E27FC236}">
                <a16:creationId xmlns:a16="http://schemas.microsoft.com/office/drawing/2014/main" id="{EF6D47DF-22EB-4C1E-9709-D479FCE03556}"/>
              </a:ext>
            </a:extLst>
          </p:cNvPr>
          <p:cNvSpPr>
            <a:spLocks noGrp="1"/>
          </p:cNvSpPr>
          <p:nvPr>
            <p:ph type="title"/>
          </p:nvPr>
        </p:nvSpPr>
        <p:spPr/>
        <p:txBody>
          <a:bodyPr/>
          <a:lstStyle/>
          <a:p>
            <a:r>
              <a:rPr lang="en-CA" dirty="0"/>
              <a:t>Getting Started</a:t>
            </a:r>
            <a:endParaRPr lang="en-US" dirty="0"/>
          </a:p>
        </p:txBody>
      </p:sp>
      <p:sp>
        <p:nvSpPr>
          <p:cNvPr id="3" name="Content Placeholder 2">
            <a:extLst>
              <a:ext uri="{FF2B5EF4-FFF2-40B4-BE49-F238E27FC236}">
                <a16:creationId xmlns:a16="http://schemas.microsoft.com/office/drawing/2014/main" id="{08B147C1-7EED-4D18-8844-44DD273BB7CA}"/>
              </a:ext>
            </a:extLst>
          </p:cNvPr>
          <p:cNvSpPr>
            <a:spLocks noGrp="1"/>
          </p:cNvSpPr>
          <p:nvPr>
            <p:ph idx="1"/>
          </p:nvPr>
        </p:nvSpPr>
        <p:spPr/>
        <p:txBody>
          <a:bodyPr>
            <a:normAutofit fontScale="85000" lnSpcReduction="20000"/>
          </a:bodyPr>
          <a:lstStyle/>
          <a:p>
            <a:pPr marL="0" indent="0">
              <a:buNone/>
            </a:pPr>
            <a:r>
              <a:rPr lang="en-CA" b="1" dirty="0"/>
              <a:t>Who We Support:</a:t>
            </a:r>
            <a:endParaRPr lang="en-US" dirty="0"/>
          </a:p>
          <a:p>
            <a:r>
              <a:rPr lang="en-CA" b="1" dirty="0"/>
              <a:t>We support individuals who are:</a:t>
            </a:r>
            <a:endParaRPr lang="en-US" dirty="0"/>
          </a:p>
          <a:p>
            <a:pPr lvl="0"/>
            <a:r>
              <a:rPr lang="en-CA" dirty="0"/>
              <a:t>Preparing for an interview </a:t>
            </a:r>
            <a:endParaRPr lang="en-US" dirty="0"/>
          </a:p>
          <a:p>
            <a:pPr lvl="0"/>
            <a:r>
              <a:rPr lang="en-CA" dirty="0"/>
              <a:t>Starting a new job, or a volunteer role</a:t>
            </a:r>
            <a:endParaRPr lang="en-US" dirty="0"/>
          </a:p>
          <a:p>
            <a:pPr lvl="0"/>
            <a:r>
              <a:rPr lang="en-CA" dirty="0"/>
              <a:t>In need of clothing support during a career or life transition </a:t>
            </a:r>
            <a:endParaRPr lang="en-US" dirty="0"/>
          </a:p>
          <a:p>
            <a:pPr marL="0" indent="0">
              <a:buNone/>
            </a:pPr>
            <a:r>
              <a:rPr lang="en-CA" b="1" dirty="0"/>
              <a:t>How to Get Started:</a:t>
            </a:r>
            <a:endParaRPr lang="en-US" dirty="0"/>
          </a:p>
          <a:p>
            <a:pPr lvl="0"/>
            <a:r>
              <a:rPr lang="en-CA" dirty="0"/>
              <a:t>Referrals accepted from all Employment Service Providers</a:t>
            </a:r>
            <a:endParaRPr lang="en-US" dirty="0"/>
          </a:p>
          <a:p>
            <a:pPr lvl="0"/>
            <a:r>
              <a:rPr lang="en-CA" dirty="0"/>
              <a:t>Referrals also welcomed from </a:t>
            </a:r>
          </a:p>
          <a:p>
            <a:pPr marL="0" lvl="0" indent="0">
              <a:buNone/>
            </a:pPr>
            <a:r>
              <a:rPr lang="en-CA" dirty="0"/>
              <a:t>    </a:t>
            </a:r>
            <a:r>
              <a:rPr lang="en-CA" sz="1400" dirty="0"/>
              <a:t> </a:t>
            </a:r>
            <a:r>
              <a:rPr lang="en-CA" dirty="0"/>
              <a:t>community partners</a:t>
            </a:r>
            <a:endParaRPr lang="en-US" dirty="0"/>
          </a:p>
          <a:p>
            <a:endParaRPr lang="en-US" dirty="0"/>
          </a:p>
        </p:txBody>
      </p:sp>
      <p:grpSp>
        <p:nvGrpSpPr>
          <p:cNvPr id="5" name="Group 4">
            <a:extLst>
              <a:ext uri="{FF2B5EF4-FFF2-40B4-BE49-F238E27FC236}">
                <a16:creationId xmlns:a16="http://schemas.microsoft.com/office/drawing/2014/main" id="{CC5FA635-C9F2-445F-A81D-70057480A1DD}"/>
              </a:ext>
            </a:extLst>
          </p:cNvPr>
          <p:cNvGrpSpPr/>
          <p:nvPr/>
        </p:nvGrpSpPr>
        <p:grpSpPr>
          <a:xfrm>
            <a:off x="5595257" y="5203371"/>
            <a:ext cx="3124200" cy="1143000"/>
            <a:chOff x="5448474" y="5239973"/>
            <a:chExt cx="3429000" cy="1294939"/>
          </a:xfrm>
        </p:grpSpPr>
        <p:sp>
          <p:nvSpPr>
            <p:cNvPr id="6" name="Text Box 7">
              <a:extLst>
                <a:ext uri="{FF2B5EF4-FFF2-40B4-BE49-F238E27FC236}">
                  <a16:creationId xmlns:a16="http://schemas.microsoft.com/office/drawing/2014/main" id="{A997043E-A0C3-4AC0-830B-E308E2EC6E1E}"/>
                </a:ext>
              </a:extLst>
            </p:cNvPr>
            <p:cNvSpPr txBox="1">
              <a:spLocks noChangeArrowheads="1"/>
            </p:cNvSpPr>
            <p:nvPr/>
          </p:nvSpPr>
          <p:spPr bwMode="auto">
            <a:xfrm>
              <a:off x="7162974" y="5925312"/>
              <a:ext cx="17145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Georgia" pitchFamily="18" charset="0"/>
                </a:rPr>
                <a:t>This </a:t>
              </a:r>
              <a:r>
                <a:rPr kumimoji="0" lang="en-GB" sz="1000" b="0" i="1" u="none" strike="noStrike" cap="none" normalizeH="0" baseline="0" dirty="0">
                  <a:ln>
                    <a:noFill/>
                  </a:ln>
                  <a:solidFill>
                    <a:srgbClr val="000000"/>
                  </a:solidFill>
                  <a:effectLst/>
                  <a:latin typeface="Georgia" pitchFamily="18" charset="0"/>
                </a:rPr>
                <a:t>Employment Ontario </a:t>
              </a:r>
              <a:r>
                <a:rPr kumimoji="0" lang="en-GB" sz="1000" b="0" i="0" u="none" strike="noStrike" cap="none" normalizeH="0" baseline="0" dirty="0">
                  <a:ln>
                    <a:noFill/>
                  </a:ln>
                  <a:solidFill>
                    <a:srgbClr val="000000"/>
                  </a:solidFill>
                  <a:effectLst/>
                  <a:latin typeface="Georgia" pitchFamily="18" charset="0"/>
                </a:rPr>
                <a:t>service is funded by the </a:t>
              </a:r>
              <a:br>
                <a:rPr kumimoji="0" lang="en-GB" sz="1000" b="0" i="0" u="none" strike="noStrike" cap="none" normalizeH="0" baseline="0" dirty="0">
                  <a:ln>
                    <a:noFill/>
                  </a:ln>
                  <a:solidFill>
                    <a:srgbClr val="000000"/>
                  </a:solidFill>
                  <a:effectLst/>
                  <a:latin typeface="Georgia" pitchFamily="18" charset="0"/>
                </a:rPr>
              </a:br>
              <a:r>
                <a:rPr kumimoji="0" lang="en-GB" sz="1000" b="0" i="0" u="none" strike="noStrike" cap="none" normalizeH="0" baseline="0" dirty="0">
                  <a:ln>
                    <a:noFill/>
                  </a:ln>
                  <a:solidFill>
                    <a:srgbClr val="000000"/>
                  </a:solidFill>
                  <a:effectLst/>
                  <a:latin typeface="Georgia" pitchFamily="18" charset="0"/>
                </a:rPr>
                <a:t>Government of Ontario</a:t>
              </a:r>
              <a:endParaRPr kumimoji="0" lang="en-US" sz="1800" b="0" i="0" u="none" strike="noStrike" cap="none" normalizeH="0" baseline="0" dirty="0">
                <a:ln>
                  <a:noFill/>
                </a:ln>
                <a:solidFill>
                  <a:schemeClr val="tx1"/>
                </a:solidFill>
                <a:effectLst/>
                <a:latin typeface="Arial" pitchFamily="34" charset="0"/>
              </a:endParaRPr>
            </a:p>
          </p:txBody>
        </p:sp>
        <p:pic>
          <p:nvPicPr>
            <p:cNvPr id="7" name="Picture 6" descr="Red-Tag.jpg">
              <a:extLst>
                <a:ext uri="{FF2B5EF4-FFF2-40B4-BE49-F238E27FC236}">
                  <a16:creationId xmlns:a16="http://schemas.microsoft.com/office/drawing/2014/main" id="{E7DE1F68-ADE7-43DE-8E90-9984BDEBE2F1}"/>
                </a:ext>
              </a:extLst>
            </p:cNvPr>
            <p:cNvPicPr>
              <a:picLocks noChangeAspect="1"/>
            </p:cNvPicPr>
            <p:nvPr/>
          </p:nvPicPr>
          <p:blipFill>
            <a:blip r:embed="rId4" cstate="print"/>
            <a:stretch>
              <a:fillRect/>
            </a:stretch>
          </p:blipFill>
          <p:spPr>
            <a:xfrm>
              <a:off x="7334424" y="5239973"/>
              <a:ext cx="1371600" cy="673331"/>
            </a:xfrm>
            <a:prstGeom prst="rect">
              <a:avLst/>
            </a:prstGeom>
          </p:spPr>
        </p:pic>
        <p:pic>
          <p:nvPicPr>
            <p:cNvPr id="8" name="Picture 7">
              <a:extLst>
                <a:ext uri="{FF2B5EF4-FFF2-40B4-BE49-F238E27FC236}">
                  <a16:creationId xmlns:a16="http://schemas.microsoft.com/office/drawing/2014/main" id="{DC56C416-479B-4D3E-B524-D7D75E387F33}"/>
                </a:ext>
              </a:extLst>
            </p:cNvPr>
            <p:cNvPicPr>
              <a:picLocks noChangeAspect="1"/>
            </p:cNvPicPr>
            <p:nvPr/>
          </p:nvPicPr>
          <p:blipFill>
            <a:blip r:embed="rId5"/>
            <a:stretch>
              <a:fillRect/>
            </a:stretch>
          </p:blipFill>
          <p:spPr>
            <a:xfrm>
              <a:off x="5486576" y="5609989"/>
              <a:ext cx="1214286" cy="435714"/>
            </a:xfrm>
            <a:prstGeom prst="rect">
              <a:avLst/>
            </a:prstGeom>
          </p:spPr>
        </p:pic>
        <p:sp>
          <p:nvSpPr>
            <p:cNvPr id="9" name="Rectangle 8">
              <a:extLst>
                <a:ext uri="{FF2B5EF4-FFF2-40B4-BE49-F238E27FC236}">
                  <a16:creationId xmlns:a16="http://schemas.microsoft.com/office/drawing/2014/main" id="{250E176B-545E-470F-BFF8-A0769688F2C8}"/>
                </a:ext>
              </a:extLst>
            </p:cNvPr>
            <p:cNvSpPr/>
            <p:nvPr/>
          </p:nvSpPr>
          <p:spPr>
            <a:xfrm>
              <a:off x="5448474" y="6096169"/>
              <a:ext cx="1441420" cy="261610"/>
            </a:xfrm>
            <a:prstGeom prst="rect">
              <a:avLst/>
            </a:prstGeom>
          </p:spPr>
          <p:txBody>
            <a:bodyPr wrap="square">
              <a:spAutoFit/>
            </a:bodyPr>
            <a:lstStyle/>
            <a:p>
              <a:pPr>
                <a:spcAft>
                  <a:spcPts val="0"/>
                </a:spcAft>
              </a:pPr>
              <a:r>
                <a:rPr lang="en-US" sz="1100" dirty="0">
                  <a:solidFill>
                    <a:srgbClr val="8EAADB"/>
                  </a:solidFill>
                  <a:latin typeface="Calibri" panose="020F0502020204030204" pitchFamily="34" charset="0"/>
                  <a:ea typeface="Calibri" panose="020F0502020204030204" pitchFamily="34" charset="0"/>
                </a:rPr>
                <a:t>The Power of Possible</a:t>
              </a:r>
              <a:endParaRPr lang="en-CA" sz="11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4169227970"/>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147C1-7EED-4D18-8844-44DD273BB7CA}"/>
              </a:ext>
            </a:extLst>
          </p:cNvPr>
          <p:cNvSpPr>
            <a:spLocks noGrp="1"/>
          </p:cNvSpPr>
          <p:nvPr>
            <p:ph idx="1"/>
          </p:nvPr>
        </p:nvSpPr>
        <p:spPr>
          <a:xfrm>
            <a:off x="457199" y="2133600"/>
            <a:ext cx="8229600" cy="4525963"/>
          </a:xfrm>
        </p:spPr>
        <p:txBody>
          <a:bodyPr/>
          <a:lstStyle/>
          <a:p>
            <a:r>
              <a:rPr lang="en-US" dirty="0"/>
              <a:t>A caring team of Mental </a:t>
            </a:r>
            <a:r>
              <a:rPr lang="en-US" dirty="0" err="1"/>
              <a:t>HealthTherapists</a:t>
            </a:r>
            <a:r>
              <a:rPr lang="en-US" dirty="0"/>
              <a:t>, Occupational </a:t>
            </a:r>
            <a:r>
              <a:rPr lang="en-US" dirty="0" err="1"/>
              <a:t>Therapists,and</a:t>
            </a:r>
            <a:r>
              <a:rPr lang="en-US" dirty="0"/>
              <a:t> Addictions Counsellors </a:t>
            </a:r>
            <a:r>
              <a:rPr lang="en-US" dirty="0" err="1"/>
              <a:t>offeringpersonalized</a:t>
            </a:r>
            <a:r>
              <a:rPr lang="en-US" dirty="0"/>
              <a:t>, evidence-</a:t>
            </a:r>
            <a:r>
              <a:rPr lang="en-US" dirty="0" err="1"/>
              <a:t>basedsupport</a:t>
            </a:r>
            <a:r>
              <a:rPr lang="en-US" dirty="0"/>
              <a:t> to help you reach </a:t>
            </a:r>
            <a:r>
              <a:rPr lang="en-US" dirty="0" err="1"/>
              <a:t>yourgoals</a:t>
            </a:r>
            <a:r>
              <a:rPr lang="en-US" dirty="0"/>
              <a:t>—at work and beyond.</a:t>
            </a:r>
          </a:p>
        </p:txBody>
      </p:sp>
      <p:pic>
        <p:nvPicPr>
          <p:cNvPr id="4" name="Picture 3">
            <a:extLst>
              <a:ext uri="{FF2B5EF4-FFF2-40B4-BE49-F238E27FC236}">
                <a16:creationId xmlns:a16="http://schemas.microsoft.com/office/drawing/2014/main" id="{532BB730-C037-4437-8194-EC1167ACA410}"/>
              </a:ext>
            </a:extLst>
          </p:cNvPr>
          <p:cNvPicPr>
            <a:picLocks noChangeAspect="1"/>
          </p:cNvPicPr>
          <p:nvPr/>
        </p:nvPicPr>
        <p:blipFill>
          <a:blip r:embed="rId3"/>
          <a:stretch>
            <a:fillRect/>
          </a:stretch>
        </p:blipFill>
        <p:spPr>
          <a:xfrm>
            <a:off x="-18143" y="6049856"/>
            <a:ext cx="9162143" cy="573421"/>
          </a:xfrm>
          <a:prstGeom prst="rect">
            <a:avLst/>
          </a:prstGeom>
        </p:spPr>
      </p:pic>
      <p:pic>
        <p:nvPicPr>
          <p:cNvPr id="5" name="Picture 4">
            <a:extLst>
              <a:ext uri="{FF2B5EF4-FFF2-40B4-BE49-F238E27FC236}">
                <a16:creationId xmlns:a16="http://schemas.microsoft.com/office/drawing/2014/main" id="{D9079EBE-04B5-41A7-B8D5-054EFD680AC4}"/>
              </a:ext>
            </a:extLst>
          </p:cNvPr>
          <p:cNvPicPr>
            <a:picLocks noChangeAspect="1"/>
          </p:cNvPicPr>
          <p:nvPr/>
        </p:nvPicPr>
        <p:blipFill>
          <a:blip r:embed="rId4"/>
          <a:stretch>
            <a:fillRect/>
          </a:stretch>
        </p:blipFill>
        <p:spPr>
          <a:xfrm>
            <a:off x="3045017" y="345504"/>
            <a:ext cx="3053965" cy="1175488"/>
          </a:xfrm>
          <a:prstGeom prst="rect">
            <a:avLst/>
          </a:prstGeom>
        </p:spPr>
      </p:pic>
    </p:spTree>
    <p:extLst>
      <p:ext uri="{BB962C8B-B14F-4D97-AF65-F5344CB8AC3E}">
        <p14:creationId xmlns:p14="http://schemas.microsoft.com/office/powerpoint/2010/main" val="2964895035"/>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47DF-22EB-4C1E-9709-D479FCE03556}"/>
              </a:ext>
            </a:extLst>
          </p:cNvPr>
          <p:cNvSpPr>
            <a:spLocks noGrp="1"/>
          </p:cNvSpPr>
          <p:nvPr>
            <p:ph type="title"/>
          </p:nvPr>
        </p:nvSpPr>
        <p:spPr/>
        <p:txBody>
          <a:bodyPr/>
          <a:lstStyle/>
          <a:p>
            <a:r>
              <a:rPr lang="en-CA" dirty="0"/>
              <a:t>How Insight Collective Can Help</a:t>
            </a:r>
            <a:endParaRPr lang="en-US" dirty="0"/>
          </a:p>
        </p:txBody>
      </p:sp>
      <p:sp>
        <p:nvSpPr>
          <p:cNvPr id="3" name="Content Placeholder 2">
            <a:extLst>
              <a:ext uri="{FF2B5EF4-FFF2-40B4-BE49-F238E27FC236}">
                <a16:creationId xmlns:a16="http://schemas.microsoft.com/office/drawing/2014/main" id="{08B147C1-7EED-4D18-8844-44DD273BB7CA}"/>
              </a:ext>
            </a:extLst>
          </p:cNvPr>
          <p:cNvSpPr>
            <a:spLocks noGrp="1"/>
          </p:cNvSpPr>
          <p:nvPr>
            <p:ph idx="1"/>
          </p:nvPr>
        </p:nvSpPr>
        <p:spPr>
          <a:xfrm>
            <a:off x="457200" y="1752600"/>
            <a:ext cx="4114800" cy="4267199"/>
          </a:xfrm>
        </p:spPr>
        <p:txBody>
          <a:bodyPr>
            <a:normAutofit fontScale="85000" lnSpcReduction="10000"/>
          </a:bodyPr>
          <a:lstStyle/>
          <a:p>
            <a:r>
              <a:rPr lang="en-US" dirty="0"/>
              <a:t>Strengthen focus, motivation, and daily routines</a:t>
            </a:r>
          </a:p>
          <a:p>
            <a:r>
              <a:rPr lang="en-US" dirty="0"/>
              <a:t>Build confidence and reduce stress or anxiety</a:t>
            </a:r>
          </a:p>
          <a:p>
            <a:r>
              <a:rPr lang="en-US" dirty="0"/>
              <a:t>Support mental health and emotional wellness</a:t>
            </a:r>
          </a:p>
          <a:p>
            <a:r>
              <a:rPr lang="en-US" dirty="0"/>
              <a:t>Get ready for work—and thrive once you're there</a:t>
            </a:r>
          </a:p>
        </p:txBody>
      </p:sp>
      <p:pic>
        <p:nvPicPr>
          <p:cNvPr id="4" name="Picture 3">
            <a:extLst>
              <a:ext uri="{FF2B5EF4-FFF2-40B4-BE49-F238E27FC236}">
                <a16:creationId xmlns:a16="http://schemas.microsoft.com/office/drawing/2014/main" id="{6F7F8F0A-3A3B-4064-B5CE-408EB480D876}"/>
              </a:ext>
            </a:extLst>
          </p:cNvPr>
          <p:cNvPicPr>
            <a:picLocks noChangeAspect="1"/>
          </p:cNvPicPr>
          <p:nvPr/>
        </p:nvPicPr>
        <p:blipFill>
          <a:blip r:embed="rId3"/>
          <a:stretch>
            <a:fillRect/>
          </a:stretch>
        </p:blipFill>
        <p:spPr>
          <a:xfrm>
            <a:off x="5105400" y="1905000"/>
            <a:ext cx="3075833" cy="3253178"/>
          </a:xfrm>
          <a:prstGeom prst="rect">
            <a:avLst/>
          </a:prstGeom>
        </p:spPr>
      </p:pic>
      <p:pic>
        <p:nvPicPr>
          <p:cNvPr id="5" name="Picture 4">
            <a:extLst>
              <a:ext uri="{FF2B5EF4-FFF2-40B4-BE49-F238E27FC236}">
                <a16:creationId xmlns:a16="http://schemas.microsoft.com/office/drawing/2014/main" id="{2B2EFC0E-77CB-44BD-B08E-C1E91C0E2C78}"/>
              </a:ext>
            </a:extLst>
          </p:cNvPr>
          <p:cNvPicPr>
            <a:picLocks noChangeAspect="1"/>
          </p:cNvPicPr>
          <p:nvPr/>
        </p:nvPicPr>
        <p:blipFill>
          <a:blip r:embed="rId4"/>
          <a:stretch>
            <a:fillRect/>
          </a:stretch>
        </p:blipFill>
        <p:spPr>
          <a:xfrm>
            <a:off x="0" y="6068618"/>
            <a:ext cx="9144000" cy="572286"/>
          </a:xfrm>
          <a:prstGeom prst="rect">
            <a:avLst/>
          </a:prstGeom>
        </p:spPr>
      </p:pic>
    </p:spTree>
    <p:extLst>
      <p:ext uri="{BB962C8B-B14F-4D97-AF65-F5344CB8AC3E}">
        <p14:creationId xmlns:p14="http://schemas.microsoft.com/office/powerpoint/2010/main" val="3253412668"/>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20978" y="2721428"/>
            <a:ext cx="6702042" cy="2145058"/>
          </a:xfrm>
          <a:custGeom>
            <a:avLst/>
            <a:gdLst/>
            <a:ahLst/>
            <a:cxnLst/>
            <a:rect l="0" t="0" r="0" b="0"/>
            <a:pathLst>
              <a:path w="6702042" h="2145058">
                <a:moveTo>
                  <a:pt x="6648415" y="473700"/>
                </a:moveTo>
                <a:lnTo>
                  <a:pt x="6112150" y="71501"/>
                </a:lnTo>
                <a:cubicBezTo>
                  <a:pt x="6052938" y="27111"/>
                  <a:pt x="5968923" y="39102"/>
                  <a:pt x="5924458" y="98315"/>
                </a:cubicBezTo>
                <a:cubicBezTo>
                  <a:pt x="5880067" y="157527"/>
                  <a:pt x="5892059" y="241617"/>
                  <a:pt x="5951271" y="286007"/>
                </a:cubicBezTo>
                <a:lnTo>
                  <a:pt x="6165777" y="446887"/>
                </a:lnTo>
                <a:lnTo>
                  <a:pt x="5541401" y="446887"/>
                </a:lnTo>
                <a:cubicBezTo>
                  <a:pt x="5295017" y="446887"/>
                  <a:pt x="5094514" y="647390"/>
                  <a:pt x="5094514" y="893774"/>
                </a:cubicBezTo>
                <a:lnTo>
                  <a:pt x="5094514" y="1340661"/>
                </a:lnTo>
                <a:cubicBezTo>
                  <a:pt x="5094514" y="1439200"/>
                  <a:pt x="5014298" y="1519416"/>
                  <a:pt x="4915759" y="1519416"/>
                </a:cubicBezTo>
                <a:cubicBezTo>
                  <a:pt x="4817220" y="1519416"/>
                  <a:pt x="4737004" y="1439200"/>
                  <a:pt x="4737004" y="1340661"/>
                </a:cubicBezTo>
                <a:lnTo>
                  <a:pt x="4737004" y="446887"/>
                </a:lnTo>
                <a:cubicBezTo>
                  <a:pt x="4737004" y="200503"/>
                  <a:pt x="4536501" y="0"/>
                  <a:pt x="4290117" y="0"/>
                </a:cubicBezTo>
                <a:cubicBezTo>
                  <a:pt x="4043733" y="0"/>
                  <a:pt x="3843230" y="200503"/>
                  <a:pt x="3843230" y="446887"/>
                </a:cubicBezTo>
                <a:lnTo>
                  <a:pt x="3843230" y="1519416"/>
                </a:lnTo>
                <a:cubicBezTo>
                  <a:pt x="3843230" y="1617955"/>
                  <a:pt x="3763013" y="1698171"/>
                  <a:pt x="3664475" y="1698171"/>
                </a:cubicBezTo>
                <a:cubicBezTo>
                  <a:pt x="3565936" y="1698171"/>
                  <a:pt x="3485720" y="1617955"/>
                  <a:pt x="3485720" y="1519416"/>
                </a:cubicBezTo>
                <a:lnTo>
                  <a:pt x="3485720" y="625642"/>
                </a:lnTo>
                <a:cubicBezTo>
                  <a:pt x="3485720" y="379258"/>
                  <a:pt x="3285216" y="178754"/>
                  <a:pt x="3038833" y="178754"/>
                </a:cubicBezTo>
                <a:cubicBezTo>
                  <a:pt x="2792449" y="178754"/>
                  <a:pt x="2591945" y="379258"/>
                  <a:pt x="2591945" y="625642"/>
                </a:cubicBezTo>
                <a:lnTo>
                  <a:pt x="2591945" y="1698171"/>
                </a:lnTo>
                <a:cubicBezTo>
                  <a:pt x="2591945" y="1796710"/>
                  <a:pt x="2511729" y="1876926"/>
                  <a:pt x="2413190" y="1876926"/>
                </a:cubicBezTo>
                <a:cubicBezTo>
                  <a:pt x="2314652" y="1876926"/>
                  <a:pt x="2234436" y="1796710"/>
                  <a:pt x="2234436" y="1698171"/>
                </a:cubicBezTo>
                <a:lnTo>
                  <a:pt x="2234436" y="804396"/>
                </a:lnTo>
                <a:cubicBezTo>
                  <a:pt x="2234436" y="558013"/>
                  <a:pt x="2033932" y="357509"/>
                  <a:pt x="1787548" y="357509"/>
                </a:cubicBezTo>
                <a:cubicBezTo>
                  <a:pt x="1541165" y="357509"/>
                  <a:pt x="1340661" y="558013"/>
                  <a:pt x="1340661" y="804396"/>
                </a:cubicBezTo>
                <a:lnTo>
                  <a:pt x="1340661" y="1161906"/>
                </a:lnTo>
                <a:cubicBezTo>
                  <a:pt x="1340661" y="1260445"/>
                  <a:pt x="1260445" y="1340661"/>
                  <a:pt x="1161906" y="1340661"/>
                </a:cubicBezTo>
                <a:lnTo>
                  <a:pt x="0" y="1340661"/>
                </a:lnTo>
                <a:lnTo>
                  <a:pt x="0" y="1608793"/>
                </a:lnTo>
                <a:lnTo>
                  <a:pt x="1161906" y="1608793"/>
                </a:lnTo>
                <a:cubicBezTo>
                  <a:pt x="1408290" y="1608793"/>
                  <a:pt x="1608793" y="1408290"/>
                  <a:pt x="1608793" y="1161906"/>
                </a:cubicBezTo>
                <a:lnTo>
                  <a:pt x="1608793" y="804396"/>
                </a:lnTo>
                <a:cubicBezTo>
                  <a:pt x="1608793" y="705858"/>
                  <a:pt x="1689010" y="625642"/>
                  <a:pt x="1787548" y="625642"/>
                </a:cubicBezTo>
                <a:cubicBezTo>
                  <a:pt x="1886087" y="625642"/>
                  <a:pt x="1966303" y="705858"/>
                  <a:pt x="1966303" y="804396"/>
                </a:cubicBezTo>
                <a:lnTo>
                  <a:pt x="1966303" y="1698171"/>
                </a:lnTo>
                <a:cubicBezTo>
                  <a:pt x="1966303" y="1944555"/>
                  <a:pt x="2166807" y="2145058"/>
                  <a:pt x="2413190" y="2145058"/>
                </a:cubicBezTo>
                <a:cubicBezTo>
                  <a:pt x="2659574" y="2145058"/>
                  <a:pt x="2860078" y="1944555"/>
                  <a:pt x="2860078" y="1698171"/>
                </a:cubicBezTo>
                <a:lnTo>
                  <a:pt x="2860078" y="625642"/>
                </a:lnTo>
                <a:cubicBezTo>
                  <a:pt x="2860078" y="527103"/>
                  <a:pt x="2940294" y="446887"/>
                  <a:pt x="3038833" y="446887"/>
                </a:cubicBezTo>
                <a:cubicBezTo>
                  <a:pt x="3137371" y="446887"/>
                  <a:pt x="3217587" y="527103"/>
                  <a:pt x="3217587" y="625642"/>
                </a:cubicBezTo>
                <a:lnTo>
                  <a:pt x="3217587" y="1519416"/>
                </a:lnTo>
                <a:cubicBezTo>
                  <a:pt x="3217587" y="1765800"/>
                  <a:pt x="3418091" y="1966303"/>
                  <a:pt x="3664475" y="1966303"/>
                </a:cubicBezTo>
                <a:cubicBezTo>
                  <a:pt x="3910859" y="1966303"/>
                  <a:pt x="4111362" y="1765800"/>
                  <a:pt x="4111362" y="1519416"/>
                </a:cubicBezTo>
                <a:lnTo>
                  <a:pt x="4111362" y="446887"/>
                </a:lnTo>
                <a:cubicBezTo>
                  <a:pt x="4111362" y="348348"/>
                  <a:pt x="4191578" y="268132"/>
                  <a:pt x="4290117" y="268132"/>
                </a:cubicBezTo>
                <a:cubicBezTo>
                  <a:pt x="4388655" y="268132"/>
                  <a:pt x="4468872" y="348348"/>
                  <a:pt x="4468872" y="446887"/>
                </a:cubicBezTo>
                <a:lnTo>
                  <a:pt x="4468872" y="1340661"/>
                </a:lnTo>
                <a:cubicBezTo>
                  <a:pt x="4468872" y="1587045"/>
                  <a:pt x="4669375" y="1787548"/>
                  <a:pt x="4915759" y="1787548"/>
                </a:cubicBezTo>
                <a:cubicBezTo>
                  <a:pt x="5162143" y="1787548"/>
                  <a:pt x="5362646" y="1587045"/>
                  <a:pt x="5362646" y="1340661"/>
                </a:cubicBezTo>
                <a:lnTo>
                  <a:pt x="5362646" y="893774"/>
                </a:lnTo>
                <a:cubicBezTo>
                  <a:pt x="5362646" y="795235"/>
                  <a:pt x="5442862" y="715019"/>
                  <a:pt x="5541401" y="715019"/>
                </a:cubicBezTo>
                <a:lnTo>
                  <a:pt x="6165777" y="715019"/>
                </a:lnTo>
                <a:lnTo>
                  <a:pt x="5951271" y="875898"/>
                </a:lnTo>
                <a:cubicBezTo>
                  <a:pt x="5892059" y="920289"/>
                  <a:pt x="5880067" y="1004379"/>
                  <a:pt x="5924458" y="1063591"/>
                </a:cubicBezTo>
                <a:cubicBezTo>
                  <a:pt x="5968948" y="1122912"/>
                  <a:pt x="6052912" y="1134833"/>
                  <a:pt x="6112150" y="1090404"/>
                </a:cubicBezTo>
                <a:lnTo>
                  <a:pt x="6648415" y="688206"/>
                </a:lnTo>
                <a:cubicBezTo>
                  <a:pt x="6682155" y="662882"/>
                  <a:pt x="6702042" y="623184"/>
                  <a:pt x="6702042" y="580953"/>
                </a:cubicBezTo>
                <a:cubicBezTo>
                  <a:pt x="6702042" y="538722"/>
                  <a:pt x="6682155" y="499024"/>
                  <a:pt x="6648415" y="473700"/>
                </a:cubicBezTo>
                <a:close/>
              </a:path>
            </a:pathLst>
          </a:custGeom>
          <a:noFill/>
          <a:ln w="11172">
            <a:solidFill>
              <a:srgbClr val="FFFFFF"/>
            </a:solidFill>
          </a:ln>
        </p:spPr>
        <p:txBody>
          <a:bodyPr rtlCol="0" anchor="ctr"/>
          <a:lstStyle/>
          <a:p>
            <a:pPr algn="ctr"/>
            <a:endParaRPr/>
          </a:p>
        </p:txBody>
      </p:sp>
      <p:sp>
        <p:nvSpPr>
          <p:cNvPr id="34" name="Title 33">
            <a:extLst>
              <a:ext uri="{FF2B5EF4-FFF2-40B4-BE49-F238E27FC236}">
                <a16:creationId xmlns:a16="http://schemas.microsoft.com/office/drawing/2014/main" id="{70188643-923E-4401-8E27-4857DF3A4EBD}"/>
              </a:ext>
            </a:extLst>
          </p:cNvPr>
          <p:cNvSpPr>
            <a:spLocks noGrp="1"/>
          </p:cNvSpPr>
          <p:nvPr>
            <p:ph type="title"/>
          </p:nvPr>
        </p:nvSpPr>
        <p:spPr>
          <a:xfrm>
            <a:off x="457200" y="274638"/>
            <a:ext cx="8229600" cy="1143000"/>
          </a:xfrm>
        </p:spPr>
        <p:txBody>
          <a:bodyPr>
            <a:normAutofit fontScale="90000"/>
          </a:bodyPr>
          <a:lstStyle/>
          <a:p>
            <a:r>
              <a:rPr lang="en-CA" dirty="0"/>
              <a:t>Conclusion: Achievable Sustainable Employment</a:t>
            </a:r>
            <a:endParaRPr lang="en-US" dirty="0"/>
          </a:p>
        </p:txBody>
      </p:sp>
      <p:grpSp>
        <p:nvGrpSpPr>
          <p:cNvPr id="36" name="Group 35">
            <a:extLst>
              <a:ext uri="{FF2B5EF4-FFF2-40B4-BE49-F238E27FC236}">
                <a16:creationId xmlns:a16="http://schemas.microsoft.com/office/drawing/2014/main" id="{5817CB57-87E6-4571-817A-928510A28677}"/>
              </a:ext>
            </a:extLst>
          </p:cNvPr>
          <p:cNvGrpSpPr/>
          <p:nvPr/>
        </p:nvGrpSpPr>
        <p:grpSpPr>
          <a:xfrm>
            <a:off x="609600" y="1752600"/>
            <a:ext cx="7772400" cy="4689039"/>
            <a:chOff x="1220978" y="1216908"/>
            <a:chExt cx="6702043" cy="4822657"/>
          </a:xfrm>
        </p:grpSpPr>
        <p:sp>
          <p:nvSpPr>
            <p:cNvPr id="37" name="Rounded Rectangle 1">
              <a:extLst>
                <a:ext uri="{FF2B5EF4-FFF2-40B4-BE49-F238E27FC236}">
                  <a16:creationId xmlns:a16="http://schemas.microsoft.com/office/drawing/2014/main" id="{DCD532C5-A2D6-490C-B905-5272E89F044E}"/>
                </a:ext>
              </a:extLst>
            </p:cNvPr>
            <p:cNvSpPr/>
            <p:nvPr/>
          </p:nvSpPr>
          <p:spPr>
            <a:xfrm>
              <a:off x="1220979" y="2721428"/>
              <a:ext cx="6702042" cy="2145058"/>
            </a:xfrm>
            <a:custGeom>
              <a:avLst/>
              <a:gdLst/>
              <a:ahLst/>
              <a:cxnLst/>
              <a:rect l="0" t="0" r="0" b="0"/>
              <a:pathLst>
                <a:path w="6702042" h="2145058">
                  <a:moveTo>
                    <a:pt x="6648415" y="473700"/>
                  </a:moveTo>
                  <a:lnTo>
                    <a:pt x="6112150" y="71501"/>
                  </a:lnTo>
                  <a:cubicBezTo>
                    <a:pt x="6052938" y="27111"/>
                    <a:pt x="5968923" y="39102"/>
                    <a:pt x="5924458" y="98315"/>
                  </a:cubicBezTo>
                  <a:cubicBezTo>
                    <a:pt x="5880067" y="157527"/>
                    <a:pt x="5892059" y="241617"/>
                    <a:pt x="5951271" y="286007"/>
                  </a:cubicBezTo>
                  <a:lnTo>
                    <a:pt x="6165777" y="446887"/>
                  </a:lnTo>
                  <a:lnTo>
                    <a:pt x="5541401" y="446887"/>
                  </a:lnTo>
                  <a:cubicBezTo>
                    <a:pt x="5295017" y="446887"/>
                    <a:pt x="5094514" y="647390"/>
                    <a:pt x="5094514" y="893774"/>
                  </a:cubicBezTo>
                  <a:lnTo>
                    <a:pt x="5094514" y="1340661"/>
                  </a:lnTo>
                  <a:cubicBezTo>
                    <a:pt x="5094514" y="1439200"/>
                    <a:pt x="5014298" y="1519416"/>
                    <a:pt x="4915759" y="1519416"/>
                  </a:cubicBezTo>
                  <a:cubicBezTo>
                    <a:pt x="4817220" y="1519416"/>
                    <a:pt x="4737004" y="1439200"/>
                    <a:pt x="4737004" y="1340661"/>
                  </a:cubicBezTo>
                  <a:lnTo>
                    <a:pt x="4737004" y="446887"/>
                  </a:lnTo>
                  <a:cubicBezTo>
                    <a:pt x="4737004" y="200503"/>
                    <a:pt x="4536501" y="0"/>
                    <a:pt x="4290117" y="0"/>
                  </a:cubicBezTo>
                  <a:cubicBezTo>
                    <a:pt x="4043733" y="0"/>
                    <a:pt x="3843230" y="200503"/>
                    <a:pt x="3843230" y="446887"/>
                  </a:cubicBezTo>
                  <a:lnTo>
                    <a:pt x="3843230" y="1519416"/>
                  </a:lnTo>
                  <a:cubicBezTo>
                    <a:pt x="3843230" y="1617955"/>
                    <a:pt x="3763013" y="1698171"/>
                    <a:pt x="3664475" y="1698171"/>
                  </a:cubicBezTo>
                  <a:cubicBezTo>
                    <a:pt x="3565936" y="1698171"/>
                    <a:pt x="3485720" y="1617955"/>
                    <a:pt x="3485720" y="1519416"/>
                  </a:cubicBezTo>
                  <a:lnTo>
                    <a:pt x="3485720" y="625642"/>
                  </a:lnTo>
                  <a:cubicBezTo>
                    <a:pt x="3485720" y="379258"/>
                    <a:pt x="3285216" y="178754"/>
                    <a:pt x="3038833" y="178754"/>
                  </a:cubicBezTo>
                  <a:cubicBezTo>
                    <a:pt x="2792449" y="178754"/>
                    <a:pt x="2591945" y="379258"/>
                    <a:pt x="2591945" y="625642"/>
                  </a:cubicBezTo>
                  <a:lnTo>
                    <a:pt x="2591945" y="1698171"/>
                  </a:lnTo>
                  <a:cubicBezTo>
                    <a:pt x="2591945" y="1796710"/>
                    <a:pt x="2511729" y="1876926"/>
                    <a:pt x="2413190" y="1876926"/>
                  </a:cubicBezTo>
                  <a:cubicBezTo>
                    <a:pt x="2314652" y="1876926"/>
                    <a:pt x="2234436" y="1796710"/>
                    <a:pt x="2234436" y="1698171"/>
                  </a:cubicBezTo>
                  <a:lnTo>
                    <a:pt x="2234436" y="804396"/>
                  </a:lnTo>
                  <a:cubicBezTo>
                    <a:pt x="2234436" y="558013"/>
                    <a:pt x="2033932" y="357509"/>
                    <a:pt x="1787548" y="357509"/>
                  </a:cubicBezTo>
                  <a:cubicBezTo>
                    <a:pt x="1541165" y="357509"/>
                    <a:pt x="1340661" y="558013"/>
                    <a:pt x="1340661" y="804396"/>
                  </a:cubicBezTo>
                  <a:lnTo>
                    <a:pt x="1340661" y="1161906"/>
                  </a:lnTo>
                  <a:cubicBezTo>
                    <a:pt x="1340661" y="1260445"/>
                    <a:pt x="1260445" y="1340661"/>
                    <a:pt x="1161906" y="1340661"/>
                  </a:cubicBezTo>
                  <a:lnTo>
                    <a:pt x="0" y="1340661"/>
                  </a:lnTo>
                  <a:lnTo>
                    <a:pt x="0" y="1608793"/>
                  </a:lnTo>
                  <a:lnTo>
                    <a:pt x="1161906" y="1608793"/>
                  </a:lnTo>
                  <a:cubicBezTo>
                    <a:pt x="1408290" y="1608793"/>
                    <a:pt x="1608793" y="1408290"/>
                    <a:pt x="1608793" y="1161906"/>
                  </a:cubicBezTo>
                  <a:lnTo>
                    <a:pt x="1608793" y="804396"/>
                  </a:lnTo>
                  <a:cubicBezTo>
                    <a:pt x="1608793" y="705858"/>
                    <a:pt x="1689010" y="625642"/>
                    <a:pt x="1787548" y="625642"/>
                  </a:cubicBezTo>
                  <a:cubicBezTo>
                    <a:pt x="1886087" y="625642"/>
                    <a:pt x="1966303" y="705858"/>
                    <a:pt x="1966303" y="804396"/>
                  </a:cubicBezTo>
                  <a:lnTo>
                    <a:pt x="1966303" y="1698171"/>
                  </a:lnTo>
                  <a:cubicBezTo>
                    <a:pt x="1966303" y="1944555"/>
                    <a:pt x="2166807" y="2145058"/>
                    <a:pt x="2413190" y="2145058"/>
                  </a:cubicBezTo>
                  <a:cubicBezTo>
                    <a:pt x="2659574" y="2145058"/>
                    <a:pt x="2860078" y="1944555"/>
                    <a:pt x="2860078" y="1698171"/>
                  </a:cubicBezTo>
                  <a:lnTo>
                    <a:pt x="2860078" y="625642"/>
                  </a:lnTo>
                  <a:cubicBezTo>
                    <a:pt x="2860078" y="527103"/>
                    <a:pt x="2940294" y="446887"/>
                    <a:pt x="3038833" y="446887"/>
                  </a:cubicBezTo>
                  <a:cubicBezTo>
                    <a:pt x="3137371" y="446887"/>
                    <a:pt x="3217587" y="527103"/>
                    <a:pt x="3217587" y="625642"/>
                  </a:cubicBezTo>
                  <a:lnTo>
                    <a:pt x="3217587" y="1519416"/>
                  </a:lnTo>
                  <a:cubicBezTo>
                    <a:pt x="3217587" y="1765800"/>
                    <a:pt x="3418091" y="1966303"/>
                    <a:pt x="3664475" y="1966303"/>
                  </a:cubicBezTo>
                  <a:cubicBezTo>
                    <a:pt x="3910859" y="1966303"/>
                    <a:pt x="4111362" y="1765800"/>
                    <a:pt x="4111362" y="1519416"/>
                  </a:cubicBezTo>
                  <a:lnTo>
                    <a:pt x="4111362" y="446887"/>
                  </a:lnTo>
                  <a:cubicBezTo>
                    <a:pt x="4111362" y="348348"/>
                    <a:pt x="4191578" y="268132"/>
                    <a:pt x="4290117" y="268132"/>
                  </a:cubicBezTo>
                  <a:cubicBezTo>
                    <a:pt x="4388655" y="268132"/>
                    <a:pt x="4468872" y="348348"/>
                    <a:pt x="4468872" y="446887"/>
                  </a:cubicBezTo>
                  <a:lnTo>
                    <a:pt x="4468872" y="1340661"/>
                  </a:lnTo>
                  <a:cubicBezTo>
                    <a:pt x="4468872" y="1587045"/>
                    <a:pt x="4669375" y="1787548"/>
                    <a:pt x="4915759" y="1787548"/>
                  </a:cubicBezTo>
                  <a:cubicBezTo>
                    <a:pt x="5162143" y="1787548"/>
                    <a:pt x="5362646" y="1587045"/>
                    <a:pt x="5362646" y="1340661"/>
                  </a:cubicBezTo>
                  <a:lnTo>
                    <a:pt x="5362646" y="893774"/>
                  </a:lnTo>
                  <a:cubicBezTo>
                    <a:pt x="5362646" y="795235"/>
                    <a:pt x="5442862" y="715019"/>
                    <a:pt x="5541401" y="715019"/>
                  </a:cubicBezTo>
                  <a:lnTo>
                    <a:pt x="6165777" y="715019"/>
                  </a:lnTo>
                  <a:lnTo>
                    <a:pt x="5951271" y="875898"/>
                  </a:lnTo>
                  <a:cubicBezTo>
                    <a:pt x="5892059" y="920289"/>
                    <a:pt x="5880067" y="1004379"/>
                    <a:pt x="5924458" y="1063591"/>
                  </a:cubicBezTo>
                  <a:cubicBezTo>
                    <a:pt x="5968945" y="1122908"/>
                    <a:pt x="6052908" y="1134832"/>
                    <a:pt x="6112150" y="1090404"/>
                  </a:cubicBezTo>
                  <a:lnTo>
                    <a:pt x="6648415" y="688206"/>
                  </a:lnTo>
                  <a:cubicBezTo>
                    <a:pt x="6682155" y="662882"/>
                    <a:pt x="6702042" y="623184"/>
                    <a:pt x="6702042" y="580953"/>
                  </a:cubicBezTo>
                  <a:cubicBezTo>
                    <a:pt x="6702042" y="538722"/>
                    <a:pt x="6682155" y="499024"/>
                    <a:pt x="6648415" y="473700"/>
                  </a:cubicBezTo>
                </a:path>
              </a:pathLst>
            </a:custGeom>
            <a:solidFill>
              <a:srgbClr val="4F3D58"/>
            </a:solidFill>
            <a:ln>
              <a:noFill/>
            </a:ln>
          </p:spPr>
          <p:txBody>
            <a:bodyPr rtlCol="0" anchor="ctr"/>
            <a:lstStyle/>
            <a:p>
              <a:pPr algn="ctr"/>
              <a:endParaRPr/>
            </a:p>
          </p:txBody>
        </p:sp>
        <p:sp>
          <p:nvSpPr>
            <p:cNvPr id="38" name="Rounded Rectangle 2">
              <a:extLst>
                <a:ext uri="{FF2B5EF4-FFF2-40B4-BE49-F238E27FC236}">
                  <a16:creationId xmlns:a16="http://schemas.microsoft.com/office/drawing/2014/main" id="{88550C07-74E2-418B-AA2A-21A37928A0F8}"/>
                </a:ext>
              </a:extLst>
            </p:cNvPr>
            <p:cNvSpPr/>
            <p:nvPr/>
          </p:nvSpPr>
          <p:spPr>
            <a:xfrm>
              <a:off x="1220978" y="2721428"/>
              <a:ext cx="6702042" cy="2145058"/>
            </a:xfrm>
            <a:custGeom>
              <a:avLst/>
              <a:gdLst/>
              <a:ahLst/>
              <a:cxnLst/>
              <a:rect l="0" t="0" r="0" b="0"/>
              <a:pathLst>
                <a:path w="6702042" h="2145058">
                  <a:moveTo>
                    <a:pt x="6648415" y="473700"/>
                  </a:moveTo>
                  <a:lnTo>
                    <a:pt x="6112150" y="71501"/>
                  </a:lnTo>
                  <a:cubicBezTo>
                    <a:pt x="6052938" y="27111"/>
                    <a:pt x="5968923" y="39102"/>
                    <a:pt x="5924458" y="98315"/>
                  </a:cubicBezTo>
                  <a:cubicBezTo>
                    <a:pt x="5880067" y="157527"/>
                    <a:pt x="5892059" y="241617"/>
                    <a:pt x="5951271" y="286007"/>
                  </a:cubicBezTo>
                  <a:lnTo>
                    <a:pt x="6165777" y="446887"/>
                  </a:lnTo>
                  <a:lnTo>
                    <a:pt x="5541401" y="446887"/>
                  </a:lnTo>
                  <a:cubicBezTo>
                    <a:pt x="5295017" y="446887"/>
                    <a:pt x="5094514" y="647390"/>
                    <a:pt x="5094514" y="893774"/>
                  </a:cubicBezTo>
                  <a:lnTo>
                    <a:pt x="5094514" y="1340661"/>
                  </a:lnTo>
                  <a:cubicBezTo>
                    <a:pt x="5094514" y="1439200"/>
                    <a:pt x="5014298" y="1519416"/>
                    <a:pt x="4915759" y="1519416"/>
                  </a:cubicBezTo>
                  <a:cubicBezTo>
                    <a:pt x="4817220" y="1519416"/>
                    <a:pt x="4737004" y="1439200"/>
                    <a:pt x="4737004" y="1340661"/>
                  </a:cubicBezTo>
                  <a:lnTo>
                    <a:pt x="4737004" y="446887"/>
                  </a:lnTo>
                  <a:cubicBezTo>
                    <a:pt x="4737004" y="200503"/>
                    <a:pt x="4536501" y="0"/>
                    <a:pt x="4290117" y="0"/>
                  </a:cubicBezTo>
                  <a:cubicBezTo>
                    <a:pt x="4043733" y="0"/>
                    <a:pt x="3843230" y="200503"/>
                    <a:pt x="3843230" y="446887"/>
                  </a:cubicBezTo>
                  <a:lnTo>
                    <a:pt x="3843230" y="1519416"/>
                  </a:lnTo>
                  <a:cubicBezTo>
                    <a:pt x="3843230" y="1617955"/>
                    <a:pt x="3763013" y="1698171"/>
                    <a:pt x="3664475" y="1698171"/>
                  </a:cubicBezTo>
                  <a:cubicBezTo>
                    <a:pt x="3565936" y="1698171"/>
                    <a:pt x="3485720" y="1617955"/>
                    <a:pt x="3485720" y="1519416"/>
                  </a:cubicBezTo>
                  <a:lnTo>
                    <a:pt x="3485720" y="625642"/>
                  </a:lnTo>
                  <a:cubicBezTo>
                    <a:pt x="3485720" y="379258"/>
                    <a:pt x="3285216" y="178754"/>
                    <a:pt x="3038833" y="178754"/>
                  </a:cubicBezTo>
                  <a:cubicBezTo>
                    <a:pt x="2792449" y="178754"/>
                    <a:pt x="2591945" y="379258"/>
                    <a:pt x="2591945" y="625642"/>
                  </a:cubicBezTo>
                  <a:lnTo>
                    <a:pt x="2591945" y="1698171"/>
                  </a:lnTo>
                  <a:cubicBezTo>
                    <a:pt x="2591945" y="1796710"/>
                    <a:pt x="2511729" y="1876926"/>
                    <a:pt x="2413190" y="1876926"/>
                  </a:cubicBezTo>
                  <a:cubicBezTo>
                    <a:pt x="2314652" y="1876926"/>
                    <a:pt x="2234436" y="1796710"/>
                    <a:pt x="2234436" y="1698171"/>
                  </a:cubicBezTo>
                  <a:lnTo>
                    <a:pt x="2234436" y="804396"/>
                  </a:lnTo>
                  <a:cubicBezTo>
                    <a:pt x="2234436" y="558013"/>
                    <a:pt x="2033932" y="357509"/>
                    <a:pt x="1787548" y="357509"/>
                  </a:cubicBezTo>
                  <a:cubicBezTo>
                    <a:pt x="1541165" y="357509"/>
                    <a:pt x="1340661" y="558013"/>
                    <a:pt x="1340661" y="804396"/>
                  </a:cubicBezTo>
                  <a:lnTo>
                    <a:pt x="1340661" y="1161906"/>
                  </a:lnTo>
                  <a:cubicBezTo>
                    <a:pt x="1340661" y="1260445"/>
                    <a:pt x="1260445" y="1340661"/>
                    <a:pt x="1161906" y="1340661"/>
                  </a:cubicBezTo>
                  <a:lnTo>
                    <a:pt x="0" y="1340661"/>
                  </a:lnTo>
                  <a:lnTo>
                    <a:pt x="0" y="1608793"/>
                  </a:lnTo>
                  <a:lnTo>
                    <a:pt x="1161906" y="1608793"/>
                  </a:lnTo>
                  <a:cubicBezTo>
                    <a:pt x="1408290" y="1608793"/>
                    <a:pt x="1608793" y="1408290"/>
                    <a:pt x="1608793" y="1161906"/>
                  </a:cubicBezTo>
                  <a:lnTo>
                    <a:pt x="1608793" y="804396"/>
                  </a:lnTo>
                  <a:cubicBezTo>
                    <a:pt x="1608793" y="705858"/>
                    <a:pt x="1689010" y="625642"/>
                    <a:pt x="1787548" y="625642"/>
                  </a:cubicBezTo>
                  <a:cubicBezTo>
                    <a:pt x="1886087" y="625642"/>
                    <a:pt x="1966303" y="705858"/>
                    <a:pt x="1966303" y="804396"/>
                  </a:cubicBezTo>
                  <a:lnTo>
                    <a:pt x="1966303" y="1698171"/>
                  </a:lnTo>
                  <a:cubicBezTo>
                    <a:pt x="1966303" y="1944555"/>
                    <a:pt x="2166807" y="2145058"/>
                    <a:pt x="2413190" y="2145058"/>
                  </a:cubicBezTo>
                  <a:cubicBezTo>
                    <a:pt x="2659574" y="2145058"/>
                    <a:pt x="2860078" y="1944555"/>
                    <a:pt x="2860078" y="1698171"/>
                  </a:cubicBezTo>
                  <a:lnTo>
                    <a:pt x="2860078" y="625642"/>
                  </a:lnTo>
                  <a:cubicBezTo>
                    <a:pt x="2860078" y="527103"/>
                    <a:pt x="2940294" y="446887"/>
                    <a:pt x="3038833" y="446887"/>
                  </a:cubicBezTo>
                  <a:cubicBezTo>
                    <a:pt x="3137371" y="446887"/>
                    <a:pt x="3217587" y="527103"/>
                    <a:pt x="3217587" y="625642"/>
                  </a:cubicBezTo>
                  <a:lnTo>
                    <a:pt x="3217587" y="1519416"/>
                  </a:lnTo>
                  <a:cubicBezTo>
                    <a:pt x="3217587" y="1765800"/>
                    <a:pt x="3418091" y="1966303"/>
                    <a:pt x="3664475" y="1966303"/>
                  </a:cubicBezTo>
                  <a:cubicBezTo>
                    <a:pt x="3910859" y="1966303"/>
                    <a:pt x="4111362" y="1765800"/>
                    <a:pt x="4111362" y="1519416"/>
                  </a:cubicBezTo>
                  <a:lnTo>
                    <a:pt x="4111362" y="446887"/>
                  </a:lnTo>
                  <a:cubicBezTo>
                    <a:pt x="4111362" y="348348"/>
                    <a:pt x="4191578" y="268132"/>
                    <a:pt x="4290117" y="268132"/>
                  </a:cubicBezTo>
                  <a:cubicBezTo>
                    <a:pt x="4388655" y="268132"/>
                    <a:pt x="4468872" y="348348"/>
                    <a:pt x="4468872" y="446887"/>
                  </a:cubicBezTo>
                  <a:lnTo>
                    <a:pt x="4468872" y="1340661"/>
                  </a:lnTo>
                  <a:cubicBezTo>
                    <a:pt x="4468872" y="1587045"/>
                    <a:pt x="4669375" y="1787548"/>
                    <a:pt x="4915759" y="1787548"/>
                  </a:cubicBezTo>
                  <a:cubicBezTo>
                    <a:pt x="5162143" y="1787548"/>
                    <a:pt x="5362646" y="1587045"/>
                    <a:pt x="5362646" y="1340661"/>
                  </a:cubicBezTo>
                  <a:lnTo>
                    <a:pt x="5362646" y="893774"/>
                  </a:lnTo>
                  <a:cubicBezTo>
                    <a:pt x="5362646" y="795235"/>
                    <a:pt x="5442862" y="715019"/>
                    <a:pt x="5541401" y="715019"/>
                  </a:cubicBezTo>
                  <a:lnTo>
                    <a:pt x="6165777" y="715019"/>
                  </a:lnTo>
                  <a:lnTo>
                    <a:pt x="5951271" y="875898"/>
                  </a:lnTo>
                  <a:cubicBezTo>
                    <a:pt x="5892059" y="920289"/>
                    <a:pt x="5880067" y="1004379"/>
                    <a:pt x="5924458" y="1063591"/>
                  </a:cubicBezTo>
                  <a:cubicBezTo>
                    <a:pt x="5968948" y="1122912"/>
                    <a:pt x="6052912" y="1134833"/>
                    <a:pt x="6112150" y="1090404"/>
                  </a:cubicBezTo>
                  <a:lnTo>
                    <a:pt x="6648415" y="688206"/>
                  </a:lnTo>
                  <a:cubicBezTo>
                    <a:pt x="6682155" y="662882"/>
                    <a:pt x="6702042" y="623184"/>
                    <a:pt x="6702042" y="580953"/>
                  </a:cubicBezTo>
                  <a:cubicBezTo>
                    <a:pt x="6702042" y="538722"/>
                    <a:pt x="6682155" y="499024"/>
                    <a:pt x="6648415" y="473700"/>
                  </a:cubicBezTo>
                  <a:close/>
                </a:path>
              </a:pathLst>
            </a:custGeom>
            <a:noFill/>
            <a:ln w="11172">
              <a:solidFill>
                <a:srgbClr val="FFFFFF"/>
              </a:solidFill>
            </a:ln>
          </p:spPr>
          <p:txBody>
            <a:bodyPr rtlCol="0" anchor="ctr"/>
            <a:lstStyle/>
            <a:p>
              <a:pPr algn="ctr"/>
              <a:endParaRPr/>
            </a:p>
          </p:txBody>
        </p:sp>
        <p:sp>
          <p:nvSpPr>
            <p:cNvPr id="39" name="Rounded Rectangle 3">
              <a:extLst>
                <a:ext uri="{FF2B5EF4-FFF2-40B4-BE49-F238E27FC236}">
                  <a16:creationId xmlns:a16="http://schemas.microsoft.com/office/drawing/2014/main" id="{4031CB2B-FCF0-4A9A-A6A6-9F48860032A4}"/>
                </a:ext>
              </a:extLst>
            </p:cNvPr>
            <p:cNvSpPr/>
            <p:nvPr/>
          </p:nvSpPr>
          <p:spPr>
            <a:xfrm>
              <a:off x="1220978" y="2855494"/>
              <a:ext cx="6167043" cy="1876926"/>
            </a:xfrm>
            <a:custGeom>
              <a:avLst/>
              <a:gdLst/>
              <a:ahLst/>
              <a:cxnLst/>
              <a:rect l="0" t="0" r="0" b="0"/>
              <a:pathLst>
                <a:path w="6167043" h="1876926">
                  <a:moveTo>
                    <a:pt x="6167043" y="446887"/>
                  </a:moveTo>
                  <a:lnTo>
                    <a:pt x="5541401" y="446887"/>
                  </a:lnTo>
                  <a:cubicBezTo>
                    <a:pt x="5368634" y="446887"/>
                    <a:pt x="5228580" y="586941"/>
                    <a:pt x="5228580" y="759708"/>
                  </a:cubicBezTo>
                  <a:lnTo>
                    <a:pt x="5228580" y="1206595"/>
                  </a:lnTo>
                  <a:cubicBezTo>
                    <a:pt x="5228580" y="1379362"/>
                    <a:pt x="5088525" y="1519416"/>
                    <a:pt x="4915759" y="1519416"/>
                  </a:cubicBezTo>
                  <a:cubicBezTo>
                    <a:pt x="4742992" y="1519416"/>
                    <a:pt x="4602938" y="1379362"/>
                    <a:pt x="4602938" y="1206595"/>
                  </a:cubicBezTo>
                  <a:lnTo>
                    <a:pt x="4602938" y="312821"/>
                  </a:lnTo>
                  <a:cubicBezTo>
                    <a:pt x="4602938" y="140054"/>
                    <a:pt x="4462883" y="0"/>
                    <a:pt x="4290117" y="0"/>
                  </a:cubicBezTo>
                  <a:cubicBezTo>
                    <a:pt x="4117350" y="0"/>
                    <a:pt x="3977296" y="140054"/>
                    <a:pt x="3977296" y="312821"/>
                  </a:cubicBezTo>
                  <a:lnTo>
                    <a:pt x="3977296" y="1385350"/>
                  </a:lnTo>
                  <a:cubicBezTo>
                    <a:pt x="3977296" y="1558116"/>
                    <a:pt x="3837241" y="1698171"/>
                    <a:pt x="3664475" y="1698171"/>
                  </a:cubicBezTo>
                  <a:cubicBezTo>
                    <a:pt x="3491708" y="1698171"/>
                    <a:pt x="3351654" y="1558116"/>
                    <a:pt x="3351654" y="1385350"/>
                  </a:cubicBezTo>
                  <a:lnTo>
                    <a:pt x="3351654" y="491575"/>
                  </a:lnTo>
                  <a:cubicBezTo>
                    <a:pt x="3351654" y="318809"/>
                    <a:pt x="3211599" y="178754"/>
                    <a:pt x="3038833" y="178754"/>
                  </a:cubicBezTo>
                  <a:cubicBezTo>
                    <a:pt x="2866066" y="178754"/>
                    <a:pt x="2726012" y="318809"/>
                    <a:pt x="2726012" y="491575"/>
                  </a:cubicBezTo>
                  <a:lnTo>
                    <a:pt x="2726012" y="1564105"/>
                  </a:lnTo>
                  <a:cubicBezTo>
                    <a:pt x="2726012" y="1736871"/>
                    <a:pt x="2585957" y="1876926"/>
                    <a:pt x="2413190" y="1876926"/>
                  </a:cubicBezTo>
                  <a:cubicBezTo>
                    <a:pt x="2240424" y="1876926"/>
                    <a:pt x="2100369" y="1736871"/>
                    <a:pt x="2100369" y="1564105"/>
                  </a:cubicBezTo>
                  <a:lnTo>
                    <a:pt x="2100369" y="670330"/>
                  </a:lnTo>
                  <a:cubicBezTo>
                    <a:pt x="2100369" y="497564"/>
                    <a:pt x="1960315" y="357509"/>
                    <a:pt x="1787548" y="357509"/>
                  </a:cubicBezTo>
                  <a:cubicBezTo>
                    <a:pt x="1614782" y="357509"/>
                    <a:pt x="1474727" y="497564"/>
                    <a:pt x="1474727" y="670330"/>
                  </a:cubicBezTo>
                  <a:lnTo>
                    <a:pt x="1474727" y="1027840"/>
                  </a:lnTo>
                  <a:cubicBezTo>
                    <a:pt x="1474727" y="1200607"/>
                    <a:pt x="1334673" y="1340661"/>
                    <a:pt x="1161906" y="1340661"/>
                  </a:cubicBezTo>
                  <a:lnTo>
                    <a:pt x="0" y="1340661"/>
                  </a:lnTo>
                </a:path>
              </a:pathLst>
            </a:custGeom>
            <a:noFill/>
            <a:ln w="11172">
              <a:solidFill>
                <a:srgbClr val="484848"/>
              </a:solidFill>
              <a:prstDash val="dash"/>
            </a:ln>
          </p:spPr>
          <p:txBody>
            <a:bodyPr rtlCol="0" anchor="ctr"/>
            <a:lstStyle/>
            <a:p>
              <a:pPr algn="ctr"/>
              <a:endParaRPr/>
            </a:p>
          </p:txBody>
        </p:sp>
        <p:sp>
          <p:nvSpPr>
            <p:cNvPr id="40" name="Rounded Rectangle 4">
              <a:extLst>
                <a:ext uri="{FF2B5EF4-FFF2-40B4-BE49-F238E27FC236}">
                  <a16:creationId xmlns:a16="http://schemas.microsoft.com/office/drawing/2014/main" id="{FF3797B4-F1B7-48D4-8AE1-BB0ACAE0573A}"/>
                </a:ext>
              </a:extLst>
            </p:cNvPr>
            <p:cNvSpPr/>
            <p:nvPr/>
          </p:nvSpPr>
          <p:spPr>
            <a:xfrm>
              <a:off x="6010120" y="3890783"/>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path>
              </a:pathLst>
            </a:custGeom>
            <a:solidFill>
              <a:srgbClr val="E2A3FF"/>
            </a:solidFill>
            <a:ln>
              <a:noFill/>
            </a:ln>
          </p:spPr>
          <p:txBody>
            <a:bodyPr rtlCol="0" anchor="ctr"/>
            <a:lstStyle/>
            <a:p>
              <a:pPr algn="ctr"/>
              <a:endParaRPr/>
            </a:p>
          </p:txBody>
        </p:sp>
        <p:sp>
          <p:nvSpPr>
            <p:cNvPr id="41" name="Rounded Rectangle 5">
              <a:extLst>
                <a:ext uri="{FF2B5EF4-FFF2-40B4-BE49-F238E27FC236}">
                  <a16:creationId xmlns:a16="http://schemas.microsoft.com/office/drawing/2014/main" id="{99231D02-BDF9-4CC6-9D0A-078508C7185E}"/>
                </a:ext>
              </a:extLst>
            </p:cNvPr>
            <p:cNvSpPr/>
            <p:nvPr/>
          </p:nvSpPr>
          <p:spPr>
            <a:xfrm>
              <a:off x="6010120" y="3890783"/>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close/>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lnTo>
                    <a:pt x="252565" y="126245"/>
                  </a:lnTo>
                  <a:close/>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close/>
                </a:path>
              </a:pathLst>
            </a:custGeom>
            <a:noFill/>
            <a:ln w="11172">
              <a:solidFill>
                <a:srgbClr val="FFFFFF"/>
              </a:solidFill>
            </a:ln>
          </p:spPr>
          <p:txBody>
            <a:bodyPr rtlCol="0" anchor="ctr"/>
            <a:lstStyle/>
            <a:p>
              <a:pPr algn="ctr"/>
              <a:endParaRPr/>
            </a:p>
          </p:txBody>
        </p:sp>
        <p:sp>
          <p:nvSpPr>
            <p:cNvPr id="42" name="Rounded Rectangle 6">
              <a:extLst>
                <a:ext uri="{FF2B5EF4-FFF2-40B4-BE49-F238E27FC236}">
                  <a16:creationId xmlns:a16="http://schemas.microsoft.com/office/drawing/2014/main" id="{DE19C524-0776-4A64-9CD6-985BEFA4CCA9}"/>
                </a:ext>
              </a:extLst>
            </p:cNvPr>
            <p:cNvSpPr/>
            <p:nvPr/>
          </p:nvSpPr>
          <p:spPr>
            <a:xfrm>
              <a:off x="5384478" y="2371367"/>
              <a:ext cx="252640" cy="342613"/>
            </a:xfrm>
            <a:custGeom>
              <a:avLst/>
              <a:gdLst/>
              <a:ahLst/>
              <a:cxnLst/>
              <a:rect l="0" t="0" r="0" b="0"/>
              <a:pathLst>
                <a:path w="252640" h="342613">
                  <a:moveTo>
                    <a:pt x="126245" y="86740"/>
                  </a:moveTo>
                  <a:cubicBezTo>
                    <a:pt x="103230" y="86740"/>
                    <a:pt x="84536" y="105942"/>
                    <a:pt x="84536" y="129656"/>
                  </a:cubicBezTo>
                  <a:cubicBezTo>
                    <a:pt x="84536" y="153371"/>
                    <a:pt x="103230" y="172565"/>
                    <a:pt x="126245" y="172565"/>
                  </a:cubicBezTo>
                  <a:cubicBezTo>
                    <a:pt x="149260" y="172565"/>
                    <a:pt x="168029" y="153371"/>
                    <a:pt x="168029" y="129656"/>
                  </a:cubicBezTo>
                  <a:cubicBezTo>
                    <a:pt x="168029" y="105942"/>
                    <a:pt x="149334" y="86740"/>
                    <a:pt x="126245" y="86740"/>
                  </a:cubicBezTo>
                  <a:moveTo>
                    <a:pt x="252565" y="129656"/>
                  </a:moveTo>
                  <a:cubicBezTo>
                    <a:pt x="252565" y="58058"/>
                    <a:pt x="196034" y="0"/>
                    <a:pt x="126245" y="0"/>
                  </a:cubicBezTo>
                  <a:cubicBezTo>
                    <a:pt x="56456" y="0"/>
                    <a:pt x="0" y="58058"/>
                    <a:pt x="0" y="129656"/>
                  </a:cubicBezTo>
                  <a:cubicBezTo>
                    <a:pt x="0" y="183045"/>
                    <a:pt x="31431" y="228865"/>
                    <a:pt x="76268" y="248759"/>
                  </a:cubicBezTo>
                  <a:lnTo>
                    <a:pt x="126320" y="342613"/>
                  </a:lnTo>
                  <a:lnTo>
                    <a:pt x="176371" y="248677"/>
                  </a:lnTo>
                  <a:cubicBezTo>
                    <a:pt x="221209" y="228791"/>
                    <a:pt x="252640" y="182970"/>
                    <a:pt x="252640" y="129582"/>
                  </a:cubicBezTo>
                  <a:moveTo>
                    <a:pt x="126245" y="210282"/>
                  </a:moveTo>
                  <a:cubicBezTo>
                    <a:pt x="82972" y="210282"/>
                    <a:pt x="47816" y="174174"/>
                    <a:pt x="47816" y="129656"/>
                  </a:cubicBezTo>
                  <a:cubicBezTo>
                    <a:pt x="47816" y="85139"/>
                    <a:pt x="82972" y="49105"/>
                    <a:pt x="126245" y="49105"/>
                  </a:cubicBezTo>
                  <a:cubicBezTo>
                    <a:pt x="169519" y="49105"/>
                    <a:pt x="204748" y="85139"/>
                    <a:pt x="204748" y="129656"/>
                  </a:cubicBezTo>
                  <a:cubicBezTo>
                    <a:pt x="204748" y="174174"/>
                    <a:pt x="169593" y="210282"/>
                    <a:pt x="126245" y="210282"/>
                  </a:cubicBezTo>
                </a:path>
              </a:pathLst>
            </a:custGeom>
            <a:solidFill>
              <a:srgbClr val="D57AFF"/>
            </a:solidFill>
            <a:ln>
              <a:noFill/>
            </a:ln>
          </p:spPr>
          <p:txBody>
            <a:bodyPr rtlCol="0" anchor="ctr"/>
            <a:lstStyle/>
            <a:p>
              <a:pPr algn="ctr"/>
              <a:endParaRPr/>
            </a:p>
          </p:txBody>
        </p:sp>
        <p:sp>
          <p:nvSpPr>
            <p:cNvPr id="43" name="Rounded Rectangle 7">
              <a:extLst>
                <a:ext uri="{FF2B5EF4-FFF2-40B4-BE49-F238E27FC236}">
                  <a16:creationId xmlns:a16="http://schemas.microsoft.com/office/drawing/2014/main" id="{C5A5740F-9E1B-4C6A-9248-939FF2C289EB}"/>
                </a:ext>
              </a:extLst>
            </p:cNvPr>
            <p:cNvSpPr/>
            <p:nvPr/>
          </p:nvSpPr>
          <p:spPr>
            <a:xfrm>
              <a:off x="5384478" y="2371367"/>
              <a:ext cx="252640" cy="342613"/>
            </a:xfrm>
            <a:custGeom>
              <a:avLst/>
              <a:gdLst/>
              <a:ahLst/>
              <a:cxnLst/>
              <a:rect l="0" t="0" r="0" b="0"/>
              <a:pathLst>
                <a:path w="252640" h="342613">
                  <a:moveTo>
                    <a:pt x="126245" y="86743"/>
                  </a:moveTo>
                  <a:cubicBezTo>
                    <a:pt x="103230" y="86743"/>
                    <a:pt x="84536" y="105943"/>
                    <a:pt x="84536" y="129656"/>
                  </a:cubicBezTo>
                  <a:cubicBezTo>
                    <a:pt x="84536" y="153369"/>
                    <a:pt x="103230" y="172568"/>
                    <a:pt x="126245" y="172568"/>
                  </a:cubicBezTo>
                  <a:cubicBezTo>
                    <a:pt x="149260" y="172568"/>
                    <a:pt x="168029" y="153369"/>
                    <a:pt x="168029" y="129656"/>
                  </a:cubicBezTo>
                  <a:cubicBezTo>
                    <a:pt x="168029" y="105943"/>
                    <a:pt x="149334" y="86743"/>
                    <a:pt x="126245" y="86743"/>
                  </a:cubicBezTo>
                  <a:close/>
                  <a:moveTo>
                    <a:pt x="252565" y="129656"/>
                  </a:moveTo>
                  <a:cubicBezTo>
                    <a:pt x="252565" y="58058"/>
                    <a:pt x="196034" y="0"/>
                    <a:pt x="126245" y="0"/>
                  </a:cubicBezTo>
                  <a:cubicBezTo>
                    <a:pt x="56456" y="0"/>
                    <a:pt x="0" y="58058"/>
                    <a:pt x="0" y="129656"/>
                  </a:cubicBezTo>
                  <a:cubicBezTo>
                    <a:pt x="0" y="183048"/>
                    <a:pt x="31431" y="228867"/>
                    <a:pt x="76268" y="248756"/>
                  </a:cubicBezTo>
                  <a:lnTo>
                    <a:pt x="126320" y="342613"/>
                  </a:lnTo>
                  <a:lnTo>
                    <a:pt x="176371" y="248679"/>
                  </a:lnTo>
                  <a:cubicBezTo>
                    <a:pt x="221209" y="228791"/>
                    <a:pt x="252640" y="182971"/>
                    <a:pt x="252640" y="129579"/>
                  </a:cubicBezTo>
                  <a:lnTo>
                    <a:pt x="252565" y="129656"/>
                  </a:lnTo>
                  <a:close/>
                  <a:moveTo>
                    <a:pt x="126245" y="210280"/>
                  </a:moveTo>
                  <a:cubicBezTo>
                    <a:pt x="82972" y="210280"/>
                    <a:pt x="47816" y="174175"/>
                    <a:pt x="47816" y="129656"/>
                  </a:cubicBezTo>
                  <a:cubicBezTo>
                    <a:pt x="47816" y="85137"/>
                    <a:pt x="82972" y="49108"/>
                    <a:pt x="126245" y="49108"/>
                  </a:cubicBezTo>
                  <a:cubicBezTo>
                    <a:pt x="169519" y="49108"/>
                    <a:pt x="204748" y="85137"/>
                    <a:pt x="204748" y="129656"/>
                  </a:cubicBezTo>
                  <a:cubicBezTo>
                    <a:pt x="204748" y="174175"/>
                    <a:pt x="169593" y="210280"/>
                    <a:pt x="126245" y="210280"/>
                  </a:cubicBezTo>
                  <a:close/>
                </a:path>
              </a:pathLst>
            </a:custGeom>
            <a:noFill/>
            <a:ln w="11172">
              <a:solidFill>
                <a:srgbClr val="FFFFFF"/>
              </a:solidFill>
            </a:ln>
          </p:spPr>
          <p:txBody>
            <a:bodyPr rtlCol="0" anchor="ctr"/>
            <a:lstStyle/>
            <a:p>
              <a:pPr algn="ctr"/>
              <a:endParaRPr/>
            </a:p>
          </p:txBody>
        </p:sp>
        <p:sp>
          <p:nvSpPr>
            <p:cNvPr id="44" name="Rounded Rectangle 8">
              <a:extLst>
                <a:ext uri="{FF2B5EF4-FFF2-40B4-BE49-F238E27FC236}">
                  <a16:creationId xmlns:a16="http://schemas.microsoft.com/office/drawing/2014/main" id="{FC249A40-7E88-4F5B-B557-8B8D74115881}"/>
                </a:ext>
              </a:extLst>
            </p:cNvPr>
            <p:cNvSpPr/>
            <p:nvPr/>
          </p:nvSpPr>
          <p:spPr>
            <a:xfrm>
              <a:off x="4758836" y="4069538"/>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path>
              </a:pathLst>
            </a:custGeom>
            <a:solidFill>
              <a:srgbClr val="C765F4"/>
            </a:solidFill>
            <a:ln>
              <a:noFill/>
            </a:ln>
          </p:spPr>
          <p:txBody>
            <a:bodyPr rtlCol="0" anchor="ctr"/>
            <a:lstStyle/>
            <a:p>
              <a:pPr algn="ctr"/>
              <a:endParaRPr/>
            </a:p>
          </p:txBody>
        </p:sp>
        <p:sp>
          <p:nvSpPr>
            <p:cNvPr id="45" name="Rounded Rectangle 9">
              <a:extLst>
                <a:ext uri="{FF2B5EF4-FFF2-40B4-BE49-F238E27FC236}">
                  <a16:creationId xmlns:a16="http://schemas.microsoft.com/office/drawing/2014/main" id="{9ADCE358-C2FF-455D-8DD0-18A541B8A013}"/>
                </a:ext>
              </a:extLst>
            </p:cNvPr>
            <p:cNvSpPr/>
            <p:nvPr/>
          </p:nvSpPr>
          <p:spPr>
            <a:xfrm>
              <a:off x="4758836" y="4069538"/>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close/>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lnTo>
                    <a:pt x="252565" y="126245"/>
                  </a:lnTo>
                  <a:close/>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close/>
                </a:path>
              </a:pathLst>
            </a:custGeom>
            <a:noFill/>
            <a:ln w="11172">
              <a:solidFill>
                <a:srgbClr val="FFFFFF"/>
              </a:solidFill>
            </a:ln>
          </p:spPr>
          <p:txBody>
            <a:bodyPr rtlCol="0" anchor="ctr"/>
            <a:lstStyle/>
            <a:p>
              <a:pPr algn="ctr"/>
              <a:endParaRPr/>
            </a:p>
          </p:txBody>
        </p:sp>
        <p:sp>
          <p:nvSpPr>
            <p:cNvPr id="46" name="Rounded Rectangle 10">
              <a:extLst>
                <a:ext uri="{FF2B5EF4-FFF2-40B4-BE49-F238E27FC236}">
                  <a16:creationId xmlns:a16="http://schemas.microsoft.com/office/drawing/2014/main" id="{C0178A45-6D7D-437E-B37D-1625C94092DC}"/>
                </a:ext>
              </a:extLst>
            </p:cNvPr>
            <p:cNvSpPr/>
            <p:nvPr/>
          </p:nvSpPr>
          <p:spPr>
            <a:xfrm>
              <a:off x="4133193" y="2550122"/>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path>
              </a:pathLst>
            </a:custGeom>
            <a:solidFill>
              <a:srgbClr val="BA5DE5"/>
            </a:solidFill>
            <a:ln>
              <a:noFill/>
            </a:ln>
          </p:spPr>
          <p:txBody>
            <a:bodyPr rtlCol="0" anchor="ctr"/>
            <a:lstStyle/>
            <a:p>
              <a:pPr algn="ctr"/>
              <a:endParaRPr/>
            </a:p>
          </p:txBody>
        </p:sp>
        <p:sp>
          <p:nvSpPr>
            <p:cNvPr id="47" name="Rounded Rectangle 11">
              <a:extLst>
                <a:ext uri="{FF2B5EF4-FFF2-40B4-BE49-F238E27FC236}">
                  <a16:creationId xmlns:a16="http://schemas.microsoft.com/office/drawing/2014/main" id="{26446DD8-DC99-4A43-8983-84F73E39AFCA}"/>
                </a:ext>
              </a:extLst>
            </p:cNvPr>
            <p:cNvSpPr/>
            <p:nvPr/>
          </p:nvSpPr>
          <p:spPr>
            <a:xfrm>
              <a:off x="4133193" y="2550122"/>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close/>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lnTo>
                    <a:pt x="252565" y="126245"/>
                  </a:lnTo>
                  <a:close/>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close/>
                </a:path>
              </a:pathLst>
            </a:custGeom>
            <a:noFill/>
            <a:ln w="11172">
              <a:solidFill>
                <a:srgbClr val="FFFFFF"/>
              </a:solidFill>
            </a:ln>
          </p:spPr>
          <p:txBody>
            <a:bodyPr rtlCol="0" anchor="ctr"/>
            <a:lstStyle/>
            <a:p>
              <a:pPr algn="ctr"/>
              <a:endParaRPr/>
            </a:p>
          </p:txBody>
        </p:sp>
        <p:sp>
          <p:nvSpPr>
            <p:cNvPr id="48" name="Rounded Rectangle 12">
              <a:extLst>
                <a:ext uri="{FF2B5EF4-FFF2-40B4-BE49-F238E27FC236}">
                  <a16:creationId xmlns:a16="http://schemas.microsoft.com/office/drawing/2014/main" id="{6C6290C9-E4E0-426A-9E24-F1D1F1F3BE57}"/>
                </a:ext>
              </a:extLst>
            </p:cNvPr>
            <p:cNvSpPr/>
            <p:nvPr/>
          </p:nvSpPr>
          <p:spPr>
            <a:xfrm>
              <a:off x="3507551" y="4248293"/>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path>
              </a:pathLst>
            </a:custGeom>
            <a:solidFill>
              <a:srgbClr val="AB57D3"/>
            </a:solidFill>
            <a:ln>
              <a:noFill/>
            </a:ln>
          </p:spPr>
          <p:txBody>
            <a:bodyPr rtlCol="0" anchor="ctr"/>
            <a:lstStyle/>
            <a:p>
              <a:pPr algn="ctr"/>
              <a:endParaRPr/>
            </a:p>
          </p:txBody>
        </p:sp>
        <p:sp>
          <p:nvSpPr>
            <p:cNvPr id="49" name="Rounded Rectangle 13">
              <a:extLst>
                <a:ext uri="{FF2B5EF4-FFF2-40B4-BE49-F238E27FC236}">
                  <a16:creationId xmlns:a16="http://schemas.microsoft.com/office/drawing/2014/main" id="{D83FDB46-D314-41FC-A7FD-50F2811D1A17}"/>
                </a:ext>
              </a:extLst>
            </p:cNvPr>
            <p:cNvSpPr/>
            <p:nvPr/>
          </p:nvSpPr>
          <p:spPr>
            <a:xfrm>
              <a:off x="3507551" y="4248293"/>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close/>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lnTo>
                    <a:pt x="252565" y="126245"/>
                  </a:lnTo>
                  <a:close/>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close/>
                </a:path>
              </a:pathLst>
            </a:custGeom>
            <a:noFill/>
            <a:ln w="11172">
              <a:solidFill>
                <a:srgbClr val="FFFFFF"/>
              </a:solidFill>
            </a:ln>
          </p:spPr>
          <p:txBody>
            <a:bodyPr rtlCol="0" anchor="ctr"/>
            <a:lstStyle/>
            <a:p>
              <a:pPr algn="ctr"/>
              <a:endParaRPr/>
            </a:p>
          </p:txBody>
        </p:sp>
        <p:sp>
          <p:nvSpPr>
            <p:cNvPr id="50" name="Rounded Rectangle 14">
              <a:extLst>
                <a:ext uri="{FF2B5EF4-FFF2-40B4-BE49-F238E27FC236}">
                  <a16:creationId xmlns:a16="http://schemas.microsoft.com/office/drawing/2014/main" id="{34DEE00D-C2E9-4D3C-9F85-5122B28EA8F4}"/>
                </a:ext>
              </a:extLst>
            </p:cNvPr>
            <p:cNvSpPr/>
            <p:nvPr/>
          </p:nvSpPr>
          <p:spPr>
            <a:xfrm>
              <a:off x="2881909" y="2728876"/>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path>
              </a:pathLst>
            </a:custGeom>
            <a:solidFill>
              <a:srgbClr val="974BBB"/>
            </a:solidFill>
            <a:ln>
              <a:noFill/>
            </a:ln>
          </p:spPr>
          <p:txBody>
            <a:bodyPr rtlCol="0" anchor="ctr"/>
            <a:lstStyle/>
            <a:p>
              <a:pPr algn="ctr"/>
              <a:endParaRPr/>
            </a:p>
          </p:txBody>
        </p:sp>
        <p:sp>
          <p:nvSpPr>
            <p:cNvPr id="51" name="Rounded Rectangle 15">
              <a:extLst>
                <a:ext uri="{FF2B5EF4-FFF2-40B4-BE49-F238E27FC236}">
                  <a16:creationId xmlns:a16="http://schemas.microsoft.com/office/drawing/2014/main" id="{5CBA1841-3414-4584-8E99-77A8BD9ADCF9}"/>
                </a:ext>
              </a:extLst>
            </p:cNvPr>
            <p:cNvSpPr/>
            <p:nvPr/>
          </p:nvSpPr>
          <p:spPr>
            <a:xfrm>
              <a:off x="2881909" y="2728876"/>
              <a:ext cx="252640" cy="333601"/>
            </a:xfrm>
            <a:custGeom>
              <a:avLst/>
              <a:gdLst/>
              <a:ahLst/>
              <a:cxnLst/>
              <a:rect l="0" t="0" r="0" b="0"/>
              <a:pathLst>
                <a:path w="252640" h="333601">
                  <a:moveTo>
                    <a:pt x="126245" y="84461"/>
                  </a:moveTo>
                  <a:cubicBezTo>
                    <a:pt x="103230" y="84461"/>
                    <a:pt x="84536" y="103156"/>
                    <a:pt x="84536" y="126245"/>
                  </a:cubicBezTo>
                  <a:cubicBezTo>
                    <a:pt x="84536" y="149334"/>
                    <a:pt x="103230" y="168029"/>
                    <a:pt x="126245" y="168029"/>
                  </a:cubicBezTo>
                  <a:cubicBezTo>
                    <a:pt x="149260" y="168029"/>
                    <a:pt x="168029" y="149334"/>
                    <a:pt x="168029" y="126245"/>
                  </a:cubicBezTo>
                  <a:cubicBezTo>
                    <a:pt x="168029" y="103156"/>
                    <a:pt x="149334" y="84461"/>
                    <a:pt x="126245" y="84461"/>
                  </a:cubicBezTo>
                  <a:close/>
                  <a:moveTo>
                    <a:pt x="252565" y="126245"/>
                  </a:moveTo>
                  <a:cubicBezTo>
                    <a:pt x="252565" y="56531"/>
                    <a:pt x="196034" y="0"/>
                    <a:pt x="126245" y="0"/>
                  </a:cubicBezTo>
                  <a:cubicBezTo>
                    <a:pt x="56456" y="0"/>
                    <a:pt x="0" y="56531"/>
                    <a:pt x="0" y="126245"/>
                  </a:cubicBezTo>
                  <a:cubicBezTo>
                    <a:pt x="0" y="178233"/>
                    <a:pt x="31431" y="222847"/>
                    <a:pt x="76268" y="242212"/>
                  </a:cubicBezTo>
                  <a:lnTo>
                    <a:pt x="126320" y="333601"/>
                  </a:lnTo>
                  <a:lnTo>
                    <a:pt x="176371" y="242138"/>
                  </a:lnTo>
                  <a:cubicBezTo>
                    <a:pt x="221209" y="222773"/>
                    <a:pt x="252640" y="178159"/>
                    <a:pt x="252640" y="126171"/>
                  </a:cubicBezTo>
                  <a:lnTo>
                    <a:pt x="252565" y="126245"/>
                  </a:lnTo>
                  <a:close/>
                  <a:moveTo>
                    <a:pt x="126245" y="204748"/>
                  </a:moveTo>
                  <a:cubicBezTo>
                    <a:pt x="82972" y="204748"/>
                    <a:pt x="47816" y="169593"/>
                    <a:pt x="47816" y="126245"/>
                  </a:cubicBezTo>
                  <a:cubicBezTo>
                    <a:pt x="47816" y="82897"/>
                    <a:pt x="82972" y="47816"/>
                    <a:pt x="126245" y="47816"/>
                  </a:cubicBezTo>
                  <a:cubicBezTo>
                    <a:pt x="169519" y="47816"/>
                    <a:pt x="204748" y="82897"/>
                    <a:pt x="204748" y="126245"/>
                  </a:cubicBezTo>
                  <a:cubicBezTo>
                    <a:pt x="204748" y="169593"/>
                    <a:pt x="169593" y="204748"/>
                    <a:pt x="126245" y="204748"/>
                  </a:cubicBezTo>
                  <a:close/>
                </a:path>
              </a:pathLst>
            </a:custGeom>
            <a:noFill/>
            <a:ln w="11172">
              <a:solidFill>
                <a:srgbClr val="FFFFFF"/>
              </a:solidFill>
            </a:ln>
          </p:spPr>
          <p:txBody>
            <a:bodyPr rtlCol="0" anchor="ctr"/>
            <a:lstStyle/>
            <a:p>
              <a:pPr algn="ctr"/>
              <a:endParaRPr/>
            </a:p>
          </p:txBody>
        </p:sp>
        <p:sp>
          <p:nvSpPr>
            <p:cNvPr id="52" name="TextBox 51">
              <a:extLst>
                <a:ext uri="{FF2B5EF4-FFF2-40B4-BE49-F238E27FC236}">
                  <a16:creationId xmlns:a16="http://schemas.microsoft.com/office/drawing/2014/main" id="{EAB532F7-8CF3-45F5-B9A6-18CD24066F52}"/>
                </a:ext>
              </a:extLst>
            </p:cNvPr>
            <p:cNvSpPr txBox="1"/>
            <p:nvPr/>
          </p:nvSpPr>
          <p:spPr>
            <a:xfrm>
              <a:off x="3944979" y="1261597"/>
              <a:ext cx="629597" cy="357509"/>
            </a:xfrm>
            <a:prstGeom prst="rect">
              <a:avLst/>
            </a:prstGeom>
            <a:noFill/>
            <a:ln>
              <a:noFill/>
            </a:ln>
          </p:spPr>
          <p:txBody>
            <a:bodyPr wrap="none" lIns="0" tIns="0" rIns="0" bIns="0" anchor="t">
              <a:spAutoFit/>
            </a:bodyPr>
            <a:lstStyle/>
            <a:p>
              <a:pPr algn="ctr"/>
              <a:r>
                <a:rPr sz="1100" b="1">
                  <a:solidFill>
                    <a:srgbClr val="484848"/>
                  </a:solidFill>
                  <a:latin typeface="Roboto"/>
                </a:rPr>
                <a:t>Aligned
Guidance</a:t>
              </a:r>
            </a:p>
          </p:txBody>
        </p:sp>
        <p:sp>
          <p:nvSpPr>
            <p:cNvPr id="53" name="TextBox 52">
              <a:extLst>
                <a:ext uri="{FF2B5EF4-FFF2-40B4-BE49-F238E27FC236}">
                  <a16:creationId xmlns:a16="http://schemas.microsoft.com/office/drawing/2014/main" id="{66BBA5D3-7954-4A43-A9F7-D54310666C4B}"/>
                </a:ext>
              </a:extLst>
            </p:cNvPr>
            <p:cNvSpPr txBox="1"/>
            <p:nvPr/>
          </p:nvSpPr>
          <p:spPr>
            <a:xfrm>
              <a:off x="5151575" y="1216908"/>
              <a:ext cx="719093" cy="357509"/>
            </a:xfrm>
            <a:prstGeom prst="rect">
              <a:avLst/>
            </a:prstGeom>
            <a:noFill/>
            <a:ln>
              <a:noFill/>
            </a:ln>
          </p:spPr>
          <p:txBody>
            <a:bodyPr wrap="none" lIns="0" tIns="0" rIns="0" bIns="0" anchor="t">
              <a:spAutoFit/>
            </a:bodyPr>
            <a:lstStyle/>
            <a:p>
              <a:pPr algn="ctr"/>
              <a:r>
                <a:rPr sz="1100" b="1" dirty="0">
                  <a:solidFill>
                    <a:srgbClr val="484848"/>
                  </a:solidFill>
                  <a:latin typeface="Roboto"/>
                </a:rPr>
                <a:t>Overcome
Barriers</a:t>
              </a:r>
            </a:p>
          </p:txBody>
        </p:sp>
        <p:sp>
          <p:nvSpPr>
            <p:cNvPr id="54" name="TextBox 53">
              <a:extLst>
                <a:ext uri="{FF2B5EF4-FFF2-40B4-BE49-F238E27FC236}">
                  <a16:creationId xmlns:a16="http://schemas.microsoft.com/office/drawing/2014/main" id="{A279B9D3-381D-44E2-A67D-C60414ABDA63}"/>
                </a:ext>
              </a:extLst>
            </p:cNvPr>
            <p:cNvSpPr txBox="1"/>
            <p:nvPr/>
          </p:nvSpPr>
          <p:spPr>
            <a:xfrm>
              <a:off x="2475093" y="1574418"/>
              <a:ext cx="1066824" cy="357509"/>
            </a:xfrm>
            <a:prstGeom prst="rect">
              <a:avLst/>
            </a:prstGeom>
            <a:noFill/>
            <a:ln>
              <a:noFill/>
            </a:ln>
          </p:spPr>
          <p:txBody>
            <a:bodyPr wrap="none" lIns="0" tIns="0" rIns="0" bIns="0" anchor="t">
              <a:spAutoFit/>
            </a:bodyPr>
            <a:lstStyle/>
            <a:p>
              <a:pPr algn="ctr"/>
              <a:r>
                <a:rPr sz="1100" b="1">
                  <a:solidFill>
                    <a:srgbClr val="484848"/>
                  </a:solidFill>
                  <a:latin typeface="Roboto"/>
                </a:rPr>
                <a:t>Comprehensive
Preparation</a:t>
              </a:r>
            </a:p>
          </p:txBody>
        </p:sp>
        <p:sp>
          <p:nvSpPr>
            <p:cNvPr id="55" name="TextBox 54">
              <a:extLst>
                <a:ext uri="{FF2B5EF4-FFF2-40B4-BE49-F238E27FC236}">
                  <a16:creationId xmlns:a16="http://schemas.microsoft.com/office/drawing/2014/main" id="{28F610E1-E2C6-4489-B509-1507CCF55D2A}"/>
                </a:ext>
              </a:extLst>
            </p:cNvPr>
            <p:cNvSpPr txBox="1"/>
            <p:nvPr/>
          </p:nvSpPr>
          <p:spPr>
            <a:xfrm>
              <a:off x="5009390" y="1660071"/>
              <a:ext cx="1003403" cy="536264"/>
            </a:xfrm>
            <a:prstGeom prst="rect">
              <a:avLst/>
            </a:prstGeom>
            <a:noFill/>
            <a:ln>
              <a:noFill/>
            </a:ln>
          </p:spPr>
          <p:txBody>
            <a:bodyPr wrap="none" lIns="0" tIns="0" rIns="0" bIns="0" anchor="t">
              <a:spAutoFit/>
            </a:bodyPr>
            <a:lstStyle/>
            <a:p>
              <a:pPr algn="ctr"/>
              <a:r>
                <a:rPr sz="800" b="0">
                  <a:solidFill>
                    <a:srgbClr val="484848"/>
                  </a:solidFill>
                  <a:latin typeface="Roboto"/>
                </a:rPr>
                <a:t>Helping job seekers
address challenges
and move towards
employment.</a:t>
              </a:r>
            </a:p>
          </p:txBody>
        </p:sp>
        <p:sp>
          <p:nvSpPr>
            <p:cNvPr id="56" name="TextBox 55">
              <a:extLst>
                <a:ext uri="{FF2B5EF4-FFF2-40B4-BE49-F238E27FC236}">
                  <a16:creationId xmlns:a16="http://schemas.microsoft.com/office/drawing/2014/main" id="{4EB43CE0-3B6B-4E84-85F8-F327E89A25A6}"/>
                </a:ext>
              </a:extLst>
            </p:cNvPr>
            <p:cNvSpPr txBox="1"/>
            <p:nvPr/>
          </p:nvSpPr>
          <p:spPr>
            <a:xfrm>
              <a:off x="3753563" y="1704760"/>
              <a:ext cx="1012482" cy="670330"/>
            </a:xfrm>
            <a:prstGeom prst="rect">
              <a:avLst/>
            </a:prstGeom>
            <a:noFill/>
            <a:ln>
              <a:noFill/>
            </a:ln>
          </p:spPr>
          <p:txBody>
            <a:bodyPr wrap="none" lIns="0" tIns="0" rIns="0" bIns="0" anchor="t">
              <a:spAutoFit/>
            </a:bodyPr>
            <a:lstStyle/>
            <a:p>
              <a:pPr algn="ctr"/>
              <a:r>
                <a:rPr sz="800" b="0">
                  <a:solidFill>
                    <a:srgbClr val="484848"/>
                  </a:solidFill>
                  <a:latin typeface="Roboto"/>
                </a:rPr>
                <a:t>Ensuring services
meet the standards
of Employment
Ontario and FedCap
Canada.</a:t>
              </a:r>
            </a:p>
          </p:txBody>
        </p:sp>
        <p:sp>
          <p:nvSpPr>
            <p:cNvPr id="57" name="TextBox 56">
              <a:extLst>
                <a:ext uri="{FF2B5EF4-FFF2-40B4-BE49-F238E27FC236}">
                  <a16:creationId xmlns:a16="http://schemas.microsoft.com/office/drawing/2014/main" id="{152625DF-896B-411E-A9E7-B01D1BD8F9F2}"/>
                </a:ext>
              </a:extLst>
            </p:cNvPr>
            <p:cNvSpPr txBox="1"/>
            <p:nvPr/>
          </p:nvSpPr>
          <p:spPr>
            <a:xfrm>
              <a:off x="2523655" y="2017581"/>
              <a:ext cx="969767" cy="536264"/>
            </a:xfrm>
            <a:prstGeom prst="rect">
              <a:avLst/>
            </a:prstGeom>
            <a:noFill/>
            <a:ln>
              <a:noFill/>
            </a:ln>
          </p:spPr>
          <p:txBody>
            <a:bodyPr wrap="none" lIns="0" tIns="0" rIns="0" bIns="0" anchor="t">
              <a:spAutoFit/>
            </a:bodyPr>
            <a:lstStyle/>
            <a:p>
              <a:pPr algn="ctr"/>
              <a:r>
                <a:rPr sz="800" b="0">
                  <a:solidFill>
                    <a:srgbClr val="484848"/>
                  </a:solidFill>
                  <a:latin typeface="Roboto"/>
                </a:rPr>
                <a:t>Providing thorough
training and
resources for job
seekers.</a:t>
              </a:r>
            </a:p>
          </p:txBody>
        </p:sp>
        <p:sp>
          <p:nvSpPr>
            <p:cNvPr id="58" name="TextBox 57">
              <a:extLst>
                <a:ext uri="{FF2B5EF4-FFF2-40B4-BE49-F238E27FC236}">
                  <a16:creationId xmlns:a16="http://schemas.microsoft.com/office/drawing/2014/main" id="{E56E96E4-0E3A-4411-B7F3-B4A0D903382B}"/>
                </a:ext>
              </a:extLst>
            </p:cNvPr>
            <p:cNvSpPr txBox="1"/>
            <p:nvPr/>
          </p:nvSpPr>
          <p:spPr>
            <a:xfrm>
              <a:off x="5711823" y="4702628"/>
              <a:ext cx="849897" cy="357509"/>
            </a:xfrm>
            <a:prstGeom prst="rect">
              <a:avLst/>
            </a:prstGeom>
            <a:noFill/>
            <a:ln>
              <a:noFill/>
            </a:ln>
          </p:spPr>
          <p:txBody>
            <a:bodyPr wrap="none" lIns="0" tIns="0" rIns="0" bIns="0" anchor="t">
              <a:spAutoFit/>
            </a:bodyPr>
            <a:lstStyle/>
            <a:p>
              <a:pPr algn="ctr"/>
              <a:r>
                <a:rPr sz="1100" b="1">
                  <a:solidFill>
                    <a:srgbClr val="484848"/>
                  </a:solidFill>
                  <a:latin typeface="Roboto"/>
                </a:rPr>
                <a:t>Sustainable
Employment</a:t>
              </a:r>
            </a:p>
          </p:txBody>
        </p:sp>
        <p:sp>
          <p:nvSpPr>
            <p:cNvPr id="59" name="TextBox 58">
              <a:extLst>
                <a:ext uri="{FF2B5EF4-FFF2-40B4-BE49-F238E27FC236}">
                  <a16:creationId xmlns:a16="http://schemas.microsoft.com/office/drawing/2014/main" id="{A1E97F48-9629-4345-87BE-FD022AF40465}"/>
                </a:ext>
              </a:extLst>
            </p:cNvPr>
            <p:cNvSpPr txBox="1"/>
            <p:nvPr/>
          </p:nvSpPr>
          <p:spPr>
            <a:xfrm>
              <a:off x="4563620" y="4881383"/>
              <a:ext cx="643681" cy="357509"/>
            </a:xfrm>
            <a:prstGeom prst="rect">
              <a:avLst/>
            </a:prstGeom>
            <a:noFill/>
            <a:ln>
              <a:noFill/>
            </a:ln>
          </p:spPr>
          <p:txBody>
            <a:bodyPr wrap="none" lIns="0" tIns="0" rIns="0" bIns="0" anchor="t">
              <a:spAutoFit/>
            </a:bodyPr>
            <a:lstStyle/>
            <a:p>
              <a:pPr algn="ctr"/>
              <a:r>
                <a:rPr sz="1100" b="1">
                  <a:solidFill>
                    <a:srgbClr val="484848"/>
                  </a:solidFill>
                  <a:latin typeface="Roboto"/>
                </a:rPr>
                <a:t>Focus on
Needs</a:t>
              </a:r>
            </a:p>
          </p:txBody>
        </p:sp>
        <p:sp>
          <p:nvSpPr>
            <p:cNvPr id="60" name="TextBox 59">
              <a:extLst>
                <a:ext uri="{FF2B5EF4-FFF2-40B4-BE49-F238E27FC236}">
                  <a16:creationId xmlns:a16="http://schemas.microsoft.com/office/drawing/2014/main" id="{FA43C046-7A9C-4E22-B184-8116A7381318}"/>
                </a:ext>
              </a:extLst>
            </p:cNvPr>
            <p:cNvSpPr txBox="1"/>
            <p:nvPr/>
          </p:nvSpPr>
          <p:spPr>
            <a:xfrm>
              <a:off x="3263774" y="5060138"/>
              <a:ext cx="740737" cy="357509"/>
            </a:xfrm>
            <a:prstGeom prst="rect">
              <a:avLst/>
            </a:prstGeom>
            <a:noFill/>
            <a:ln>
              <a:noFill/>
            </a:ln>
          </p:spPr>
          <p:txBody>
            <a:bodyPr wrap="none" lIns="0" tIns="0" rIns="0" bIns="0" anchor="t">
              <a:spAutoFit/>
            </a:bodyPr>
            <a:lstStyle/>
            <a:p>
              <a:pPr algn="ctr"/>
              <a:r>
                <a:rPr sz="1100" b="1">
                  <a:solidFill>
                    <a:srgbClr val="484848"/>
                  </a:solidFill>
                  <a:latin typeface="Roboto"/>
                </a:rPr>
                <a:t>Financial
Assistance</a:t>
              </a:r>
            </a:p>
          </p:txBody>
        </p:sp>
        <p:sp>
          <p:nvSpPr>
            <p:cNvPr id="61" name="TextBox 60">
              <a:extLst>
                <a:ext uri="{FF2B5EF4-FFF2-40B4-BE49-F238E27FC236}">
                  <a16:creationId xmlns:a16="http://schemas.microsoft.com/office/drawing/2014/main" id="{FFC05B0E-DEDF-4194-B334-26FE4A492E33}"/>
                </a:ext>
              </a:extLst>
            </p:cNvPr>
            <p:cNvSpPr txBox="1"/>
            <p:nvPr/>
          </p:nvSpPr>
          <p:spPr>
            <a:xfrm>
              <a:off x="5628553" y="5145791"/>
              <a:ext cx="1016318" cy="402198"/>
            </a:xfrm>
            <a:prstGeom prst="rect">
              <a:avLst/>
            </a:prstGeom>
            <a:noFill/>
            <a:ln>
              <a:noFill/>
            </a:ln>
          </p:spPr>
          <p:txBody>
            <a:bodyPr wrap="none" lIns="0" tIns="0" rIns="0" bIns="0" anchor="t">
              <a:spAutoFit/>
            </a:bodyPr>
            <a:lstStyle/>
            <a:p>
              <a:pPr algn="ctr"/>
              <a:r>
                <a:rPr sz="800" b="0">
                  <a:solidFill>
                    <a:srgbClr val="484848"/>
                  </a:solidFill>
                  <a:latin typeface="Roboto"/>
                </a:rPr>
                <a:t>Achieving long-term
job security and
career growth.</a:t>
              </a:r>
            </a:p>
          </p:txBody>
        </p:sp>
        <p:sp>
          <p:nvSpPr>
            <p:cNvPr id="62" name="TextBox 61">
              <a:extLst>
                <a:ext uri="{FF2B5EF4-FFF2-40B4-BE49-F238E27FC236}">
                  <a16:creationId xmlns:a16="http://schemas.microsoft.com/office/drawing/2014/main" id="{45A0B203-624D-4142-B013-37525E5B0A21}"/>
                </a:ext>
              </a:extLst>
            </p:cNvPr>
            <p:cNvSpPr txBox="1"/>
            <p:nvPr/>
          </p:nvSpPr>
          <p:spPr>
            <a:xfrm>
              <a:off x="4372278" y="5324546"/>
              <a:ext cx="1026328" cy="536264"/>
            </a:xfrm>
            <a:prstGeom prst="rect">
              <a:avLst/>
            </a:prstGeom>
            <a:noFill/>
            <a:ln>
              <a:noFill/>
            </a:ln>
          </p:spPr>
          <p:txBody>
            <a:bodyPr wrap="none" lIns="0" tIns="0" rIns="0" bIns="0" anchor="t">
              <a:spAutoFit/>
            </a:bodyPr>
            <a:lstStyle/>
            <a:p>
              <a:pPr algn="ctr"/>
              <a:r>
                <a:rPr sz="800" b="0">
                  <a:solidFill>
                    <a:srgbClr val="484848"/>
                  </a:solidFill>
                  <a:latin typeface="Roboto"/>
                </a:rPr>
                <a:t>Prioritizing essential
employment
requirements over
personal desires.</a:t>
              </a:r>
            </a:p>
          </p:txBody>
        </p:sp>
        <p:sp>
          <p:nvSpPr>
            <p:cNvPr id="63" name="TextBox 62">
              <a:extLst>
                <a:ext uri="{FF2B5EF4-FFF2-40B4-BE49-F238E27FC236}">
                  <a16:creationId xmlns:a16="http://schemas.microsoft.com/office/drawing/2014/main" id="{7A7F5701-C44F-4ADA-80DB-05689CD598B8}"/>
                </a:ext>
              </a:extLst>
            </p:cNvPr>
            <p:cNvSpPr txBox="1"/>
            <p:nvPr/>
          </p:nvSpPr>
          <p:spPr>
            <a:xfrm>
              <a:off x="3128889" y="5503301"/>
              <a:ext cx="1010620" cy="536264"/>
            </a:xfrm>
            <a:prstGeom prst="rect">
              <a:avLst/>
            </a:prstGeom>
            <a:noFill/>
            <a:ln>
              <a:noFill/>
            </a:ln>
          </p:spPr>
          <p:txBody>
            <a:bodyPr wrap="none" lIns="0" tIns="0" rIns="0" bIns="0" anchor="t">
              <a:spAutoFit/>
            </a:bodyPr>
            <a:lstStyle/>
            <a:p>
              <a:pPr algn="ctr"/>
              <a:r>
                <a:rPr sz="800" b="0">
                  <a:solidFill>
                    <a:srgbClr val="484848"/>
                  </a:solidFill>
                  <a:latin typeface="Roboto"/>
                </a:rPr>
                <a:t>Offering financial
support through the
Client Assistance
Fund.</a:t>
              </a:r>
            </a:p>
          </p:txBody>
        </p:sp>
      </p:grpSp>
    </p:spTree>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F903003-C5E7-4DAC-903C-9EC0FCEC6E85}"/>
              </a:ext>
            </a:extLst>
          </p:cNvPr>
          <p:cNvSpPr>
            <a:spLocks noGrp="1"/>
          </p:cNvSpPr>
          <p:nvPr>
            <p:ph type="title"/>
          </p:nvPr>
        </p:nvSpPr>
        <p:spPr>
          <a:xfrm>
            <a:off x="457200" y="762000"/>
            <a:ext cx="8229600" cy="1143000"/>
          </a:xfrm>
        </p:spPr>
        <p:txBody>
          <a:bodyPr>
            <a:noAutofit/>
          </a:bodyPr>
          <a:lstStyle/>
          <a:p>
            <a:r>
              <a:rPr lang="en-CA" sz="7500" dirty="0"/>
              <a:t>Thank You!</a:t>
            </a:r>
            <a:endParaRPr lang="en-US" sz="7500" dirty="0"/>
          </a:p>
        </p:txBody>
      </p:sp>
      <p:sp>
        <p:nvSpPr>
          <p:cNvPr id="25" name="Content Placeholder 24">
            <a:extLst>
              <a:ext uri="{FF2B5EF4-FFF2-40B4-BE49-F238E27FC236}">
                <a16:creationId xmlns:a16="http://schemas.microsoft.com/office/drawing/2014/main" id="{A328594E-24FC-4CA4-BA2E-3591CA059990}"/>
              </a:ext>
            </a:extLst>
          </p:cNvPr>
          <p:cNvSpPr>
            <a:spLocks noGrp="1"/>
          </p:cNvSpPr>
          <p:nvPr>
            <p:ph sz="half" idx="1"/>
          </p:nvPr>
        </p:nvSpPr>
        <p:spPr>
          <a:xfrm>
            <a:off x="457200" y="2561014"/>
            <a:ext cx="4038600" cy="1524000"/>
          </a:xfrm>
        </p:spPr>
        <p:txBody>
          <a:bodyPr>
            <a:normAutofit/>
          </a:bodyPr>
          <a:lstStyle/>
          <a:p>
            <a:pPr marL="0" indent="0">
              <a:buNone/>
            </a:pPr>
            <a:r>
              <a:rPr lang="en-CA" sz="1800" b="1" dirty="0"/>
              <a:t>Wesley Employment Services</a:t>
            </a:r>
          </a:p>
          <a:p>
            <a:pPr marL="0" indent="0">
              <a:buNone/>
            </a:pPr>
            <a:r>
              <a:rPr lang="en-CA" sz="1800" dirty="0"/>
              <a:t>151 Queen St. N., Hamilton, ON L8R 2V7</a:t>
            </a:r>
          </a:p>
          <a:p>
            <a:pPr marL="0" indent="0">
              <a:buNone/>
            </a:pPr>
            <a:r>
              <a:rPr lang="en-CA" sz="1800" dirty="0"/>
              <a:t>(289) 396-5864</a:t>
            </a:r>
          </a:p>
          <a:p>
            <a:pPr marL="0" indent="0">
              <a:buNone/>
            </a:pPr>
            <a:r>
              <a:rPr lang="en-CA" sz="1800" dirty="0"/>
              <a:t>employment.services@wesley.ca</a:t>
            </a:r>
          </a:p>
        </p:txBody>
      </p:sp>
      <p:sp>
        <p:nvSpPr>
          <p:cNvPr id="29" name="Content Placeholder 24">
            <a:extLst>
              <a:ext uri="{FF2B5EF4-FFF2-40B4-BE49-F238E27FC236}">
                <a16:creationId xmlns:a16="http://schemas.microsoft.com/office/drawing/2014/main" id="{001F12EE-2579-4B0A-8E4C-EE58056B3617}"/>
              </a:ext>
            </a:extLst>
          </p:cNvPr>
          <p:cNvSpPr txBox="1">
            <a:spLocks/>
          </p:cNvSpPr>
          <p:nvPr/>
        </p:nvSpPr>
        <p:spPr>
          <a:xfrm>
            <a:off x="4596099" y="2561014"/>
            <a:ext cx="4038600" cy="18324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CA" sz="1800" b="1" dirty="0"/>
              <a:t>Goodwill Industries, Ontario Great Lakes</a:t>
            </a:r>
          </a:p>
          <a:p>
            <a:pPr marL="0" indent="0">
              <a:buFont typeface="Arial" pitchFamily="34" charset="0"/>
              <a:buNone/>
            </a:pPr>
            <a:r>
              <a:rPr lang="en-CA" sz="1800" dirty="0"/>
              <a:t>225 King William St., Suite 110, Hamilton, ON L8R 1B1</a:t>
            </a:r>
          </a:p>
          <a:p>
            <a:pPr marL="0" indent="0">
              <a:buFont typeface="Arial" pitchFamily="34" charset="0"/>
              <a:buNone/>
            </a:pPr>
            <a:r>
              <a:rPr lang="en-CA" sz="1800" dirty="0"/>
              <a:t>(905) 526 - 8482</a:t>
            </a:r>
          </a:p>
          <a:p>
            <a:pPr marL="0" indent="0">
              <a:buNone/>
            </a:pPr>
            <a:r>
              <a:rPr lang="en-CA" sz="1800" dirty="0"/>
              <a:t>info@goodwillindustries.ca</a:t>
            </a:r>
          </a:p>
        </p:txBody>
      </p:sp>
      <p:pic>
        <p:nvPicPr>
          <p:cNvPr id="31" name="Picture 30">
            <a:extLst>
              <a:ext uri="{FF2B5EF4-FFF2-40B4-BE49-F238E27FC236}">
                <a16:creationId xmlns:a16="http://schemas.microsoft.com/office/drawing/2014/main" id="{00E0606B-7399-4A46-BED1-7149E0C99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088" y="4525962"/>
            <a:ext cx="3504855" cy="801415"/>
          </a:xfrm>
          <a:prstGeom prst="rect">
            <a:avLst/>
          </a:prstGeom>
        </p:spPr>
      </p:pic>
      <p:pic>
        <p:nvPicPr>
          <p:cNvPr id="32" name="Picture 31">
            <a:extLst>
              <a:ext uri="{FF2B5EF4-FFF2-40B4-BE49-F238E27FC236}">
                <a16:creationId xmlns:a16="http://schemas.microsoft.com/office/drawing/2014/main" id="{7180E365-9A4D-417D-8614-2EB8BF424EF7}"/>
              </a:ext>
            </a:extLst>
          </p:cNvPr>
          <p:cNvPicPr>
            <a:picLocks noChangeAspect="1"/>
          </p:cNvPicPr>
          <p:nvPr/>
        </p:nvPicPr>
        <p:blipFill>
          <a:blip r:embed="rId3"/>
          <a:stretch>
            <a:fillRect/>
          </a:stretch>
        </p:blipFill>
        <p:spPr>
          <a:xfrm>
            <a:off x="494787" y="4085014"/>
            <a:ext cx="3513016" cy="13292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7D71-8E7E-4A44-A9E6-91A8107228BA}"/>
              </a:ext>
            </a:extLst>
          </p:cNvPr>
          <p:cNvSpPr>
            <a:spLocks noGrp="1"/>
          </p:cNvSpPr>
          <p:nvPr>
            <p:ph type="title"/>
          </p:nvPr>
        </p:nvSpPr>
        <p:spPr/>
        <p:txBody>
          <a:bodyPr/>
          <a:lstStyle/>
          <a:p>
            <a:pPr algn="ctr"/>
            <a:r>
              <a:rPr lang="en-CA" dirty="0"/>
              <a:t>Introduction</a:t>
            </a:r>
          </a:p>
        </p:txBody>
      </p:sp>
      <p:sp>
        <p:nvSpPr>
          <p:cNvPr id="3" name="Content Placeholder 2">
            <a:extLst>
              <a:ext uri="{FF2B5EF4-FFF2-40B4-BE49-F238E27FC236}">
                <a16:creationId xmlns:a16="http://schemas.microsoft.com/office/drawing/2014/main" id="{35C58416-83F5-48BC-9592-4F2394C89A96}"/>
              </a:ext>
            </a:extLst>
          </p:cNvPr>
          <p:cNvSpPr>
            <a:spLocks noGrp="1"/>
          </p:cNvSpPr>
          <p:nvPr>
            <p:ph idx="1"/>
          </p:nvPr>
        </p:nvSpPr>
        <p:spPr>
          <a:xfrm>
            <a:off x="457200" y="1600200"/>
            <a:ext cx="8382000" cy="3800277"/>
          </a:xfrm>
        </p:spPr>
        <p:txBody>
          <a:bodyPr>
            <a:normAutofit fontScale="92500" lnSpcReduction="20000"/>
          </a:bodyPr>
          <a:lstStyle/>
          <a:p>
            <a:r>
              <a:rPr lang="en-CA" b="1" dirty="0"/>
              <a:t>Employment Services </a:t>
            </a:r>
            <a:r>
              <a:rPr lang="en-CA" dirty="0"/>
              <a:t>are designed to help job seekers gain the skills, tools, and confidence needed to achieve meaningful and sustainable employment, while also assisting employers in meeting their workforce needs.</a:t>
            </a:r>
          </a:p>
          <a:p>
            <a:r>
              <a:rPr lang="en-CA" dirty="0"/>
              <a:t>Funded by Employment Ontario and delivered under the oversight of </a:t>
            </a:r>
            <a:r>
              <a:rPr lang="en-CA" dirty="0" err="1"/>
              <a:t>FedCap</a:t>
            </a:r>
            <a:r>
              <a:rPr lang="en-CA" dirty="0"/>
              <a:t> Canada</a:t>
            </a:r>
          </a:p>
          <a:p>
            <a:r>
              <a:rPr lang="en-CA" dirty="0"/>
              <a:t>Delivered by multiple organizations across Hamilton</a:t>
            </a:r>
          </a:p>
        </p:txBody>
      </p:sp>
      <p:grpSp>
        <p:nvGrpSpPr>
          <p:cNvPr id="8" name="Group 7">
            <a:extLst>
              <a:ext uri="{FF2B5EF4-FFF2-40B4-BE49-F238E27FC236}">
                <a16:creationId xmlns:a16="http://schemas.microsoft.com/office/drawing/2014/main" id="{8F9903BB-49BB-4336-87A2-C3FBE181F0C2}"/>
              </a:ext>
            </a:extLst>
          </p:cNvPr>
          <p:cNvGrpSpPr/>
          <p:nvPr/>
        </p:nvGrpSpPr>
        <p:grpSpPr>
          <a:xfrm>
            <a:off x="5829126" y="5257800"/>
            <a:ext cx="3010074" cy="1048512"/>
            <a:chOff x="5448474" y="5239973"/>
            <a:chExt cx="3429000" cy="1294939"/>
          </a:xfrm>
        </p:grpSpPr>
        <p:sp>
          <p:nvSpPr>
            <p:cNvPr id="4" name="Text Box 7">
              <a:extLst>
                <a:ext uri="{FF2B5EF4-FFF2-40B4-BE49-F238E27FC236}">
                  <a16:creationId xmlns:a16="http://schemas.microsoft.com/office/drawing/2014/main" id="{421353D1-E8A0-4503-BE7B-52B4E965D54D}"/>
                </a:ext>
              </a:extLst>
            </p:cNvPr>
            <p:cNvSpPr txBox="1">
              <a:spLocks noChangeArrowheads="1"/>
            </p:cNvSpPr>
            <p:nvPr/>
          </p:nvSpPr>
          <p:spPr bwMode="auto">
            <a:xfrm>
              <a:off x="7162974" y="5925312"/>
              <a:ext cx="17145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Georgia" pitchFamily="18" charset="0"/>
                </a:rPr>
                <a:t>This </a:t>
              </a:r>
              <a:r>
                <a:rPr kumimoji="0" lang="en-GB" sz="1000" b="0" i="1" u="none" strike="noStrike" cap="none" normalizeH="0" baseline="0" dirty="0">
                  <a:ln>
                    <a:noFill/>
                  </a:ln>
                  <a:solidFill>
                    <a:srgbClr val="000000"/>
                  </a:solidFill>
                  <a:effectLst/>
                  <a:latin typeface="Georgia" pitchFamily="18" charset="0"/>
                </a:rPr>
                <a:t>Employment Ontario </a:t>
              </a:r>
              <a:r>
                <a:rPr kumimoji="0" lang="en-GB" sz="1000" b="0" i="0" u="none" strike="noStrike" cap="none" normalizeH="0" baseline="0" dirty="0">
                  <a:ln>
                    <a:noFill/>
                  </a:ln>
                  <a:solidFill>
                    <a:srgbClr val="000000"/>
                  </a:solidFill>
                  <a:effectLst/>
                  <a:latin typeface="Georgia" pitchFamily="18" charset="0"/>
                </a:rPr>
                <a:t>service is funded by the </a:t>
              </a:r>
              <a:br>
                <a:rPr kumimoji="0" lang="en-GB" sz="1000" b="0" i="0" u="none" strike="noStrike" cap="none" normalizeH="0" baseline="0" dirty="0">
                  <a:ln>
                    <a:noFill/>
                  </a:ln>
                  <a:solidFill>
                    <a:srgbClr val="000000"/>
                  </a:solidFill>
                  <a:effectLst/>
                  <a:latin typeface="Georgia" pitchFamily="18" charset="0"/>
                </a:rPr>
              </a:br>
              <a:r>
                <a:rPr kumimoji="0" lang="en-GB" sz="1000" b="0" i="0" u="none" strike="noStrike" cap="none" normalizeH="0" baseline="0" dirty="0">
                  <a:ln>
                    <a:noFill/>
                  </a:ln>
                  <a:solidFill>
                    <a:srgbClr val="000000"/>
                  </a:solidFill>
                  <a:effectLst/>
                  <a:latin typeface="Georgia" pitchFamily="18" charset="0"/>
                </a:rPr>
                <a:t>Government of Ontario</a:t>
              </a:r>
              <a:endParaRPr kumimoji="0" lang="en-US" sz="1800" b="0" i="0" u="none" strike="noStrike" cap="none" normalizeH="0" baseline="0" dirty="0">
                <a:ln>
                  <a:noFill/>
                </a:ln>
                <a:solidFill>
                  <a:schemeClr val="tx1"/>
                </a:solidFill>
                <a:effectLst/>
                <a:latin typeface="Arial" pitchFamily="34" charset="0"/>
              </a:endParaRPr>
            </a:p>
          </p:txBody>
        </p:sp>
        <p:pic>
          <p:nvPicPr>
            <p:cNvPr id="5" name="Picture 4" descr="Red-Tag.jpg">
              <a:extLst>
                <a:ext uri="{FF2B5EF4-FFF2-40B4-BE49-F238E27FC236}">
                  <a16:creationId xmlns:a16="http://schemas.microsoft.com/office/drawing/2014/main" id="{3D1E9698-0783-4EAE-A76D-FE38BCDACC58}"/>
                </a:ext>
              </a:extLst>
            </p:cNvPr>
            <p:cNvPicPr>
              <a:picLocks noChangeAspect="1"/>
            </p:cNvPicPr>
            <p:nvPr/>
          </p:nvPicPr>
          <p:blipFill>
            <a:blip r:embed="rId3" cstate="print"/>
            <a:stretch>
              <a:fillRect/>
            </a:stretch>
          </p:blipFill>
          <p:spPr>
            <a:xfrm>
              <a:off x="7334424" y="5239973"/>
              <a:ext cx="1371600" cy="673331"/>
            </a:xfrm>
            <a:prstGeom prst="rect">
              <a:avLst/>
            </a:prstGeom>
          </p:spPr>
        </p:pic>
        <p:pic>
          <p:nvPicPr>
            <p:cNvPr id="6" name="Picture 5">
              <a:extLst>
                <a:ext uri="{FF2B5EF4-FFF2-40B4-BE49-F238E27FC236}">
                  <a16:creationId xmlns:a16="http://schemas.microsoft.com/office/drawing/2014/main" id="{194E742D-0145-4850-BAE8-1D14DA573866}"/>
                </a:ext>
              </a:extLst>
            </p:cNvPr>
            <p:cNvPicPr>
              <a:picLocks noChangeAspect="1"/>
            </p:cNvPicPr>
            <p:nvPr/>
          </p:nvPicPr>
          <p:blipFill>
            <a:blip r:embed="rId4"/>
            <a:stretch>
              <a:fillRect/>
            </a:stretch>
          </p:blipFill>
          <p:spPr>
            <a:xfrm>
              <a:off x="5486576" y="5609989"/>
              <a:ext cx="1214286" cy="435714"/>
            </a:xfrm>
            <a:prstGeom prst="rect">
              <a:avLst/>
            </a:prstGeom>
          </p:spPr>
        </p:pic>
        <p:sp>
          <p:nvSpPr>
            <p:cNvPr id="7" name="Rectangle 6">
              <a:extLst>
                <a:ext uri="{FF2B5EF4-FFF2-40B4-BE49-F238E27FC236}">
                  <a16:creationId xmlns:a16="http://schemas.microsoft.com/office/drawing/2014/main" id="{4D0CBBD8-2178-40C4-A7D2-F8B042C89086}"/>
                </a:ext>
              </a:extLst>
            </p:cNvPr>
            <p:cNvSpPr/>
            <p:nvPr/>
          </p:nvSpPr>
          <p:spPr>
            <a:xfrm>
              <a:off x="5448474" y="6096169"/>
              <a:ext cx="1441420" cy="261610"/>
            </a:xfrm>
            <a:prstGeom prst="rect">
              <a:avLst/>
            </a:prstGeom>
          </p:spPr>
          <p:txBody>
            <a:bodyPr wrap="square">
              <a:spAutoFit/>
            </a:bodyPr>
            <a:lstStyle/>
            <a:p>
              <a:pPr>
                <a:spcAft>
                  <a:spcPts val="0"/>
                </a:spcAft>
              </a:pPr>
              <a:r>
                <a:rPr lang="en-US" sz="1100" dirty="0">
                  <a:solidFill>
                    <a:srgbClr val="8EAADB"/>
                  </a:solidFill>
                  <a:latin typeface="Calibri" panose="020F0502020204030204" pitchFamily="34" charset="0"/>
                  <a:ea typeface="Calibri" panose="020F0502020204030204" pitchFamily="34" charset="0"/>
                </a:rPr>
                <a:t>The Power of Possible</a:t>
              </a:r>
              <a:endParaRPr lang="en-CA" sz="11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774239512"/>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11116" y="2659063"/>
            <a:ext cx="2254228" cy="2971800"/>
          </a:xfrm>
          <a:custGeom>
            <a:avLst/>
            <a:gdLst/>
            <a:ahLst/>
            <a:cxnLst/>
            <a:rect l="0" t="0" r="0" b="0"/>
            <a:pathLst>
              <a:path w="1828800" h="2286000">
                <a:moveTo>
                  <a:pt x="0" y="2057485"/>
                </a:moveTo>
                <a:cubicBezTo>
                  <a:pt x="277625" y="1848954"/>
                  <a:pt x="457200" y="1516951"/>
                  <a:pt x="457200" y="1143000"/>
                </a:cubicBezTo>
                <a:cubicBezTo>
                  <a:pt x="457200" y="769048"/>
                  <a:pt x="277625" y="437045"/>
                  <a:pt x="0" y="228514"/>
                </a:cubicBezTo>
                <a:cubicBezTo>
                  <a:pt x="191033" y="85029"/>
                  <a:pt x="428482" y="0"/>
                  <a:pt x="685800" y="0"/>
                </a:cubicBezTo>
                <a:cubicBezTo>
                  <a:pt x="1317059" y="0"/>
                  <a:pt x="1828800" y="511740"/>
                  <a:pt x="1828800" y="1143000"/>
                </a:cubicBezTo>
                <a:cubicBezTo>
                  <a:pt x="1828800" y="1774259"/>
                  <a:pt x="1317059" y="2286000"/>
                  <a:pt x="685800" y="2286000"/>
                </a:cubicBezTo>
                <a:cubicBezTo>
                  <a:pt x="428482" y="2286000"/>
                  <a:pt x="191033" y="2200970"/>
                  <a:pt x="0" y="2057485"/>
                </a:cubicBezTo>
                <a:close/>
              </a:path>
            </a:pathLst>
          </a:custGeom>
          <a:noFill/>
          <a:ln w="14287">
            <a:solidFill>
              <a:srgbClr val="FFFFFF"/>
            </a:solidFill>
          </a:ln>
        </p:spPr>
        <p:txBody>
          <a:bodyPr rtlCol="0" anchor="ctr"/>
          <a:lstStyle/>
          <a:p>
            <a:pPr algn="ctr"/>
            <a:endParaRPr/>
          </a:p>
        </p:txBody>
      </p:sp>
      <p:sp>
        <p:nvSpPr>
          <p:cNvPr id="5" name="Rounded Rectangle 4"/>
          <p:cNvSpPr/>
          <p:nvPr/>
        </p:nvSpPr>
        <p:spPr>
          <a:xfrm>
            <a:off x="2056888" y="2659063"/>
            <a:ext cx="2254228" cy="2971800"/>
          </a:xfrm>
          <a:custGeom>
            <a:avLst/>
            <a:gdLst/>
            <a:ahLst/>
            <a:cxnLst/>
            <a:rect l="0" t="0" r="0" b="0"/>
            <a:pathLst>
              <a:path w="1828800" h="2286000">
                <a:moveTo>
                  <a:pt x="1828800" y="228514"/>
                </a:moveTo>
                <a:cubicBezTo>
                  <a:pt x="1551174" y="437045"/>
                  <a:pt x="1371600" y="769048"/>
                  <a:pt x="1371600" y="1143000"/>
                </a:cubicBezTo>
                <a:cubicBezTo>
                  <a:pt x="1371600" y="1516951"/>
                  <a:pt x="1551174" y="1848954"/>
                  <a:pt x="1828800" y="2057485"/>
                </a:cubicBezTo>
                <a:cubicBezTo>
                  <a:pt x="1637766" y="2200970"/>
                  <a:pt x="1400317" y="2286000"/>
                  <a:pt x="1143000" y="2286000"/>
                </a:cubicBezTo>
                <a:cubicBezTo>
                  <a:pt x="511740" y="2286000"/>
                  <a:pt x="0" y="1774259"/>
                  <a:pt x="0" y="1143000"/>
                </a:cubicBezTo>
                <a:cubicBezTo>
                  <a:pt x="0" y="511740"/>
                  <a:pt x="511740" y="0"/>
                  <a:pt x="1143000" y="0"/>
                </a:cubicBezTo>
                <a:cubicBezTo>
                  <a:pt x="1400317" y="0"/>
                  <a:pt x="1637766" y="85029"/>
                  <a:pt x="1828800" y="228514"/>
                </a:cubicBezTo>
                <a:close/>
              </a:path>
            </a:pathLst>
          </a:custGeom>
          <a:noFill/>
          <a:ln w="14287">
            <a:solidFill>
              <a:srgbClr val="FFFFFF"/>
            </a:solidFill>
          </a:ln>
        </p:spPr>
        <p:txBody>
          <a:bodyPr rtlCol="0" anchor="ctr"/>
          <a:lstStyle/>
          <a:p>
            <a:pPr algn="ctr"/>
            <a:endParaRPr/>
          </a:p>
        </p:txBody>
      </p:sp>
      <p:grpSp>
        <p:nvGrpSpPr>
          <p:cNvPr id="18" name="Group 17">
            <a:extLst>
              <a:ext uri="{FF2B5EF4-FFF2-40B4-BE49-F238E27FC236}">
                <a16:creationId xmlns:a16="http://schemas.microsoft.com/office/drawing/2014/main" id="{E894E250-9317-405C-A615-57CD7D80E7A3}"/>
              </a:ext>
            </a:extLst>
          </p:cNvPr>
          <p:cNvGrpSpPr/>
          <p:nvPr/>
        </p:nvGrpSpPr>
        <p:grpSpPr>
          <a:xfrm>
            <a:off x="2764258" y="2862117"/>
            <a:ext cx="3615483" cy="2443066"/>
            <a:chOff x="2056888" y="2659063"/>
            <a:chExt cx="4508456" cy="2971800"/>
          </a:xfrm>
        </p:grpSpPr>
        <p:sp>
          <p:nvSpPr>
            <p:cNvPr id="2" name="Rounded Rectangle 1"/>
            <p:cNvSpPr/>
            <p:nvPr/>
          </p:nvSpPr>
          <p:spPr>
            <a:xfrm>
              <a:off x="4311116" y="2659063"/>
              <a:ext cx="2254228" cy="2971800"/>
            </a:xfrm>
            <a:custGeom>
              <a:avLst/>
              <a:gdLst/>
              <a:ahLst/>
              <a:cxnLst/>
              <a:rect l="0" t="0" r="0" b="0"/>
              <a:pathLst>
                <a:path w="1828800" h="2286000">
                  <a:moveTo>
                    <a:pt x="0" y="2057485"/>
                  </a:moveTo>
                  <a:cubicBezTo>
                    <a:pt x="277625" y="1848954"/>
                    <a:pt x="457200" y="1516951"/>
                    <a:pt x="457200" y="1143000"/>
                  </a:cubicBezTo>
                  <a:cubicBezTo>
                    <a:pt x="457200" y="769048"/>
                    <a:pt x="277625" y="437045"/>
                    <a:pt x="0" y="228514"/>
                  </a:cubicBezTo>
                  <a:cubicBezTo>
                    <a:pt x="191033" y="85029"/>
                    <a:pt x="428482" y="0"/>
                    <a:pt x="685800" y="0"/>
                  </a:cubicBezTo>
                  <a:cubicBezTo>
                    <a:pt x="1317059" y="0"/>
                    <a:pt x="1828800" y="511740"/>
                    <a:pt x="1828800" y="1143000"/>
                  </a:cubicBezTo>
                  <a:cubicBezTo>
                    <a:pt x="1828800" y="1774259"/>
                    <a:pt x="1317059" y="2286000"/>
                    <a:pt x="685800" y="2286000"/>
                  </a:cubicBezTo>
                  <a:cubicBezTo>
                    <a:pt x="428482" y="2286000"/>
                    <a:pt x="191033" y="2200970"/>
                    <a:pt x="0" y="2057485"/>
                  </a:cubicBezTo>
                </a:path>
              </a:pathLst>
            </a:custGeom>
            <a:solidFill>
              <a:srgbClr val="E2A3FF"/>
            </a:solidFill>
            <a:ln>
              <a:noFill/>
            </a:ln>
          </p:spPr>
          <p:txBody>
            <a:bodyPr rtlCol="0" anchor="ctr"/>
            <a:lstStyle/>
            <a:p>
              <a:pPr algn="ctr"/>
              <a:endParaRPr/>
            </a:p>
          </p:txBody>
        </p:sp>
        <p:sp>
          <p:nvSpPr>
            <p:cNvPr id="4" name="Rounded Rectangle 3"/>
            <p:cNvSpPr/>
            <p:nvPr/>
          </p:nvSpPr>
          <p:spPr>
            <a:xfrm>
              <a:off x="2056888" y="2659063"/>
              <a:ext cx="2254228" cy="2971800"/>
            </a:xfrm>
            <a:custGeom>
              <a:avLst/>
              <a:gdLst/>
              <a:ahLst/>
              <a:cxnLst/>
              <a:rect l="0" t="0" r="0" b="0"/>
              <a:pathLst>
                <a:path w="1828800" h="2286000">
                  <a:moveTo>
                    <a:pt x="1828800" y="228514"/>
                  </a:moveTo>
                  <a:cubicBezTo>
                    <a:pt x="1551174" y="437045"/>
                    <a:pt x="1371600" y="769048"/>
                    <a:pt x="1371600" y="1143000"/>
                  </a:cubicBezTo>
                  <a:cubicBezTo>
                    <a:pt x="1371600" y="1516951"/>
                    <a:pt x="1551174" y="1848954"/>
                    <a:pt x="1828800" y="2057485"/>
                  </a:cubicBezTo>
                  <a:cubicBezTo>
                    <a:pt x="1637766" y="2200970"/>
                    <a:pt x="1400317" y="2286000"/>
                    <a:pt x="1143000" y="2286000"/>
                  </a:cubicBezTo>
                  <a:cubicBezTo>
                    <a:pt x="511740" y="2286000"/>
                    <a:pt x="0" y="1774259"/>
                    <a:pt x="0" y="1143000"/>
                  </a:cubicBezTo>
                  <a:cubicBezTo>
                    <a:pt x="0" y="511740"/>
                    <a:pt x="511740" y="0"/>
                    <a:pt x="1143000" y="0"/>
                  </a:cubicBezTo>
                  <a:cubicBezTo>
                    <a:pt x="1400317" y="0"/>
                    <a:pt x="1637766" y="85029"/>
                    <a:pt x="1828800" y="228514"/>
                  </a:cubicBezTo>
                </a:path>
              </a:pathLst>
            </a:custGeom>
            <a:solidFill>
              <a:srgbClr val="AB57D3"/>
            </a:solidFill>
            <a:ln>
              <a:noFill/>
            </a:ln>
          </p:spPr>
          <p:txBody>
            <a:bodyPr rtlCol="0" anchor="ctr"/>
            <a:lstStyle/>
            <a:p>
              <a:pPr algn="ctr"/>
              <a:endParaRPr/>
            </a:p>
          </p:txBody>
        </p:sp>
        <p:sp>
          <p:nvSpPr>
            <p:cNvPr id="6" name="Rounded Rectangle 5"/>
            <p:cNvSpPr/>
            <p:nvPr/>
          </p:nvSpPr>
          <p:spPr>
            <a:xfrm>
              <a:off x="3747559" y="2956243"/>
              <a:ext cx="1127114" cy="2377662"/>
            </a:xfrm>
            <a:custGeom>
              <a:avLst/>
              <a:gdLst/>
              <a:ahLst/>
              <a:cxnLst/>
              <a:rect l="0" t="0" r="0" b="0"/>
              <a:pathLst>
                <a:path w="914400" h="1828971">
                  <a:moveTo>
                    <a:pt x="457200" y="1828971"/>
                  </a:moveTo>
                  <a:cubicBezTo>
                    <a:pt x="734825" y="1620440"/>
                    <a:pt x="914400" y="1288427"/>
                    <a:pt x="914400" y="914485"/>
                  </a:cubicBezTo>
                  <a:cubicBezTo>
                    <a:pt x="914400" y="540534"/>
                    <a:pt x="734825" y="208530"/>
                    <a:pt x="457200" y="0"/>
                  </a:cubicBezTo>
                  <a:cubicBezTo>
                    <a:pt x="179574" y="208530"/>
                    <a:pt x="0" y="540534"/>
                    <a:pt x="0" y="914485"/>
                  </a:cubicBezTo>
                  <a:cubicBezTo>
                    <a:pt x="0" y="1288427"/>
                    <a:pt x="179574" y="1620440"/>
                    <a:pt x="457200" y="1828971"/>
                  </a:cubicBezTo>
                </a:path>
              </a:pathLst>
            </a:custGeom>
            <a:solidFill>
              <a:srgbClr val="C765F4"/>
            </a:solidFill>
            <a:ln>
              <a:noFill/>
            </a:ln>
          </p:spPr>
          <p:txBody>
            <a:bodyPr rtlCol="0" anchor="ctr"/>
            <a:lstStyle/>
            <a:p>
              <a:pPr algn="ctr"/>
              <a:endParaRPr/>
            </a:p>
          </p:txBody>
        </p:sp>
        <p:sp>
          <p:nvSpPr>
            <p:cNvPr id="7" name="Rounded Rectangle 6"/>
            <p:cNvSpPr/>
            <p:nvPr/>
          </p:nvSpPr>
          <p:spPr>
            <a:xfrm>
              <a:off x="3747559" y="2956243"/>
              <a:ext cx="1127113" cy="2377662"/>
            </a:xfrm>
            <a:custGeom>
              <a:avLst/>
              <a:gdLst/>
              <a:ahLst/>
              <a:cxnLst/>
              <a:rect l="0" t="0" r="0" b="0"/>
              <a:pathLst>
                <a:path w="914399" h="1828971">
                  <a:moveTo>
                    <a:pt x="457200" y="1828971"/>
                  </a:moveTo>
                  <a:cubicBezTo>
                    <a:pt x="734825" y="1620440"/>
                    <a:pt x="914399" y="1288427"/>
                    <a:pt x="914399" y="914485"/>
                  </a:cubicBezTo>
                  <a:cubicBezTo>
                    <a:pt x="914399" y="540534"/>
                    <a:pt x="734825" y="208530"/>
                    <a:pt x="457200" y="0"/>
                  </a:cubicBezTo>
                  <a:cubicBezTo>
                    <a:pt x="179574" y="208530"/>
                    <a:pt x="0" y="540534"/>
                    <a:pt x="0" y="914485"/>
                  </a:cubicBezTo>
                  <a:cubicBezTo>
                    <a:pt x="0" y="1288427"/>
                    <a:pt x="179574" y="1620440"/>
                    <a:pt x="457200" y="1828971"/>
                  </a:cubicBezTo>
                  <a:close/>
                </a:path>
              </a:pathLst>
            </a:custGeom>
            <a:noFill/>
            <a:ln w="14287">
              <a:solidFill>
                <a:srgbClr val="FFFFFF"/>
              </a:solidFill>
            </a:ln>
          </p:spPr>
          <p:txBody>
            <a:bodyPr rtlCol="0" anchor="ctr"/>
            <a:lstStyle/>
            <a:p>
              <a:pPr algn="ctr"/>
              <a:endParaRPr/>
            </a:p>
          </p:txBody>
        </p:sp>
        <p:sp>
          <p:nvSpPr>
            <p:cNvPr id="9" name="Rounded Rectangle 8"/>
            <p:cNvSpPr/>
            <p:nvPr/>
          </p:nvSpPr>
          <p:spPr>
            <a:xfrm>
              <a:off x="2761334" y="3847783"/>
              <a:ext cx="481372" cy="578767"/>
            </a:xfrm>
            <a:custGeom>
              <a:avLst/>
              <a:gdLst/>
              <a:ahLst/>
              <a:cxnLst/>
              <a:rect l="0" t="0" r="0" b="0"/>
              <a:pathLst>
                <a:path w="390525" h="445205">
                  <a:moveTo>
                    <a:pt x="0" y="0"/>
                  </a:moveTo>
                  <a:moveTo>
                    <a:pt x="333375" y="389382"/>
                  </a:moveTo>
                  <a:lnTo>
                    <a:pt x="257937" y="404622"/>
                  </a:lnTo>
                  <a:moveTo>
                    <a:pt x="266700" y="319849"/>
                  </a:moveTo>
                  <a:lnTo>
                    <a:pt x="231457" y="334327"/>
                  </a:lnTo>
                  <a:cubicBezTo>
                    <a:pt x="225856" y="336698"/>
                    <a:pt x="219532" y="336698"/>
                    <a:pt x="213931" y="334327"/>
                  </a:cubicBezTo>
                  <a:cubicBezTo>
                    <a:pt x="205674" y="330934"/>
                    <a:pt x="200176" y="323012"/>
                    <a:pt x="199888" y="314089"/>
                  </a:cubicBezTo>
                  <a:cubicBezTo>
                    <a:pt x="199601" y="305167"/>
                    <a:pt x="204576" y="296906"/>
                    <a:pt x="212597" y="292989"/>
                  </a:cubicBezTo>
                  <a:lnTo>
                    <a:pt x="248031" y="275843"/>
                  </a:lnTo>
                  <a:cubicBezTo>
                    <a:pt x="252382" y="273575"/>
                    <a:pt x="257220" y="272399"/>
                    <a:pt x="262128" y="272414"/>
                  </a:cubicBezTo>
                  <a:cubicBezTo>
                    <a:pt x="265823" y="272491"/>
                    <a:pt x="269485" y="273134"/>
                    <a:pt x="272986" y="274320"/>
                  </a:cubicBezTo>
                  <a:lnTo>
                    <a:pt x="337375" y="299085"/>
                  </a:lnTo>
                  <a:moveTo>
                    <a:pt x="123825" y="405574"/>
                  </a:moveTo>
                  <a:lnTo>
                    <a:pt x="150494" y="405574"/>
                  </a:lnTo>
                  <a:lnTo>
                    <a:pt x="194881" y="439292"/>
                  </a:lnTo>
                  <a:cubicBezTo>
                    <a:pt x="199470" y="444532"/>
                    <a:pt x="207380" y="445205"/>
                    <a:pt x="212788" y="440816"/>
                  </a:cubicBezTo>
                  <a:lnTo>
                    <a:pt x="279463" y="387286"/>
                  </a:lnTo>
                  <a:cubicBezTo>
                    <a:pt x="284846" y="382739"/>
                    <a:pt x="285686" y="374756"/>
                    <a:pt x="281368" y="369188"/>
                  </a:cubicBezTo>
                  <a:lnTo>
                    <a:pt x="244792" y="328802"/>
                  </a:lnTo>
                  <a:moveTo>
                    <a:pt x="209550" y="294512"/>
                  </a:moveTo>
                  <a:lnTo>
                    <a:pt x="204978" y="290702"/>
                  </a:lnTo>
                  <a:cubicBezTo>
                    <a:pt x="200097" y="287379"/>
                    <a:pt x="194308" y="285649"/>
                    <a:pt x="188404" y="285750"/>
                  </a:cubicBezTo>
                  <a:cubicBezTo>
                    <a:pt x="184883" y="285699"/>
                    <a:pt x="181387" y="286347"/>
                    <a:pt x="178117" y="287655"/>
                  </a:cubicBezTo>
                  <a:lnTo>
                    <a:pt x="123825" y="310324"/>
                  </a:lnTo>
                  <a:moveTo>
                    <a:pt x="66675" y="415099"/>
                  </a:moveTo>
                  <a:cubicBezTo>
                    <a:pt x="66675" y="420360"/>
                    <a:pt x="70939" y="424624"/>
                    <a:pt x="76200" y="424624"/>
                  </a:cubicBezTo>
                  <a:lnTo>
                    <a:pt x="104775" y="424624"/>
                  </a:lnTo>
                  <a:cubicBezTo>
                    <a:pt x="115296" y="424624"/>
                    <a:pt x="123825" y="416095"/>
                    <a:pt x="123825" y="405574"/>
                  </a:cubicBezTo>
                  <a:lnTo>
                    <a:pt x="123825" y="310324"/>
                  </a:lnTo>
                  <a:cubicBezTo>
                    <a:pt x="123825" y="299803"/>
                    <a:pt x="115296" y="291274"/>
                    <a:pt x="104775" y="291274"/>
                  </a:cubicBezTo>
                  <a:lnTo>
                    <a:pt x="76200" y="291274"/>
                  </a:lnTo>
                  <a:cubicBezTo>
                    <a:pt x="70939" y="291274"/>
                    <a:pt x="66675" y="295539"/>
                    <a:pt x="66675" y="300799"/>
                  </a:cubicBezTo>
                  <a:close/>
                  <a:moveTo>
                    <a:pt x="390525" y="415099"/>
                  </a:moveTo>
                  <a:cubicBezTo>
                    <a:pt x="390525" y="420360"/>
                    <a:pt x="386260" y="424624"/>
                    <a:pt x="381000" y="424624"/>
                  </a:cubicBezTo>
                  <a:lnTo>
                    <a:pt x="352425" y="424624"/>
                  </a:lnTo>
                  <a:cubicBezTo>
                    <a:pt x="341903" y="424624"/>
                    <a:pt x="333375" y="416095"/>
                    <a:pt x="333375" y="405574"/>
                  </a:cubicBezTo>
                  <a:lnTo>
                    <a:pt x="333375" y="310324"/>
                  </a:lnTo>
                  <a:cubicBezTo>
                    <a:pt x="333375" y="299803"/>
                    <a:pt x="341903" y="291274"/>
                    <a:pt x="352425" y="291274"/>
                  </a:cubicBezTo>
                  <a:lnTo>
                    <a:pt x="381000" y="291274"/>
                  </a:lnTo>
                  <a:cubicBezTo>
                    <a:pt x="386260" y="291274"/>
                    <a:pt x="390525" y="295539"/>
                    <a:pt x="390525" y="300799"/>
                  </a:cubicBezTo>
                  <a:close/>
                  <a:moveTo>
                    <a:pt x="219075" y="234124"/>
                  </a:moveTo>
                  <a:lnTo>
                    <a:pt x="219075" y="23050"/>
                  </a:lnTo>
                  <a:cubicBezTo>
                    <a:pt x="219105" y="19571"/>
                    <a:pt x="220995" y="16373"/>
                    <a:pt x="224028" y="14668"/>
                  </a:cubicBezTo>
                  <a:cubicBezTo>
                    <a:pt x="227011" y="12850"/>
                    <a:pt x="230760" y="12850"/>
                    <a:pt x="233743" y="14668"/>
                  </a:cubicBezTo>
                  <a:lnTo>
                    <a:pt x="348043" y="88011"/>
                  </a:lnTo>
                  <a:cubicBezTo>
                    <a:pt x="350773" y="89844"/>
                    <a:pt x="352414" y="92913"/>
                    <a:pt x="352424" y="96202"/>
                  </a:cubicBezTo>
                  <a:lnTo>
                    <a:pt x="352425" y="233743"/>
                  </a:lnTo>
                  <a:moveTo>
                    <a:pt x="333375" y="15049"/>
                  </a:moveTo>
                  <a:lnTo>
                    <a:pt x="333375" y="79057"/>
                  </a:lnTo>
                  <a:moveTo>
                    <a:pt x="257175" y="100774"/>
                  </a:moveTo>
                  <a:lnTo>
                    <a:pt x="219075" y="100774"/>
                  </a:lnTo>
                  <a:moveTo>
                    <a:pt x="276225" y="157924"/>
                  </a:moveTo>
                  <a:lnTo>
                    <a:pt x="219075" y="157924"/>
                  </a:lnTo>
                  <a:moveTo>
                    <a:pt x="85725" y="196024"/>
                  </a:moveTo>
                  <a:lnTo>
                    <a:pt x="142875" y="196024"/>
                  </a:lnTo>
                  <a:moveTo>
                    <a:pt x="219075" y="138874"/>
                  </a:moveTo>
                  <a:lnTo>
                    <a:pt x="95250" y="138874"/>
                  </a:lnTo>
                  <a:cubicBezTo>
                    <a:pt x="89989" y="138874"/>
                    <a:pt x="85725" y="143138"/>
                    <a:pt x="85725" y="148399"/>
                  </a:cubicBezTo>
                  <a:lnTo>
                    <a:pt x="85725" y="234124"/>
                  </a:lnTo>
                </a:path>
              </a:pathLst>
            </a:custGeom>
            <a:noFill/>
            <a:ln w="14287">
              <a:solidFill>
                <a:srgbClr val="FFFFFF"/>
              </a:solidFill>
            </a:ln>
          </p:spPr>
          <p:txBody>
            <a:bodyPr rtlCol="0" anchor="ctr"/>
            <a:lstStyle/>
            <a:p>
              <a:pPr algn="ctr"/>
              <a:endParaRPr/>
            </a:p>
          </p:txBody>
        </p:sp>
        <p:sp>
          <p:nvSpPr>
            <p:cNvPr id="10" name="Rounded Rectangle 9"/>
            <p:cNvSpPr/>
            <p:nvPr/>
          </p:nvSpPr>
          <p:spPr>
            <a:xfrm>
              <a:off x="4091444" y="3860166"/>
              <a:ext cx="436876" cy="569595"/>
            </a:xfrm>
            <a:custGeom>
              <a:avLst/>
              <a:gdLst/>
              <a:ahLst/>
              <a:cxnLst/>
              <a:rect l="0" t="0" r="0" b="0"/>
              <a:pathLst>
                <a:path w="354427" h="438150">
                  <a:moveTo>
                    <a:pt x="125827" y="47625"/>
                  </a:moveTo>
                  <a:cubicBezTo>
                    <a:pt x="125827" y="73927"/>
                    <a:pt x="147150" y="95250"/>
                    <a:pt x="173452" y="95250"/>
                  </a:cubicBezTo>
                  <a:cubicBezTo>
                    <a:pt x="199755" y="95250"/>
                    <a:pt x="221077" y="73927"/>
                    <a:pt x="221077" y="47625"/>
                  </a:cubicBezTo>
                  <a:cubicBezTo>
                    <a:pt x="221077" y="21322"/>
                    <a:pt x="199755" y="0"/>
                    <a:pt x="173452" y="0"/>
                  </a:cubicBezTo>
                  <a:cubicBezTo>
                    <a:pt x="147150" y="0"/>
                    <a:pt x="125827" y="21322"/>
                    <a:pt x="125827" y="47625"/>
                  </a:cubicBezTo>
                  <a:close/>
                  <a:moveTo>
                    <a:pt x="354427" y="419100"/>
                  </a:moveTo>
                  <a:cubicBezTo>
                    <a:pt x="354427" y="429621"/>
                    <a:pt x="345899" y="438150"/>
                    <a:pt x="335377" y="438150"/>
                  </a:cubicBezTo>
                  <a:lnTo>
                    <a:pt x="202027" y="438150"/>
                  </a:lnTo>
                  <a:cubicBezTo>
                    <a:pt x="191506" y="438150"/>
                    <a:pt x="182977" y="429621"/>
                    <a:pt x="182977" y="419100"/>
                  </a:cubicBezTo>
                  <a:lnTo>
                    <a:pt x="182977" y="342900"/>
                  </a:lnTo>
                  <a:cubicBezTo>
                    <a:pt x="182977" y="332378"/>
                    <a:pt x="191506" y="323850"/>
                    <a:pt x="202027" y="323850"/>
                  </a:cubicBezTo>
                  <a:lnTo>
                    <a:pt x="335377" y="323850"/>
                  </a:lnTo>
                  <a:cubicBezTo>
                    <a:pt x="345899" y="323850"/>
                    <a:pt x="354427" y="332378"/>
                    <a:pt x="354427" y="342900"/>
                  </a:cubicBezTo>
                  <a:close/>
                  <a:moveTo>
                    <a:pt x="297277" y="323850"/>
                  </a:moveTo>
                  <a:lnTo>
                    <a:pt x="297277" y="314325"/>
                  </a:lnTo>
                  <a:cubicBezTo>
                    <a:pt x="297277" y="298543"/>
                    <a:pt x="284484" y="285750"/>
                    <a:pt x="268702" y="285750"/>
                  </a:cubicBezTo>
                  <a:cubicBezTo>
                    <a:pt x="252921" y="285750"/>
                    <a:pt x="240127" y="298543"/>
                    <a:pt x="240127" y="314325"/>
                  </a:cubicBezTo>
                  <a:lnTo>
                    <a:pt x="240127" y="323850"/>
                  </a:lnTo>
                  <a:moveTo>
                    <a:pt x="240147" y="200025"/>
                  </a:moveTo>
                  <a:lnTo>
                    <a:pt x="240147" y="257175"/>
                  </a:lnTo>
                  <a:cubicBezTo>
                    <a:pt x="240147" y="272956"/>
                    <a:pt x="252940" y="285750"/>
                    <a:pt x="268722" y="285750"/>
                  </a:cubicBezTo>
                  <a:cubicBezTo>
                    <a:pt x="284503" y="285750"/>
                    <a:pt x="297297" y="272956"/>
                    <a:pt x="297297" y="257175"/>
                  </a:cubicBezTo>
                  <a:lnTo>
                    <a:pt x="297297" y="190500"/>
                  </a:lnTo>
                  <a:cubicBezTo>
                    <a:pt x="297297" y="158936"/>
                    <a:pt x="271710" y="133350"/>
                    <a:pt x="240147" y="133350"/>
                  </a:cubicBezTo>
                  <a:lnTo>
                    <a:pt x="143487" y="133350"/>
                  </a:lnTo>
                  <a:cubicBezTo>
                    <a:pt x="137644" y="133348"/>
                    <a:pt x="132125" y="130666"/>
                    <a:pt x="128514" y="126072"/>
                  </a:cubicBezTo>
                  <a:lnTo>
                    <a:pt x="53056" y="29965"/>
                  </a:lnTo>
                  <a:cubicBezTo>
                    <a:pt x="46801" y="21786"/>
                    <a:pt x="36629" y="17605"/>
                    <a:pt x="26430" y="19020"/>
                  </a:cubicBezTo>
                  <a:cubicBezTo>
                    <a:pt x="16230" y="20436"/>
                    <a:pt x="7582" y="27230"/>
                    <a:pt x="3791" y="36803"/>
                  </a:cubicBezTo>
                  <a:cubicBezTo>
                    <a:pt x="0" y="46377"/>
                    <a:pt x="1653" y="57250"/>
                    <a:pt x="8118" y="65265"/>
                  </a:cubicBezTo>
                  <a:lnTo>
                    <a:pt x="125847" y="217874"/>
                  </a:lnTo>
                  <a:lnTo>
                    <a:pt x="125847" y="217874"/>
                  </a:lnTo>
                  <a:lnTo>
                    <a:pt x="125847" y="409575"/>
                  </a:lnTo>
                  <a:cubicBezTo>
                    <a:pt x="125847" y="425356"/>
                    <a:pt x="138640" y="438150"/>
                    <a:pt x="154422" y="438150"/>
                  </a:cubicBezTo>
                </a:path>
              </a:pathLst>
            </a:custGeom>
            <a:noFill/>
            <a:ln w="14287">
              <a:solidFill>
                <a:srgbClr val="FFFFFF"/>
              </a:solidFill>
            </a:ln>
          </p:spPr>
          <p:txBody>
            <a:bodyPr rtlCol="0" anchor="ctr"/>
            <a:lstStyle/>
            <a:p>
              <a:pPr algn="ctr"/>
              <a:endParaRPr/>
            </a:p>
          </p:txBody>
        </p:sp>
        <p:sp>
          <p:nvSpPr>
            <p:cNvPr id="11" name="Rounded Rectangle 10"/>
            <p:cNvSpPr/>
            <p:nvPr/>
          </p:nvSpPr>
          <p:spPr>
            <a:xfrm>
              <a:off x="5309082" y="3861403"/>
              <a:ext cx="540076" cy="567119"/>
            </a:xfrm>
            <a:custGeom>
              <a:avLst/>
              <a:gdLst/>
              <a:ahLst/>
              <a:cxnLst/>
              <a:rect l="0" t="0" r="0" b="0"/>
              <a:pathLst>
                <a:path w="438150" h="436245">
                  <a:moveTo>
                    <a:pt x="167944" y="326669"/>
                  </a:moveTo>
                  <a:cubicBezTo>
                    <a:pt x="167938" y="354911"/>
                    <a:pt x="190832" y="377810"/>
                    <a:pt x="219075" y="377810"/>
                  </a:cubicBezTo>
                  <a:cubicBezTo>
                    <a:pt x="247317" y="377810"/>
                    <a:pt x="270211" y="354911"/>
                    <a:pt x="270205" y="326669"/>
                  </a:cubicBezTo>
                  <a:cubicBezTo>
                    <a:pt x="270211" y="298426"/>
                    <a:pt x="247317" y="275528"/>
                    <a:pt x="219075" y="275528"/>
                  </a:cubicBezTo>
                  <a:cubicBezTo>
                    <a:pt x="190832" y="275528"/>
                    <a:pt x="167938" y="298426"/>
                    <a:pt x="167944" y="326669"/>
                  </a:cubicBezTo>
                  <a:moveTo>
                    <a:pt x="292131" y="436245"/>
                  </a:moveTo>
                  <a:cubicBezTo>
                    <a:pt x="277736" y="409271"/>
                    <a:pt x="249649" y="392425"/>
                    <a:pt x="219075" y="392425"/>
                  </a:cubicBezTo>
                  <a:cubicBezTo>
                    <a:pt x="188500" y="392425"/>
                    <a:pt x="160413" y="409271"/>
                    <a:pt x="146018" y="436245"/>
                  </a:cubicBezTo>
                  <a:moveTo>
                    <a:pt x="316344" y="326669"/>
                  </a:moveTo>
                  <a:cubicBezTo>
                    <a:pt x="316338" y="354911"/>
                    <a:pt x="339231" y="377810"/>
                    <a:pt x="367474" y="377810"/>
                  </a:cubicBezTo>
                  <a:cubicBezTo>
                    <a:pt x="395717" y="377810"/>
                    <a:pt x="418610" y="354911"/>
                    <a:pt x="418604" y="326669"/>
                  </a:cubicBezTo>
                  <a:cubicBezTo>
                    <a:pt x="418610" y="298426"/>
                    <a:pt x="395717" y="275528"/>
                    <a:pt x="367474" y="275528"/>
                  </a:cubicBezTo>
                  <a:cubicBezTo>
                    <a:pt x="339231" y="275528"/>
                    <a:pt x="316338" y="298426"/>
                    <a:pt x="316344" y="326669"/>
                  </a:cubicBezTo>
                  <a:moveTo>
                    <a:pt x="438150" y="428986"/>
                  </a:moveTo>
                  <a:cubicBezTo>
                    <a:pt x="421026" y="404811"/>
                    <a:pt x="392737" y="391062"/>
                    <a:pt x="363148" y="392532"/>
                  </a:cubicBezTo>
                  <a:cubicBezTo>
                    <a:pt x="333559" y="394003"/>
                    <a:pt x="306773" y="410490"/>
                    <a:pt x="292131" y="436244"/>
                  </a:cubicBezTo>
                  <a:moveTo>
                    <a:pt x="19545" y="326669"/>
                  </a:moveTo>
                  <a:cubicBezTo>
                    <a:pt x="19539" y="354911"/>
                    <a:pt x="42432" y="377810"/>
                    <a:pt x="70675" y="377810"/>
                  </a:cubicBezTo>
                  <a:cubicBezTo>
                    <a:pt x="98918" y="377810"/>
                    <a:pt x="121811" y="354911"/>
                    <a:pt x="121805" y="326669"/>
                  </a:cubicBezTo>
                  <a:cubicBezTo>
                    <a:pt x="121811" y="298426"/>
                    <a:pt x="98918" y="275528"/>
                    <a:pt x="70675" y="275528"/>
                  </a:cubicBezTo>
                  <a:cubicBezTo>
                    <a:pt x="42432" y="275528"/>
                    <a:pt x="19539" y="298426"/>
                    <a:pt x="19545" y="326669"/>
                  </a:cubicBezTo>
                  <a:moveTo>
                    <a:pt x="0" y="428986"/>
                  </a:moveTo>
                  <a:cubicBezTo>
                    <a:pt x="17123" y="404811"/>
                    <a:pt x="45412" y="391062"/>
                    <a:pt x="75001" y="392532"/>
                  </a:cubicBezTo>
                  <a:cubicBezTo>
                    <a:pt x="104590" y="394003"/>
                    <a:pt x="131376" y="410490"/>
                    <a:pt x="146018" y="436244"/>
                  </a:cubicBezTo>
                  <a:moveTo>
                    <a:pt x="426186" y="129787"/>
                  </a:moveTo>
                  <a:lnTo>
                    <a:pt x="327126" y="228847"/>
                  </a:lnTo>
                  <a:lnTo>
                    <a:pt x="278415" y="238582"/>
                  </a:lnTo>
                  <a:lnTo>
                    <a:pt x="288150" y="189890"/>
                  </a:lnTo>
                  <a:lnTo>
                    <a:pt x="387210" y="90830"/>
                  </a:lnTo>
                  <a:cubicBezTo>
                    <a:pt x="397937" y="80106"/>
                    <a:pt x="415326" y="80106"/>
                    <a:pt x="426053" y="90830"/>
                  </a:cubicBezTo>
                  <a:lnTo>
                    <a:pt x="426167" y="90944"/>
                  </a:lnTo>
                  <a:cubicBezTo>
                    <a:pt x="431329" y="96088"/>
                    <a:pt x="434232" y="103074"/>
                    <a:pt x="434235" y="110362"/>
                  </a:cubicBezTo>
                  <a:cubicBezTo>
                    <a:pt x="434239" y="117649"/>
                    <a:pt x="431343" y="124638"/>
                    <a:pt x="426186" y="129787"/>
                  </a:cubicBezTo>
                  <a:close/>
                  <a:moveTo>
                    <a:pt x="346843" y="42824"/>
                  </a:moveTo>
                  <a:lnTo>
                    <a:pt x="297884" y="0"/>
                  </a:lnTo>
                  <a:lnTo>
                    <a:pt x="64122" y="0"/>
                  </a:lnTo>
                  <a:lnTo>
                    <a:pt x="64122" y="219151"/>
                  </a:lnTo>
                  <a:moveTo>
                    <a:pt x="122567" y="102260"/>
                  </a:moveTo>
                  <a:lnTo>
                    <a:pt x="142036" y="121748"/>
                  </a:lnTo>
                  <a:lnTo>
                    <a:pt x="180994" y="82791"/>
                  </a:lnTo>
                  <a:moveTo>
                    <a:pt x="122567" y="199663"/>
                  </a:moveTo>
                  <a:lnTo>
                    <a:pt x="142036" y="219151"/>
                  </a:lnTo>
                  <a:lnTo>
                    <a:pt x="180994" y="180174"/>
                  </a:lnTo>
                  <a:moveTo>
                    <a:pt x="229704" y="111994"/>
                  </a:moveTo>
                  <a:lnTo>
                    <a:pt x="258927" y="111994"/>
                  </a:lnTo>
                  <a:moveTo>
                    <a:pt x="297884" y="180174"/>
                  </a:moveTo>
                  <a:lnTo>
                    <a:pt x="336842" y="219151"/>
                  </a:lnTo>
                  <a:moveTo>
                    <a:pt x="121805" y="326707"/>
                  </a:moveTo>
                  <a:cubicBezTo>
                    <a:pt x="88264" y="329963"/>
                    <a:pt x="55018" y="318089"/>
                    <a:pt x="31127" y="294322"/>
                  </a:cubicBezTo>
                  <a:moveTo>
                    <a:pt x="270205" y="326707"/>
                  </a:moveTo>
                  <a:cubicBezTo>
                    <a:pt x="236663" y="329960"/>
                    <a:pt x="203419" y="318087"/>
                    <a:pt x="179527" y="294322"/>
                  </a:cubicBezTo>
                  <a:moveTo>
                    <a:pt x="327926" y="294322"/>
                  </a:moveTo>
                  <a:cubicBezTo>
                    <a:pt x="351824" y="318090"/>
                    <a:pt x="385076" y="329963"/>
                    <a:pt x="418623" y="326707"/>
                  </a:cubicBezTo>
                </a:path>
              </a:pathLst>
            </a:custGeom>
            <a:noFill/>
            <a:ln w="14287">
              <a:solidFill>
                <a:srgbClr val="FFFFFF"/>
              </a:solidFill>
            </a:ln>
          </p:spPr>
          <p:txBody>
            <a:bodyPr rtlCol="0" anchor="ctr"/>
            <a:lstStyle/>
            <a:p>
              <a:pPr algn="ctr"/>
              <a:endParaRPr/>
            </a:p>
          </p:txBody>
        </p:sp>
      </p:grpSp>
      <p:sp>
        <p:nvSpPr>
          <p:cNvPr id="14" name="Title 1">
            <a:extLst>
              <a:ext uri="{FF2B5EF4-FFF2-40B4-BE49-F238E27FC236}">
                <a16:creationId xmlns:a16="http://schemas.microsoft.com/office/drawing/2014/main" id="{B7098D6F-762B-4767-AF7B-3186C51F29A0}"/>
              </a:ext>
            </a:extLst>
          </p:cNvPr>
          <p:cNvSpPr txBox="1">
            <a:spLocks/>
          </p:cNvSpPr>
          <p:nvPr/>
        </p:nvSpPr>
        <p:spPr>
          <a:xfrm>
            <a:off x="-740369" y="509111"/>
            <a:ext cx="10515600"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a:t>Role of </a:t>
            </a:r>
            <a:r>
              <a:rPr lang="en-CA" dirty="0" err="1"/>
              <a:t>FedCap</a:t>
            </a:r>
            <a:r>
              <a:rPr lang="en-CA" dirty="0"/>
              <a:t> Canada &amp; Wesley Employment Services</a:t>
            </a:r>
          </a:p>
        </p:txBody>
      </p:sp>
      <p:pic>
        <p:nvPicPr>
          <p:cNvPr id="16" name="Picture 4" descr="Employment Services | Wesley">
            <a:extLst>
              <a:ext uri="{FF2B5EF4-FFF2-40B4-BE49-F238E27FC236}">
                <a16:creationId xmlns:a16="http://schemas.microsoft.com/office/drawing/2014/main" id="{7CA7B0E7-1E31-4048-93EA-FD38A3A56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282" y="3662862"/>
            <a:ext cx="1625604" cy="7803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edcap Canada | Home">
            <a:extLst>
              <a:ext uri="{FF2B5EF4-FFF2-40B4-BE49-F238E27FC236}">
                <a16:creationId xmlns:a16="http://schemas.microsoft.com/office/drawing/2014/main" id="{47970AAB-BBBC-4C7A-AF23-7D94D30EE8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731" y="3860409"/>
            <a:ext cx="1677644" cy="58276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A2FD2A-B2BC-49B7-9854-14C6E845D16E}"/>
              </a:ext>
            </a:extLst>
          </p:cNvPr>
          <p:cNvSpPr/>
          <p:nvPr/>
        </p:nvSpPr>
        <p:spPr>
          <a:xfrm>
            <a:off x="0" y="6172200"/>
            <a:ext cx="9144000" cy="457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E00DD2-1729-4982-8BA0-35E757846F21}"/>
              </a:ext>
            </a:extLst>
          </p:cNvPr>
          <p:cNvSpPr/>
          <p:nvPr/>
        </p:nvSpPr>
        <p:spPr>
          <a:xfrm>
            <a:off x="0" y="6019800"/>
            <a:ext cx="9144000" cy="76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 Box 8">
            <a:extLst>
              <a:ext uri="{FF2B5EF4-FFF2-40B4-BE49-F238E27FC236}">
                <a16:creationId xmlns:a16="http://schemas.microsoft.com/office/drawing/2014/main" id="{2D5052EC-135A-46B4-80F6-51462B06F5AB}"/>
              </a:ext>
            </a:extLst>
          </p:cNvPr>
          <p:cNvSpPr txBox="1">
            <a:spLocks noChangeArrowheads="1"/>
          </p:cNvSpPr>
          <p:nvPr/>
        </p:nvSpPr>
        <p:spPr bwMode="auto">
          <a:xfrm>
            <a:off x="2057400" y="6172200"/>
            <a:ext cx="53721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FFFFFF"/>
                </a:solidFill>
                <a:effectLst/>
                <a:latin typeface="Georgia" pitchFamily="18" charset="0"/>
              </a:rPr>
              <a:t>                 </a:t>
            </a:r>
            <a:r>
              <a:rPr kumimoji="0" lang="en-US" sz="2600" b="0" i="0" u="none" strike="noStrike" cap="none" normalizeH="0" baseline="0" dirty="0">
                <a:ln>
                  <a:noFill/>
                </a:ln>
                <a:solidFill>
                  <a:srgbClr val="FFFFFF"/>
                </a:solidFill>
                <a:effectLst/>
                <a:latin typeface="Futura Bk BT" pitchFamily="34" charset="0"/>
              </a:rPr>
              <a:t>www.wesley.ca  </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C192AB64-7642-4CB7-B55C-4352A2B2722A}"/>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a:t>Our Services Include: </a:t>
            </a:r>
          </a:p>
        </p:txBody>
      </p:sp>
      <p:grpSp>
        <p:nvGrpSpPr>
          <p:cNvPr id="61" name="Group 60">
            <a:extLst>
              <a:ext uri="{FF2B5EF4-FFF2-40B4-BE49-F238E27FC236}">
                <a16:creationId xmlns:a16="http://schemas.microsoft.com/office/drawing/2014/main" id="{8F7DDE78-9BA4-421A-8536-020F506BB707}"/>
              </a:ext>
            </a:extLst>
          </p:cNvPr>
          <p:cNvGrpSpPr/>
          <p:nvPr/>
        </p:nvGrpSpPr>
        <p:grpSpPr>
          <a:xfrm>
            <a:off x="850392" y="1293326"/>
            <a:ext cx="7443215" cy="4495800"/>
            <a:chOff x="1329551" y="1357746"/>
            <a:chExt cx="6484897" cy="4582390"/>
          </a:xfrm>
        </p:grpSpPr>
        <p:sp>
          <p:nvSpPr>
            <p:cNvPr id="62" name="Rounded Rectangle 1">
              <a:extLst>
                <a:ext uri="{FF2B5EF4-FFF2-40B4-BE49-F238E27FC236}">
                  <a16:creationId xmlns:a16="http://schemas.microsoft.com/office/drawing/2014/main" id="{64D9831C-0CDD-4919-A9D3-2008B9B1FAD8}"/>
                </a:ext>
              </a:extLst>
            </p:cNvPr>
            <p:cNvSpPr/>
            <p:nvPr/>
          </p:nvSpPr>
          <p:spPr>
            <a:xfrm>
              <a:off x="2601676" y="1357746"/>
              <a:ext cx="498763" cy="498763"/>
            </a:xfrm>
            <a:custGeom>
              <a:avLst/>
              <a:gdLst/>
              <a:ahLst/>
              <a:cxnLst/>
              <a:rect l="0" t="0" r="0" b="0"/>
              <a:pathLst>
                <a:path w="498763" h="498763">
                  <a:moveTo>
                    <a:pt x="0" y="249381"/>
                  </a:moveTo>
                  <a:cubicBezTo>
                    <a:pt x="0" y="387109"/>
                    <a:pt x="111653" y="498763"/>
                    <a:pt x="249381" y="498763"/>
                  </a:cubicBezTo>
                  <a:cubicBezTo>
                    <a:pt x="387109" y="498763"/>
                    <a:pt x="498763" y="387109"/>
                    <a:pt x="498763" y="249381"/>
                  </a:cubicBezTo>
                  <a:cubicBezTo>
                    <a:pt x="498763" y="111653"/>
                    <a:pt x="387109" y="0"/>
                    <a:pt x="249381" y="0"/>
                  </a:cubicBezTo>
                  <a:cubicBezTo>
                    <a:pt x="111653" y="0"/>
                    <a:pt x="0" y="111653"/>
                    <a:pt x="0" y="249381"/>
                  </a:cubicBezTo>
                </a:path>
              </a:pathLst>
            </a:custGeom>
            <a:solidFill>
              <a:srgbClr val="9048B2"/>
            </a:solidFill>
            <a:ln>
              <a:noFill/>
            </a:ln>
          </p:spPr>
          <p:txBody>
            <a:bodyPr rtlCol="0" anchor="ctr"/>
            <a:lstStyle/>
            <a:p>
              <a:pPr algn="ctr"/>
              <a:endParaRPr/>
            </a:p>
          </p:txBody>
        </p:sp>
        <p:sp>
          <p:nvSpPr>
            <p:cNvPr id="63" name="Rounded Rectangle 2">
              <a:extLst>
                <a:ext uri="{FF2B5EF4-FFF2-40B4-BE49-F238E27FC236}">
                  <a16:creationId xmlns:a16="http://schemas.microsoft.com/office/drawing/2014/main" id="{2CAB949E-C811-465C-8A13-33D528821D34}"/>
                </a:ext>
              </a:extLst>
            </p:cNvPr>
            <p:cNvSpPr/>
            <p:nvPr/>
          </p:nvSpPr>
          <p:spPr>
            <a:xfrm>
              <a:off x="2601676" y="1357746"/>
              <a:ext cx="498763" cy="498763"/>
            </a:xfrm>
            <a:custGeom>
              <a:avLst/>
              <a:gdLst/>
              <a:ahLst/>
              <a:cxnLst/>
              <a:rect l="0" t="0" r="0" b="0"/>
              <a:pathLst>
                <a:path w="498763" h="498763">
                  <a:moveTo>
                    <a:pt x="0" y="249381"/>
                  </a:moveTo>
                  <a:cubicBezTo>
                    <a:pt x="0" y="387111"/>
                    <a:pt x="111652" y="498763"/>
                    <a:pt x="249381" y="498763"/>
                  </a:cubicBezTo>
                  <a:cubicBezTo>
                    <a:pt x="387111" y="498763"/>
                    <a:pt x="498763" y="387111"/>
                    <a:pt x="498763" y="249381"/>
                  </a:cubicBezTo>
                  <a:cubicBezTo>
                    <a:pt x="498763" y="111652"/>
                    <a:pt x="387111" y="0"/>
                    <a:pt x="249381" y="0"/>
                  </a:cubicBezTo>
                  <a:cubicBezTo>
                    <a:pt x="111652" y="0"/>
                    <a:pt x="0" y="111652"/>
                    <a:pt x="0" y="249381"/>
                  </a:cubicBezTo>
                </a:path>
              </a:pathLst>
            </a:custGeom>
            <a:noFill/>
            <a:ln w="10390">
              <a:solidFill>
                <a:srgbClr val="FFFFFF"/>
              </a:solidFill>
            </a:ln>
          </p:spPr>
          <p:txBody>
            <a:bodyPr rtlCol="0" anchor="ctr"/>
            <a:lstStyle/>
            <a:p>
              <a:pPr algn="ctr"/>
              <a:endParaRPr/>
            </a:p>
          </p:txBody>
        </p:sp>
        <p:sp>
          <p:nvSpPr>
            <p:cNvPr id="64" name="Rounded Rectangle 3">
              <a:extLst>
                <a:ext uri="{FF2B5EF4-FFF2-40B4-BE49-F238E27FC236}">
                  <a16:creationId xmlns:a16="http://schemas.microsoft.com/office/drawing/2014/main" id="{8E735D26-4610-4740-A977-24E39EF2C82B}"/>
                </a:ext>
              </a:extLst>
            </p:cNvPr>
            <p:cNvSpPr/>
            <p:nvPr/>
          </p:nvSpPr>
          <p:spPr>
            <a:xfrm>
              <a:off x="3183567" y="1562102"/>
              <a:ext cx="415636" cy="793170"/>
            </a:xfrm>
            <a:custGeom>
              <a:avLst/>
              <a:gdLst/>
              <a:ahLst/>
              <a:cxnLst/>
              <a:rect l="0" t="0" r="0" b="0"/>
              <a:pathLst>
                <a:path w="415636" h="793170">
                  <a:moveTo>
                    <a:pt x="0" y="45025"/>
                  </a:moveTo>
                  <a:lnTo>
                    <a:pt x="332509" y="45025"/>
                  </a:lnTo>
                  <a:cubicBezTo>
                    <a:pt x="378418" y="45025"/>
                    <a:pt x="415636" y="82242"/>
                    <a:pt x="415636" y="128152"/>
                  </a:cubicBezTo>
                  <a:moveTo>
                    <a:pt x="44717" y="0"/>
                  </a:moveTo>
                  <a:lnTo>
                    <a:pt x="0" y="45334"/>
                  </a:lnTo>
                  <a:lnTo>
                    <a:pt x="45334" y="90052"/>
                  </a:lnTo>
                  <a:moveTo>
                    <a:pt x="415636" y="128152"/>
                  </a:moveTo>
                  <a:lnTo>
                    <a:pt x="415636" y="793170"/>
                  </a:lnTo>
                </a:path>
              </a:pathLst>
            </a:custGeom>
            <a:noFill/>
            <a:ln w="10390">
              <a:solidFill>
                <a:srgbClr val="484848"/>
              </a:solidFill>
            </a:ln>
          </p:spPr>
          <p:txBody>
            <a:bodyPr rtlCol="0" anchor="ctr"/>
            <a:lstStyle/>
            <a:p>
              <a:pPr algn="ctr"/>
              <a:endParaRPr/>
            </a:p>
          </p:txBody>
        </p:sp>
        <p:sp>
          <p:nvSpPr>
            <p:cNvPr id="65" name="Rounded Rectangle 4">
              <a:extLst>
                <a:ext uri="{FF2B5EF4-FFF2-40B4-BE49-F238E27FC236}">
                  <a16:creationId xmlns:a16="http://schemas.microsoft.com/office/drawing/2014/main" id="{6C7F4374-C391-4735-98EF-5B70D0F7025E}"/>
                </a:ext>
              </a:extLst>
            </p:cNvPr>
            <p:cNvSpPr/>
            <p:nvPr/>
          </p:nvSpPr>
          <p:spPr>
            <a:xfrm>
              <a:off x="2601676" y="2479964"/>
              <a:ext cx="498763" cy="498763"/>
            </a:xfrm>
            <a:custGeom>
              <a:avLst/>
              <a:gdLst/>
              <a:ahLst/>
              <a:cxnLst/>
              <a:rect l="0" t="0" r="0" b="0"/>
              <a:pathLst>
                <a:path w="498763" h="498763">
                  <a:moveTo>
                    <a:pt x="0" y="249381"/>
                  </a:moveTo>
                  <a:cubicBezTo>
                    <a:pt x="0" y="387109"/>
                    <a:pt x="111653" y="498763"/>
                    <a:pt x="249381" y="498763"/>
                  </a:cubicBezTo>
                  <a:cubicBezTo>
                    <a:pt x="387109" y="498763"/>
                    <a:pt x="498763" y="387109"/>
                    <a:pt x="498763" y="249381"/>
                  </a:cubicBezTo>
                  <a:cubicBezTo>
                    <a:pt x="498763" y="111653"/>
                    <a:pt x="387109" y="0"/>
                    <a:pt x="249381" y="0"/>
                  </a:cubicBezTo>
                  <a:cubicBezTo>
                    <a:pt x="111653" y="0"/>
                    <a:pt x="0" y="111653"/>
                    <a:pt x="0" y="249381"/>
                  </a:cubicBezTo>
                </a:path>
              </a:pathLst>
            </a:custGeom>
            <a:solidFill>
              <a:srgbClr val="AF58D7"/>
            </a:solidFill>
            <a:ln>
              <a:noFill/>
            </a:ln>
          </p:spPr>
          <p:txBody>
            <a:bodyPr rtlCol="0" anchor="ctr"/>
            <a:lstStyle/>
            <a:p>
              <a:pPr algn="ctr"/>
              <a:endParaRPr/>
            </a:p>
          </p:txBody>
        </p:sp>
        <p:sp>
          <p:nvSpPr>
            <p:cNvPr id="66" name="Rounded Rectangle 5">
              <a:extLst>
                <a:ext uri="{FF2B5EF4-FFF2-40B4-BE49-F238E27FC236}">
                  <a16:creationId xmlns:a16="http://schemas.microsoft.com/office/drawing/2014/main" id="{73CF57C1-A246-467A-A384-4533AD2A4D35}"/>
                </a:ext>
              </a:extLst>
            </p:cNvPr>
            <p:cNvSpPr/>
            <p:nvPr/>
          </p:nvSpPr>
          <p:spPr>
            <a:xfrm>
              <a:off x="2601676" y="2479964"/>
              <a:ext cx="498763" cy="498763"/>
            </a:xfrm>
            <a:custGeom>
              <a:avLst/>
              <a:gdLst/>
              <a:ahLst/>
              <a:cxnLst/>
              <a:rect l="0" t="0" r="0" b="0"/>
              <a:pathLst>
                <a:path w="498763" h="498763">
                  <a:moveTo>
                    <a:pt x="0" y="249381"/>
                  </a:moveTo>
                  <a:cubicBezTo>
                    <a:pt x="0" y="387111"/>
                    <a:pt x="111652" y="498763"/>
                    <a:pt x="249381" y="498763"/>
                  </a:cubicBezTo>
                  <a:cubicBezTo>
                    <a:pt x="387111" y="498763"/>
                    <a:pt x="498763" y="387111"/>
                    <a:pt x="498763" y="249381"/>
                  </a:cubicBezTo>
                  <a:cubicBezTo>
                    <a:pt x="498763" y="111652"/>
                    <a:pt x="387111" y="0"/>
                    <a:pt x="249381" y="0"/>
                  </a:cubicBezTo>
                  <a:cubicBezTo>
                    <a:pt x="111652" y="0"/>
                    <a:pt x="0" y="111652"/>
                    <a:pt x="0" y="249381"/>
                  </a:cubicBezTo>
                </a:path>
              </a:pathLst>
            </a:custGeom>
            <a:noFill/>
            <a:ln w="10390">
              <a:solidFill>
                <a:srgbClr val="FFFFFF"/>
              </a:solidFill>
            </a:ln>
          </p:spPr>
          <p:txBody>
            <a:bodyPr rtlCol="0" anchor="ctr"/>
            <a:lstStyle/>
            <a:p>
              <a:pPr algn="ctr"/>
              <a:endParaRPr/>
            </a:p>
          </p:txBody>
        </p:sp>
        <p:sp>
          <p:nvSpPr>
            <p:cNvPr id="67" name="Rounded Rectangle 6">
              <a:extLst>
                <a:ext uri="{FF2B5EF4-FFF2-40B4-BE49-F238E27FC236}">
                  <a16:creationId xmlns:a16="http://schemas.microsoft.com/office/drawing/2014/main" id="{2640965A-9211-4D50-A112-19384524AF49}"/>
                </a:ext>
              </a:extLst>
            </p:cNvPr>
            <p:cNvSpPr/>
            <p:nvPr/>
          </p:nvSpPr>
          <p:spPr>
            <a:xfrm>
              <a:off x="3183567" y="2355273"/>
              <a:ext cx="415636" cy="1246909"/>
            </a:xfrm>
            <a:custGeom>
              <a:avLst/>
              <a:gdLst/>
              <a:ahLst/>
              <a:cxnLst/>
              <a:rect l="0" t="0" r="0" b="0"/>
              <a:pathLst>
                <a:path w="415636" h="1246909">
                  <a:moveTo>
                    <a:pt x="0" y="374072"/>
                  </a:moveTo>
                  <a:lnTo>
                    <a:pt x="415636" y="374072"/>
                  </a:lnTo>
                  <a:moveTo>
                    <a:pt x="44717" y="329045"/>
                  </a:moveTo>
                  <a:lnTo>
                    <a:pt x="0" y="374380"/>
                  </a:lnTo>
                  <a:lnTo>
                    <a:pt x="45334" y="419097"/>
                  </a:lnTo>
                  <a:moveTo>
                    <a:pt x="415636" y="0"/>
                  </a:moveTo>
                  <a:lnTo>
                    <a:pt x="415636" y="1246909"/>
                  </a:lnTo>
                </a:path>
              </a:pathLst>
            </a:custGeom>
            <a:noFill/>
            <a:ln w="10390">
              <a:solidFill>
                <a:srgbClr val="484848"/>
              </a:solidFill>
            </a:ln>
          </p:spPr>
          <p:txBody>
            <a:bodyPr rtlCol="0" anchor="ctr"/>
            <a:lstStyle/>
            <a:p>
              <a:pPr algn="ctr"/>
              <a:endParaRPr/>
            </a:p>
          </p:txBody>
        </p:sp>
        <p:sp>
          <p:nvSpPr>
            <p:cNvPr id="68" name="Rounded Rectangle 7">
              <a:extLst>
                <a:ext uri="{FF2B5EF4-FFF2-40B4-BE49-F238E27FC236}">
                  <a16:creationId xmlns:a16="http://schemas.microsoft.com/office/drawing/2014/main" id="{B57B59F0-3AAC-4F4D-8388-51C217CC8833}"/>
                </a:ext>
              </a:extLst>
            </p:cNvPr>
            <p:cNvSpPr/>
            <p:nvPr/>
          </p:nvSpPr>
          <p:spPr>
            <a:xfrm>
              <a:off x="2601676" y="3726873"/>
              <a:ext cx="498763" cy="498763"/>
            </a:xfrm>
            <a:custGeom>
              <a:avLst/>
              <a:gdLst/>
              <a:ahLst/>
              <a:cxnLst/>
              <a:rect l="0" t="0" r="0" b="0"/>
              <a:pathLst>
                <a:path w="498763" h="498763">
                  <a:moveTo>
                    <a:pt x="0" y="249381"/>
                  </a:moveTo>
                  <a:cubicBezTo>
                    <a:pt x="0" y="387109"/>
                    <a:pt x="111653" y="498763"/>
                    <a:pt x="249381" y="498763"/>
                  </a:cubicBezTo>
                  <a:cubicBezTo>
                    <a:pt x="387109" y="498763"/>
                    <a:pt x="498763" y="387109"/>
                    <a:pt x="498763" y="249381"/>
                  </a:cubicBezTo>
                  <a:cubicBezTo>
                    <a:pt x="498763" y="111653"/>
                    <a:pt x="387109" y="0"/>
                    <a:pt x="249381" y="0"/>
                  </a:cubicBezTo>
                  <a:cubicBezTo>
                    <a:pt x="111653" y="0"/>
                    <a:pt x="0" y="111653"/>
                    <a:pt x="0" y="249381"/>
                  </a:cubicBezTo>
                </a:path>
              </a:pathLst>
            </a:custGeom>
            <a:solidFill>
              <a:srgbClr val="C463F1"/>
            </a:solidFill>
            <a:ln>
              <a:noFill/>
            </a:ln>
          </p:spPr>
          <p:txBody>
            <a:bodyPr rtlCol="0" anchor="ctr"/>
            <a:lstStyle/>
            <a:p>
              <a:pPr algn="ctr"/>
              <a:endParaRPr/>
            </a:p>
          </p:txBody>
        </p:sp>
        <p:sp>
          <p:nvSpPr>
            <p:cNvPr id="69" name="Rounded Rectangle 8">
              <a:extLst>
                <a:ext uri="{FF2B5EF4-FFF2-40B4-BE49-F238E27FC236}">
                  <a16:creationId xmlns:a16="http://schemas.microsoft.com/office/drawing/2014/main" id="{FA63C7B7-97A5-4155-AED7-D18771CA3C53}"/>
                </a:ext>
              </a:extLst>
            </p:cNvPr>
            <p:cNvSpPr/>
            <p:nvPr/>
          </p:nvSpPr>
          <p:spPr>
            <a:xfrm>
              <a:off x="2601676" y="3726873"/>
              <a:ext cx="498763" cy="498763"/>
            </a:xfrm>
            <a:custGeom>
              <a:avLst/>
              <a:gdLst/>
              <a:ahLst/>
              <a:cxnLst/>
              <a:rect l="0" t="0" r="0" b="0"/>
              <a:pathLst>
                <a:path w="498763" h="498763">
                  <a:moveTo>
                    <a:pt x="0" y="249381"/>
                  </a:moveTo>
                  <a:cubicBezTo>
                    <a:pt x="0" y="387111"/>
                    <a:pt x="111652" y="498763"/>
                    <a:pt x="249381" y="498763"/>
                  </a:cubicBezTo>
                  <a:cubicBezTo>
                    <a:pt x="387111" y="498763"/>
                    <a:pt x="498763" y="387111"/>
                    <a:pt x="498763" y="249381"/>
                  </a:cubicBezTo>
                  <a:cubicBezTo>
                    <a:pt x="498763" y="111652"/>
                    <a:pt x="387111" y="0"/>
                    <a:pt x="249381" y="0"/>
                  </a:cubicBezTo>
                  <a:cubicBezTo>
                    <a:pt x="111652" y="0"/>
                    <a:pt x="0" y="111652"/>
                    <a:pt x="0" y="249381"/>
                  </a:cubicBezTo>
                </a:path>
              </a:pathLst>
            </a:custGeom>
            <a:noFill/>
            <a:ln w="10390">
              <a:solidFill>
                <a:srgbClr val="FFFFFF"/>
              </a:solidFill>
            </a:ln>
          </p:spPr>
          <p:txBody>
            <a:bodyPr rtlCol="0" anchor="ctr"/>
            <a:lstStyle/>
            <a:p>
              <a:pPr algn="ctr"/>
              <a:endParaRPr/>
            </a:p>
          </p:txBody>
        </p:sp>
        <p:sp>
          <p:nvSpPr>
            <p:cNvPr id="70" name="Rounded Rectangle 9">
              <a:extLst>
                <a:ext uri="{FF2B5EF4-FFF2-40B4-BE49-F238E27FC236}">
                  <a16:creationId xmlns:a16="http://schemas.microsoft.com/office/drawing/2014/main" id="{D7CAB177-0261-477C-83CE-DF9F2E7FB0D5}"/>
                </a:ext>
              </a:extLst>
            </p:cNvPr>
            <p:cNvSpPr/>
            <p:nvPr/>
          </p:nvSpPr>
          <p:spPr>
            <a:xfrm>
              <a:off x="3183567" y="3602182"/>
              <a:ext cx="415636" cy="1080654"/>
            </a:xfrm>
            <a:custGeom>
              <a:avLst/>
              <a:gdLst/>
              <a:ahLst/>
              <a:cxnLst/>
              <a:rect l="0" t="0" r="0" b="0"/>
              <a:pathLst>
                <a:path w="415636" h="1080654">
                  <a:moveTo>
                    <a:pt x="0" y="374072"/>
                  </a:moveTo>
                  <a:lnTo>
                    <a:pt x="415636" y="374072"/>
                  </a:lnTo>
                  <a:moveTo>
                    <a:pt x="44717" y="329045"/>
                  </a:moveTo>
                  <a:lnTo>
                    <a:pt x="0" y="374380"/>
                  </a:lnTo>
                  <a:lnTo>
                    <a:pt x="45334" y="419097"/>
                  </a:lnTo>
                  <a:moveTo>
                    <a:pt x="415636" y="0"/>
                  </a:moveTo>
                  <a:lnTo>
                    <a:pt x="415636" y="1080654"/>
                  </a:lnTo>
                </a:path>
              </a:pathLst>
            </a:custGeom>
            <a:noFill/>
            <a:ln w="10390">
              <a:solidFill>
                <a:srgbClr val="484848"/>
              </a:solidFill>
            </a:ln>
          </p:spPr>
          <p:txBody>
            <a:bodyPr rtlCol="0" anchor="ctr"/>
            <a:lstStyle/>
            <a:p>
              <a:pPr algn="ctr"/>
              <a:endParaRPr/>
            </a:p>
          </p:txBody>
        </p:sp>
        <p:sp>
          <p:nvSpPr>
            <p:cNvPr id="71" name="Rounded Rectangle 10">
              <a:extLst>
                <a:ext uri="{FF2B5EF4-FFF2-40B4-BE49-F238E27FC236}">
                  <a16:creationId xmlns:a16="http://schemas.microsoft.com/office/drawing/2014/main" id="{7E26D1C4-E4C9-4F56-8AF4-A59D658559C1}"/>
                </a:ext>
              </a:extLst>
            </p:cNvPr>
            <p:cNvSpPr/>
            <p:nvPr/>
          </p:nvSpPr>
          <p:spPr>
            <a:xfrm>
              <a:off x="2601676" y="4807527"/>
              <a:ext cx="498763" cy="498763"/>
            </a:xfrm>
            <a:custGeom>
              <a:avLst/>
              <a:gdLst/>
              <a:ahLst/>
              <a:cxnLst/>
              <a:rect l="0" t="0" r="0" b="0"/>
              <a:pathLst>
                <a:path w="498763" h="498763">
                  <a:moveTo>
                    <a:pt x="0" y="249381"/>
                  </a:moveTo>
                  <a:cubicBezTo>
                    <a:pt x="0" y="387109"/>
                    <a:pt x="111653" y="498763"/>
                    <a:pt x="249381" y="498763"/>
                  </a:cubicBezTo>
                  <a:cubicBezTo>
                    <a:pt x="387109" y="498763"/>
                    <a:pt x="498763" y="387109"/>
                    <a:pt x="498763" y="249381"/>
                  </a:cubicBezTo>
                  <a:cubicBezTo>
                    <a:pt x="498763" y="111653"/>
                    <a:pt x="387109" y="0"/>
                    <a:pt x="249381" y="0"/>
                  </a:cubicBezTo>
                  <a:cubicBezTo>
                    <a:pt x="111653" y="0"/>
                    <a:pt x="0" y="111653"/>
                    <a:pt x="0" y="249381"/>
                  </a:cubicBezTo>
                </a:path>
              </a:pathLst>
            </a:custGeom>
            <a:solidFill>
              <a:srgbClr val="D884FF"/>
            </a:solidFill>
            <a:ln>
              <a:noFill/>
            </a:ln>
          </p:spPr>
          <p:txBody>
            <a:bodyPr rtlCol="0" anchor="ctr"/>
            <a:lstStyle/>
            <a:p>
              <a:pPr algn="ctr"/>
              <a:endParaRPr/>
            </a:p>
          </p:txBody>
        </p:sp>
        <p:sp>
          <p:nvSpPr>
            <p:cNvPr id="72" name="Rounded Rectangle 11">
              <a:extLst>
                <a:ext uri="{FF2B5EF4-FFF2-40B4-BE49-F238E27FC236}">
                  <a16:creationId xmlns:a16="http://schemas.microsoft.com/office/drawing/2014/main" id="{0A38D31A-36E9-4307-A61D-6C53849A2D9D}"/>
                </a:ext>
              </a:extLst>
            </p:cNvPr>
            <p:cNvSpPr/>
            <p:nvPr/>
          </p:nvSpPr>
          <p:spPr>
            <a:xfrm>
              <a:off x="2601676" y="4807527"/>
              <a:ext cx="498763" cy="498763"/>
            </a:xfrm>
            <a:custGeom>
              <a:avLst/>
              <a:gdLst/>
              <a:ahLst/>
              <a:cxnLst/>
              <a:rect l="0" t="0" r="0" b="0"/>
              <a:pathLst>
                <a:path w="498763" h="498763">
                  <a:moveTo>
                    <a:pt x="0" y="249381"/>
                  </a:moveTo>
                  <a:cubicBezTo>
                    <a:pt x="0" y="387111"/>
                    <a:pt x="111652" y="498763"/>
                    <a:pt x="249381" y="498763"/>
                  </a:cubicBezTo>
                  <a:cubicBezTo>
                    <a:pt x="387111" y="498763"/>
                    <a:pt x="498763" y="387111"/>
                    <a:pt x="498763" y="249381"/>
                  </a:cubicBezTo>
                  <a:cubicBezTo>
                    <a:pt x="498763" y="111652"/>
                    <a:pt x="387111" y="0"/>
                    <a:pt x="249381" y="0"/>
                  </a:cubicBezTo>
                  <a:cubicBezTo>
                    <a:pt x="111652" y="0"/>
                    <a:pt x="0" y="111652"/>
                    <a:pt x="0" y="249381"/>
                  </a:cubicBezTo>
                </a:path>
              </a:pathLst>
            </a:custGeom>
            <a:noFill/>
            <a:ln w="10390">
              <a:solidFill>
                <a:srgbClr val="FFFFFF"/>
              </a:solidFill>
            </a:ln>
          </p:spPr>
          <p:txBody>
            <a:bodyPr rtlCol="0" anchor="ctr"/>
            <a:lstStyle/>
            <a:p>
              <a:pPr algn="ctr"/>
              <a:endParaRPr/>
            </a:p>
          </p:txBody>
        </p:sp>
        <p:sp>
          <p:nvSpPr>
            <p:cNvPr id="73" name="Rounded Rectangle 12">
              <a:extLst>
                <a:ext uri="{FF2B5EF4-FFF2-40B4-BE49-F238E27FC236}">
                  <a16:creationId xmlns:a16="http://schemas.microsoft.com/office/drawing/2014/main" id="{6FC33124-F6FB-4E0E-A53E-819FC31F5D0F}"/>
                </a:ext>
              </a:extLst>
            </p:cNvPr>
            <p:cNvSpPr/>
            <p:nvPr/>
          </p:nvSpPr>
          <p:spPr>
            <a:xfrm>
              <a:off x="3183567" y="4682837"/>
              <a:ext cx="415636" cy="419097"/>
            </a:xfrm>
            <a:custGeom>
              <a:avLst/>
              <a:gdLst/>
              <a:ahLst/>
              <a:cxnLst/>
              <a:rect l="0" t="0" r="0" b="0"/>
              <a:pathLst>
                <a:path w="415636" h="419097">
                  <a:moveTo>
                    <a:pt x="0" y="374069"/>
                  </a:moveTo>
                  <a:lnTo>
                    <a:pt x="332518" y="374069"/>
                  </a:lnTo>
                  <a:cubicBezTo>
                    <a:pt x="378423" y="374069"/>
                    <a:pt x="415636" y="336857"/>
                    <a:pt x="415636" y="290952"/>
                  </a:cubicBezTo>
                  <a:moveTo>
                    <a:pt x="44717" y="329045"/>
                  </a:moveTo>
                  <a:lnTo>
                    <a:pt x="0" y="374380"/>
                  </a:lnTo>
                  <a:lnTo>
                    <a:pt x="45334" y="419097"/>
                  </a:lnTo>
                  <a:moveTo>
                    <a:pt x="415636" y="0"/>
                  </a:moveTo>
                  <a:lnTo>
                    <a:pt x="415636" y="290945"/>
                  </a:lnTo>
                </a:path>
              </a:pathLst>
            </a:custGeom>
            <a:noFill/>
            <a:ln w="10390">
              <a:solidFill>
                <a:srgbClr val="484848"/>
              </a:solidFill>
            </a:ln>
          </p:spPr>
          <p:txBody>
            <a:bodyPr rtlCol="0" anchor="ctr"/>
            <a:lstStyle/>
            <a:p>
              <a:pPr algn="ctr"/>
              <a:endParaRPr/>
            </a:p>
          </p:txBody>
        </p:sp>
        <p:sp>
          <p:nvSpPr>
            <p:cNvPr id="74" name="Rounded Rectangle 13">
              <a:extLst>
                <a:ext uri="{FF2B5EF4-FFF2-40B4-BE49-F238E27FC236}">
                  <a16:creationId xmlns:a16="http://schemas.microsoft.com/office/drawing/2014/main" id="{81F9C306-0A45-4182-A264-C90FE7CB0452}"/>
                </a:ext>
              </a:extLst>
            </p:cNvPr>
            <p:cNvSpPr/>
            <p:nvPr/>
          </p:nvSpPr>
          <p:spPr>
            <a:xfrm>
              <a:off x="4051658" y="2641479"/>
              <a:ext cx="1007017" cy="877727"/>
            </a:xfrm>
            <a:custGeom>
              <a:avLst/>
              <a:gdLst/>
              <a:ahLst/>
              <a:cxnLst/>
              <a:rect l="0" t="0" r="0" b="0"/>
              <a:pathLst>
                <a:path w="1007017" h="877727">
                  <a:moveTo>
                    <a:pt x="957411" y="721710"/>
                  </a:moveTo>
                  <a:cubicBezTo>
                    <a:pt x="989200" y="655700"/>
                    <a:pt x="1007017" y="581683"/>
                    <a:pt x="1007017" y="503508"/>
                  </a:cubicBezTo>
                  <a:cubicBezTo>
                    <a:pt x="1007017" y="292718"/>
                    <a:pt x="877484" y="112180"/>
                    <a:pt x="693683" y="37150"/>
                  </a:cubicBezTo>
                  <a:cubicBezTo>
                    <a:pt x="697846" y="43226"/>
                    <a:pt x="701102" y="50077"/>
                    <a:pt x="703208" y="57558"/>
                  </a:cubicBezTo>
                  <a:lnTo>
                    <a:pt x="784686" y="347028"/>
                  </a:lnTo>
                  <a:lnTo>
                    <a:pt x="801381" y="330333"/>
                  </a:lnTo>
                  <a:cubicBezTo>
                    <a:pt x="818699" y="313001"/>
                    <a:pt x="845716" y="306088"/>
                    <a:pt x="870654" y="319943"/>
                  </a:cubicBezTo>
                  <a:cubicBezTo>
                    <a:pt x="895592" y="333797"/>
                    <a:pt x="904133" y="358049"/>
                    <a:pt x="905290" y="368440"/>
                  </a:cubicBezTo>
                  <a:cubicBezTo>
                    <a:pt x="907597" y="377681"/>
                    <a:pt x="906676" y="402384"/>
                    <a:pt x="884508" y="427322"/>
                  </a:cubicBezTo>
                  <a:cubicBezTo>
                    <a:pt x="862341" y="452260"/>
                    <a:pt x="834861" y="483897"/>
                    <a:pt x="825626" y="496595"/>
                  </a:cubicBezTo>
                  <a:lnTo>
                    <a:pt x="836017" y="531231"/>
                  </a:lnTo>
                  <a:cubicBezTo>
                    <a:pt x="846408" y="520840"/>
                    <a:pt x="877477" y="514550"/>
                    <a:pt x="905290" y="531231"/>
                  </a:cubicBezTo>
                  <a:cubicBezTo>
                    <a:pt x="939926" y="552013"/>
                    <a:pt x="942233" y="577415"/>
                    <a:pt x="939926" y="586649"/>
                  </a:cubicBezTo>
                  <a:cubicBezTo>
                    <a:pt x="937613" y="595890"/>
                    <a:pt x="926204" y="621106"/>
                    <a:pt x="905290" y="652459"/>
                  </a:cubicBezTo>
                  <a:cubicBezTo>
                    <a:pt x="899928" y="660494"/>
                    <a:pt x="895724" y="667602"/>
                    <a:pt x="891955" y="673975"/>
                  </a:cubicBezTo>
                  <a:cubicBezTo>
                    <a:pt x="888249" y="680237"/>
                    <a:pt x="884972" y="685779"/>
                    <a:pt x="881440" y="690780"/>
                  </a:cubicBezTo>
                  <a:lnTo>
                    <a:pt x="890833" y="724149"/>
                  </a:lnTo>
                  <a:cubicBezTo>
                    <a:pt x="907036" y="735828"/>
                    <a:pt x="918306" y="756188"/>
                    <a:pt x="926072" y="773658"/>
                  </a:cubicBezTo>
                  <a:cubicBezTo>
                    <a:pt x="926404" y="774406"/>
                    <a:pt x="926730" y="775147"/>
                    <a:pt x="927056" y="775882"/>
                  </a:cubicBezTo>
                  <a:cubicBezTo>
                    <a:pt x="930921" y="769897"/>
                    <a:pt x="934655" y="763821"/>
                    <a:pt x="938264" y="757656"/>
                  </a:cubicBezTo>
                  <a:cubicBezTo>
                    <a:pt x="939913" y="742735"/>
                    <a:pt x="945364" y="729462"/>
                    <a:pt x="957411" y="721710"/>
                  </a:cubicBezTo>
                  <a:moveTo>
                    <a:pt x="166635" y="877727"/>
                  </a:moveTo>
                  <a:cubicBezTo>
                    <a:pt x="64319" y="785566"/>
                    <a:pt x="0" y="652050"/>
                    <a:pt x="0" y="503508"/>
                  </a:cubicBezTo>
                  <a:cubicBezTo>
                    <a:pt x="0" y="384560"/>
                    <a:pt x="41244" y="275241"/>
                    <a:pt x="110219" y="189086"/>
                  </a:cubicBezTo>
                  <a:cubicBezTo>
                    <a:pt x="107469" y="200309"/>
                    <a:pt x="107490" y="212376"/>
                    <a:pt x="110843" y="224291"/>
                  </a:cubicBezTo>
                  <a:lnTo>
                    <a:pt x="225170" y="630471"/>
                  </a:lnTo>
                  <a:cubicBezTo>
                    <a:pt x="209300" y="617940"/>
                    <a:pt x="193922" y="610015"/>
                    <a:pt x="184854" y="607417"/>
                  </a:cubicBezTo>
                  <a:cubicBezTo>
                    <a:pt x="165457" y="601876"/>
                    <a:pt x="158302" y="616658"/>
                    <a:pt x="157145" y="624736"/>
                  </a:cubicBezTo>
                  <a:lnTo>
                    <a:pt x="166635" y="877727"/>
                  </a:lnTo>
                  <a:moveTo>
                    <a:pt x="155150" y="139958"/>
                  </a:moveTo>
                  <a:cubicBezTo>
                    <a:pt x="156334" y="139556"/>
                    <a:pt x="157540" y="139182"/>
                    <a:pt x="158759" y="138836"/>
                  </a:cubicBezTo>
                  <a:lnTo>
                    <a:pt x="611096" y="11520"/>
                  </a:lnTo>
                  <a:cubicBezTo>
                    <a:pt x="576432" y="3976"/>
                    <a:pt x="540431" y="0"/>
                    <a:pt x="503508" y="0"/>
                  </a:cubicBezTo>
                  <a:cubicBezTo>
                    <a:pt x="368330" y="0"/>
                    <a:pt x="245599" y="53270"/>
                    <a:pt x="155150" y="139958"/>
                  </a:cubicBezTo>
                </a:path>
              </a:pathLst>
            </a:custGeom>
            <a:solidFill>
              <a:srgbClr val="4F3D58"/>
            </a:solidFill>
            <a:ln>
              <a:noFill/>
            </a:ln>
          </p:spPr>
          <p:txBody>
            <a:bodyPr rtlCol="0" anchor="ctr"/>
            <a:lstStyle/>
            <a:p>
              <a:pPr algn="ctr"/>
              <a:endParaRPr/>
            </a:p>
          </p:txBody>
        </p:sp>
        <p:sp>
          <p:nvSpPr>
            <p:cNvPr id="75" name="Rounded Rectangle 14">
              <a:extLst>
                <a:ext uri="{FF2B5EF4-FFF2-40B4-BE49-F238E27FC236}">
                  <a16:creationId xmlns:a16="http://schemas.microsoft.com/office/drawing/2014/main" id="{7ABC6F3A-7AAE-447A-98F3-866D293F98B0}"/>
                </a:ext>
              </a:extLst>
            </p:cNvPr>
            <p:cNvSpPr/>
            <p:nvPr/>
          </p:nvSpPr>
          <p:spPr>
            <a:xfrm>
              <a:off x="3599203" y="2590800"/>
              <a:ext cx="1911927" cy="990151"/>
            </a:xfrm>
            <a:custGeom>
              <a:avLst/>
              <a:gdLst/>
              <a:ahLst/>
              <a:cxnLst/>
              <a:rect l="0" t="0" r="0" b="0"/>
              <a:pathLst>
                <a:path w="1911927" h="990151">
                  <a:moveTo>
                    <a:pt x="620502" y="990151"/>
                  </a:moveTo>
                  <a:cubicBezTo>
                    <a:pt x="487630" y="889607"/>
                    <a:pt x="401781" y="730188"/>
                    <a:pt x="401781" y="550718"/>
                  </a:cubicBezTo>
                  <a:cubicBezTo>
                    <a:pt x="401781" y="246565"/>
                    <a:pt x="648347" y="0"/>
                    <a:pt x="952500" y="0"/>
                  </a:cubicBezTo>
                  <a:cubicBezTo>
                    <a:pt x="1256652" y="0"/>
                    <a:pt x="1503218" y="246565"/>
                    <a:pt x="1503218" y="550718"/>
                  </a:cubicBezTo>
                  <a:cubicBezTo>
                    <a:pt x="1503218" y="626811"/>
                    <a:pt x="1487785" y="699299"/>
                    <a:pt x="1459879" y="765225"/>
                  </a:cubicBezTo>
                  <a:moveTo>
                    <a:pt x="0" y="554181"/>
                  </a:moveTo>
                  <a:lnTo>
                    <a:pt x="401781" y="554181"/>
                  </a:lnTo>
                  <a:moveTo>
                    <a:pt x="1503218" y="554181"/>
                  </a:moveTo>
                  <a:lnTo>
                    <a:pt x="1911927" y="554181"/>
                  </a:lnTo>
                </a:path>
              </a:pathLst>
            </a:custGeom>
            <a:noFill/>
            <a:ln w="10390">
              <a:solidFill>
                <a:srgbClr val="484848"/>
              </a:solidFill>
            </a:ln>
          </p:spPr>
          <p:txBody>
            <a:bodyPr rtlCol="0" anchor="ctr"/>
            <a:lstStyle/>
            <a:p>
              <a:pPr algn="ctr"/>
              <a:endParaRPr/>
            </a:p>
          </p:txBody>
        </p:sp>
        <p:sp>
          <p:nvSpPr>
            <p:cNvPr id="76" name="Rounded Rectangle 15">
              <a:extLst>
                <a:ext uri="{FF2B5EF4-FFF2-40B4-BE49-F238E27FC236}">
                  <a16:creationId xmlns:a16="http://schemas.microsoft.com/office/drawing/2014/main" id="{DBF67A04-CE0B-44D2-AE14-8C433F80B16D}"/>
                </a:ext>
              </a:extLst>
            </p:cNvPr>
            <p:cNvSpPr/>
            <p:nvPr/>
          </p:nvSpPr>
          <p:spPr>
            <a:xfrm>
              <a:off x="4152131" y="2640760"/>
              <a:ext cx="790353" cy="1285507"/>
            </a:xfrm>
            <a:custGeom>
              <a:avLst/>
              <a:gdLst/>
              <a:ahLst/>
              <a:cxnLst/>
              <a:rect l="0" t="0" r="0" b="0"/>
              <a:pathLst>
                <a:path w="790353" h="1285507">
                  <a:moveTo>
                    <a:pt x="58279" y="139563"/>
                  </a:moveTo>
                  <a:cubicBezTo>
                    <a:pt x="21453" y="149926"/>
                    <a:pt x="0" y="188186"/>
                    <a:pt x="10370" y="225011"/>
                  </a:cubicBezTo>
                  <a:lnTo>
                    <a:pt x="124697" y="631192"/>
                  </a:lnTo>
                  <a:cubicBezTo>
                    <a:pt x="151243" y="652161"/>
                    <a:pt x="179194" y="686021"/>
                    <a:pt x="181362" y="729372"/>
                  </a:cubicBezTo>
                  <a:cubicBezTo>
                    <a:pt x="182686" y="755924"/>
                    <a:pt x="182997" y="777392"/>
                    <a:pt x="183260" y="795908"/>
                  </a:cubicBezTo>
                  <a:cubicBezTo>
                    <a:pt x="183538" y="814633"/>
                    <a:pt x="183759" y="830351"/>
                    <a:pt x="184951" y="845279"/>
                  </a:cubicBezTo>
                  <a:lnTo>
                    <a:pt x="292462" y="1227235"/>
                  </a:lnTo>
                  <a:cubicBezTo>
                    <a:pt x="302825" y="1264061"/>
                    <a:pt x="341085" y="1285507"/>
                    <a:pt x="377910" y="1275144"/>
                  </a:cubicBezTo>
                  <a:lnTo>
                    <a:pt x="542370" y="1228828"/>
                  </a:lnTo>
                  <a:cubicBezTo>
                    <a:pt x="524567" y="1213076"/>
                    <a:pt x="502227" y="1191795"/>
                    <a:pt x="487589" y="1171443"/>
                  </a:cubicBezTo>
                  <a:cubicBezTo>
                    <a:pt x="427045" y="1087242"/>
                    <a:pt x="407926" y="1001406"/>
                    <a:pt x="360987" y="918022"/>
                  </a:cubicBezTo>
                  <a:cubicBezTo>
                    <a:pt x="353408" y="904563"/>
                    <a:pt x="354329" y="887058"/>
                    <a:pt x="367103" y="878371"/>
                  </a:cubicBezTo>
                  <a:cubicBezTo>
                    <a:pt x="378132" y="870875"/>
                    <a:pt x="392617" y="864440"/>
                    <a:pt x="409962" y="864440"/>
                  </a:cubicBezTo>
                  <a:cubicBezTo>
                    <a:pt x="454990" y="867904"/>
                    <a:pt x="481542" y="899076"/>
                    <a:pt x="493090" y="909467"/>
                  </a:cubicBezTo>
                  <a:lnTo>
                    <a:pt x="373400" y="592600"/>
                  </a:lnTo>
                  <a:cubicBezTo>
                    <a:pt x="366473" y="571818"/>
                    <a:pt x="350610" y="527213"/>
                    <a:pt x="396579" y="505531"/>
                  </a:cubicBezTo>
                  <a:cubicBezTo>
                    <a:pt x="442909" y="483669"/>
                    <a:pt x="466330" y="523875"/>
                    <a:pt x="474414" y="542350"/>
                  </a:cubicBezTo>
                  <a:lnTo>
                    <a:pt x="592939" y="855913"/>
                  </a:lnTo>
                  <a:cubicBezTo>
                    <a:pt x="579313" y="818588"/>
                    <a:pt x="567156" y="750507"/>
                    <a:pt x="614310" y="732822"/>
                  </a:cubicBezTo>
                  <a:cubicBezTo>
                    <a:pt x="669728" y="712040"/>
                    <a:pt x="702058" y="794010"/>
                    <a:pt x="711292" y="822876"/>
                  </a:cubicBezTo>
                  <a:cubicBezTo>
                    <a:pt x="709103" y="797682"/>
                    <a:pt x="704836" y="739223"/>
                    <a:pt x="736950" y="721468"/>
                  </a:cubicBezTo>
                  <a:lnTo>
                    <a:pt x="725153" y="725895"/>
                  </a:lnTo>
                  <a:cubicBezTo>
                    <a:pt x="725153" y="725895"/>
                    <a:pt x="687711" y="729358"/>
                    <a:pt x="669728" y="705140"/>
                  </a:cubicBezTo>
                  <a:cubicBezTo>
                    <a:pt x="636297" y="660113"/>
                    <a:pt x="693974" y="587377"/>
                    <a:pt x="693974" y="587377"/>
                  </a:cubicBezTo>
                  <a:lnTo>
                    <a:pt x="735544" y="531959"/>
                  </a:lnTo>
                  <a:cubicBezTo>
                    <a:pt x="735669" y="531827"/>
                    <a:pt x="735399" y="532083"/>
                    <a:pt x="735544" y="531959"/>
                  </a:cubicBezTo>
                  <a:lnTo>
                    <a:pt x="725153" y="497322"/>
                  </a:lnTo>
                  <a:lnTo>
                    <a:pt x="684206" y="347749"/>
                  </a:lnTo>
                  <a:lnTo>
                    <a:pt x="602728" y="58279"/>
                  </a:lnTo>
                  <a:cubicBezTo>
                    <a:pt x="592364" y="21453"/>
                    <a:pt x="554105" y="0"/>
                    <a:pt x="517280" y="10370"/>
                  </a:cubicBezTo>
                  <a:lnTo>
                    <a:pt x="58279" y="139563"/>
                  </a:lnTo>
                  <a:moveTo>
                    <a:pt x="780966" y="691501"/>
                  </a:moveTo>
                  <a:cubicBezTo>
                    <a:pt x="774150" y="701136"/>
                    <a:pt x="766398" y="708736"/>
                    <a:pt x="752862" y="715504"/>
                  </a:cubicBezTo>
                  <a:lnTo>
                    <a:pt x="748955" y="716965"/>
                  </a:lnTo>
                  <a:cubicBezTo>
                    <a:pt x="765456" y="712830"/>
                    <a:pt x="779096" y="716757"/>
                    <a:pt x="790353" y="724869"/>
                  </a:cubicBezTo>
                  <a:lnTo>
                    <a:pt x="780966" y="691501"/>
                  </a:lnTo>
                  <a:moveTo>
                    <a:pt x="592939" y="855913"/>
                  </a:moveTo>
                  <a:cubicBezTo>
                    <a:pt x="593140" y="856453"/>
                    <a:pt x="593334" y="856986"/>
                    <a:pt x="593528" y="857513"/>
                  </a:cubicBezTo>
                  <a:lnTo>
                    <a:pt x="592939" y="855913"/>
                  </a:lnTo>
                </a:path>
              </a:pathLst>
            </a:custGeom>
            <a:solidFill>
              <a:srgbClr val="4F3D58"/>
            </a:solidFill>
            <a:ln>
              <a:noFill/>
            </a:ln>
          </p:spPr>
          <p:txBody>
            <a:bodyPr rtlCol="0" anchor="ctr"/>
            <a:lstStyle/>
            <a:p>
              <a:pPr algn="ctr"/>
              <a:endParaRPr/>
            </a:p>
          </p:txBody>
        </p:sp>
        <p:sp>
          <p:nvSpPr>
            <p:cNvPr id="77" name="Rounded Rectangle 16">
              <a:extLst>
                <a:ext uri="{FF2B5EF4-FFF2-40B4-BE49-F238E27FC236}">
                  <a16:creationId xmlns:a16="http://schemas.microsoft.com/office/drawing/2014/main" id="{30BF8417-D8A6-4B56-9364-7E0032CA00AB}"/>
                </a:ext>
              </a:extLst>
            </p:cNvPr>
            <p:cNvSpPr/>
            <p:nvPr/>
          </p:nvSpPr>
          <p:spPr>
            <a:xfrm>
              <a:off x="4152133" y="2640761"/>
              <a:ext cx="790354" cy="1285509"/>
            </a:xfrm>
            <a:custGeom>
              <a:avLst/>
              <a:gdLst/>
              <a:ahLst/>
              <a:cxnLst/>
              <a:rect l="0" t="0" r="0" b="0"/>
              <a:pathLst>
                <a:path w="790354" h="1285509">
                  <a:moveTo>
                    <a:pt x="58278" y="139560"/>
                  </a:moveTo>
                  <a:cubicBezTo>
                    <a:pt x="21451" y="149926"/>
                    <a:pt x="0" y="188183"/>
                    <a:pt x="10365" y="225010"/>
                  </a:cubicBezTo>
                  <a:lnTo>
                    <a:pt x="124693" y="631192"/>
                  </a:lnTo>
                  <a:cubicBezTo>
                    <a:pt x="151245" y="652158"/>
                    <a:pt x="179190" y="686018"/>
                    <a:pt x="181358" y="729373"/>
                  </a:cubicBezTo>
                  <a:cubicBezTo>
                    <a:pt x="182686" y="755925"/>
                    <a:pt x="182995" y="777388"/>
                    <a:pt x="183263" y="795909"/>
                  </a:cubicBezTo>
                  <a:cubicBezTo>
                    <a:pt x="183533" y="814634"/>
                    <a:pt x="183760" y="830351"/>
                    <a:pt x="184951" y="845276"/>
                  </a:cubicBezTo>
                  <a:lnTo>
                    <a:pt x="292460" y="1227231"/>
                  </a:lnTo>
                  <a:cubicBezTo>
                    <a:pt x="302826" y="1264058"/>
                    <a:pt x="341083" y="1285509"/>
                    <a:pt x="377911" y="1275143"/>
                  </a:cubicBezTo>
                  <a:lnTo>
                    <a:pt x="542372" y="1228826"/>
                  </a:lnTo>
                  <a:cubicBezTo>
                    <a:pt x="524569" y="1213076"/>
                    <a:pt x="502223" y="1191791"/>
                    <a:pt x="487591" y="1171442"/>
                  </a:cubicBezTo>
                  <a:cubicBezTo>
                    <a:pt x="427045" y="1087240"/>
                    <a:pt x="407924" y="1001406"/>
                    <a:pt x="360985" y="918019"/>
                  </a:cubicBezTo>
                  <a:cubicBezTo>
                    <a:pt x="353407" y="904559"/>
                    <a:pt x="354325" y="887054"/>
                    <a:pt x="367099" y="878370"/>
                  </a:cubicBezTo>
                  <a:cubicBezTo>
                    <a:pt x="378128" y="870872"/>
                    <a:pt x="392613" y="864439"/>
                    <a:pt x="409958" y="864439"/>
                  </a:cubicBezTo>
                  <a:cubicBezTo>
                    <a:pt x="454985" y="867902"/>
                    <a:pt x="481540" y="899076"/>
                    <a:pt x="493085" y="909466"/>
                  </a:cubicBezTo>
                  <a:lnTo>
                    <a:pt x="373397" y="592596"/>
                  </a:lnTo>
                  <a:cubicBezTo>
                    <a:pt x="366470" y="571814"/>
                    <a:pt x="350608" y="527213"/>
                    <a:pt x="396575" y="505529"/>
                  </a:cubicBezTo>
                  <a:cubicBezTo>
                    <a:pt x="442909" y="483670"/>
                    <a:pt x="466328" y="523872"/>
                    <a:pt x="474410" y="542345"/>
                  </a:cubicBezTo>
                  <a:lnTo>
                    <a:pt x="592939" y="855913"/>
                  </a:lnTo>
                  <a:cubicBezTo>
                    <a:pt x="579311" y="818588"/>
                    <a:pt x="567153" y="750504"/>
                    <a:pt x="614311" y="732819"/>
                  </a:cubicBezTo>
                  <a:cubicBezTo>
                    <a:pt x="669730" y="712037"/>
                    <a:pt x="702057" y="794010"/>
                    <a:pt x="711293" y="822874"/>
                  </a:cubicBezTo>
                  <a:cubicBezTo>
                    <a:pt x="709102" y="797677"/>
                    <a:pt x="704833" y="739218"/>
                    <a:pt x="736948" y="721469"/>
                  </a:cubicBezTo>
                  <a:lnTo>
                    <a:pt x="725148" y="725893"/>
                  </a:lnTo>
                  <a:cubicBezTo>
                    <a:pt x="725148" y="725893"/>
                    <a:pt x="687713" y="729357"/>
                    <a:pt x="669730" y="705137"/>
                  </a:cubicBezTo>
                  <a:cubicBezTo>
                    <a:pt x="636298" y="660110"/>
                    <a:pt x="693974" y="587373"/>
                    <a:pt x="693974" y="587373"/>
                  </a:cubicBezTo>
                  <a:lnTo>
                    <a:pt x="735539" y="531955"/>
                  </a:lnTo>
                  <a:cubicBezTo>
                    <a:pt x="735671" y="531824"/>
                    <a:pt x="735401" y="532085"/>
                    <a:pt x="735539" y="531955"/>
                  </a:cubicBezTo>
                  <a:lnTo>
                    <a:pt x="725148" y="497319"/>
                  </a:lnTo>
                  <a:lnTo>
                    <a:pt x="684206" y="347747"/>
                  </a:lnTo>
                  <a:lnTo>
                    <a:pt x="602729" y="58278"/>
                  </a:lnTo>
                  <a:cubicBezTo>
                    <a:pt x="592363" y="21451"/>
                    <a:pt x="554106" y="0"/>
                    <a:pt x="517278" y="10365"/>
                  </a:cubicBezTo>
                  <a:close/>
                  <a:moveTo>
                    <a:pt x="780962" y="691499"/>
                  </a:moveTo>
                  <a:cubicBezTo>
                    <a:pt x="774150" y="701134"/>
                    <a:pt x="766400" y="708732"/>
                    <a:pt x="752858" y="715503"/>
                  </a:cubicBezTo>
                  <a:lnTo>
                    <a:pt x="748954" y="716967"/>
                  </a:lnTo>
                  <a:cubicBezTo>
                    <a:pt x="765456" y="712828"/>
                    <a:pt x="779096" y="716754"/>
                    <a:pt x="790354" y="724869"/>
                  </a:cubicBezTo>
                  <a:close/>
                  <a:moveTo>
                    <a:pt x="592939" y="855913"/>
                  </a:moveTo>
                  <a:cubicBezTo>
                    <a:pt x="593135" y="856451"/>
                    <a:pt x="593333" y="856984"/>
                    <a:pt x="593530" y="857510"/>
                  </a:cubicBezTo>
                  <a:close/>
                  <a:moveTo>
                    <a:pt x="140337" y="289104"/>
                  </a:moveTo>
                  <a:cubicBezTo>
                    <a:pt x="138223" y="281751"/>
                    <a:pt x="142471" y="274075"/>
                    <a:pt x="149825" y="271962"/>
                  </a:cubicBezTo>
                  <a:lnTo>
                    <a:pt x="226130" y="250027"/>
                  </a:lnTo>
                  <a:cubicBezTo>
                    <a:pt x="233484" y="247914"/>
                    <a:pt x="241159" y="252161"/>
                    <a:pt x="243273" y="259515"/>
                  </a:cubicBezTo>
                  <a:lnTo>
                    <a:pt x="265207" y="335820"/>
                  </a:lnTo>
                  <a:cubicBezTo>
                    <a:pt x="267321" y="343174"/>
                    <a:pt x="263073" y="350849"/>
                    <a:pt x="255719" y="352963"/>
                  </a:cubicBezTo>
                  <a:lnTo>
                    <a:pt x="179414" y="374897"/>
                  </a:lnTo>
                  <a:cubicBezTo>
                    <a:pt x="172060" y="377011"/>
                    <a:pt x="164385" y="372763"/>
                    <a:pt x="162271" y="365409"/>
                  </a:cubicBezTo>
                  <a:close/>
                  <a:moveTo>
                    <a:pt x="282344" y="245966"/>
                  </a:moveTo>
                  <a:cubicBezTo>
                    <a:pt x="280230" y="238612"/>
                    <a:pt x="284478" y="230938"/>
                    <a:pt x="291832" y="228823"/>
                  </a:cubicBezTo>
                  <a:lnTo>
                    <a:pt x="368137" y="206890"/>
                  </a:lnTo>
                  <a:cubicBezTo>
                    <a:pt x="375491" y="204775"/>
                    <a:pt x="383166" y="209023"/>
                    <a:pt x="385280" y="216377"/>
                  </a:cubicBezTo>
                  <a:lnTo>
                    <a:pt x="407214" y="292682"/>
                  </a:lnTo>
                  <a:cubicBezTo>
                    <a:pt x="409328" y="300036"/>
                    <a:pt x="405080" y="307711"/>
                    <a:pt x="397726" y="309825"/>
                  </a:cubicBezTo>
                  <a:lnTo>
                    <a:pt x="321421" y="331759"/>
                  </a:lnTo>
                  <a:cubicBezTo>
                    <a:pt x="314067" y="333873"/>
                    <a:pt x="306392" y="329626"/>
                    <a:pt x="304278" y="322272"/>
                  </a:cubicBezTo>
                  <a:close/>
                  <a:moveTo>
                    <a:pt x="420891" y="204403"/>
                  </a:moveTo>
                  <a:cubicBezTo>
                    <a:pt x="418777" y="197049"/>
                    <a:pt x="423024" y="189375"/>
                    <a:pt x="430378" y="187260"/>
                  </a:cubicBezTo>
                  <a:lnTo>
                    <a:pt x="506684" y="165327"/>
                  </a:lnTo>
                  <a:cubicBezTo>
                    <a:pt x="514037" y="163212"/>
                    <a:pt x="521712" y="167460"/>
                    <a:pt x="523827" y="174814"/>
                  </a:cubicBezTo>
                  <a:lnTo>
                    <a:pt x="545760" y="251120"/>
                  </a:lnTo>
                  <a:cubicBezTo>
                    <a:pt x="547874" y="258474"/>
                    <a:pt x="543626" y="266148"/>
                    <a:pt x="536272" y="268262"/>
                  </a:cubicBezTo>
                  <a:lnTo>
                    <a:pt x="459967" y="290196"/>
                  </a:lnTo>
                  <a:cubicBezTo>
                    <a:pt x="452614" y="292310"/>
                    <a:pt x="444939" y="288063"/>
                    <a:pt x="442825" y="280709"/>
                  </a:cubicBezTo>
                  <a:close/>
                  <a:moveTo>
                    <a:pt x="188828" y="441504"/>
                  </a:moveTo>
                  <a:cubicBezTo>
                    <a:pt x="186714" y="434151"/>
                    <a:pt x="190962" y="426475"/>
                    <a:pt x="198316" y="424362"/>
                  </a:cubicBezTo>
                  <a:lnTo>
                    <a:pt x="274621" y="402427"/>
                  </a:lnTo>
                  <a:cubicBezTo>
                    <a:pt x="281975" y="400314"/>
                    <a:pt x="289650" y="404561"/>
                    <a:pt x="291764" y="411915"/>
                  </a:cubicBezTo>
                  <a:lnTo>
                    <a:pt x="313697" y="488220"/>
                  </a:lnTo>
                  <a:cubicBezTo>
                    <a:pt x="315812" y="495574"/>
                    <a:pt x="311564" y="503249"/>
                    <a:pt x="304210" y="505363"/>
                  </a:cubicBezTo>
                  <a:lnTo>
                    <a:pt x="227905" y="527297"/>
                  </a:lnTo>
                  <a:cubicBezTo>
                    <a:pt x="220551" y="529411"/>
                    <a:pt x="212876" y="525163"/>
                    <a:pt x="210762" y="517809"/>
                  </a:cubicBezTo>
                  <a:close/>
                  <a:moveTo>
                    <a:pt x="330835" y="398366"/>
                  </a:moveTo>
                  <a:cubicBezTo>
                    <a:pt x="328721" y="391012"/>
                    <a:pt x="332969" y="383338"/>
                    <a:pt x="340322" y="381223"/>
                  </a:cubicBezTo>
                  <a:lnTo>
                    <a:pt x="416628" y="359290"/>
                  </a:lnTo>
                  <a:cubicBezTo>
                    <a:pt x="423982" y="357175"/>
                    <a:pt x="431656" y="361423"/>
                    <a:pt x="433771" y="368777"/>
                  </a:cubicBezTo>
                  <a:lnTo>
                    <a:pt x="455704" y="445082"/>
                  </a:lnTo>
                  <a:cubicBezTo>
                    <a:pt x="457819" y="452436"/>
                    <a:pt x="453571" y="460111"/>
                    <a:pt x="446217" y="462225"/>
                  </a:cubicBezTo>
                  <a:lnTo>
                    <a:pt x="369912" y="484159"/>
                  </a:lnTo>
                  <a:cubicBezTo>
                    <a:pt x="362558" y="486273"/>
                    <a:pt x="354883" y="482025"/>
                    <a:pt x="352769" y="474672"/>
                  </a:cubicBezTo>
                  <a:close/>
                  <a:moveTo>
                    <a:pt x="469382" y="356803"/>
                  </a:moveTo>
                  <a:cubicBezTo>
                    <a:pt x="467267" y="349449"/>
                    <a:pt x="471515" y="341775"/>
                    <a:pt x="478869" y="339660"/>
                  </a:cubicBezTo>
                  <a:lnTo>
                    <a:pt x="555175" y="317727"/>
                  </a:lnTo>
                  <a:cubicBezTo>
                    <a:pt x="562528" y="315612"/>
                    <a:pt x="570203" y="319860"/>
                    <a:pt x="572317" y="327214"/>
                  </a:cubicBezTo>
                  <a:lnTo>
                    <a:pt x="594251" y="403520"/>
                  </a:lnTo>
                  <a:cubicBezTo>
                    <a:pt x="596365" y="410874"/>
                    <a:pt x="592117" y="418548"/>
                    <a:pt x="584763" y="420662"/>
                  </a:cubicBezTo>
                  <a:lnTo>
                    <a:pt x="508458" y="442596"/>
                  </a:lnTo>
                  <a:cubicBezTo>
                    <a:pt x="501104" y="444710"/>
                    <a:pt x="493430" y="440463"/>
                    <a:pt x="491315" y="433109"/>
                  </a:cubicBezTo>
                  <a:close/>
                  <a:moveTo>
                    <a:pt x="230391" y="593904"/>
                  </a:moveTo>
                  <a:cubicBezTo>
                    <a:pt x="228278" y="586551"/>
                    <a:pt x="232526" y="578875"/>
                    <a:pt x="239880" y="576762"/>
                  </a:cubicBezTo>
                  <a:lnTo>
                    <a:pt x="316184" y="554827"/>
                  </a:lnTo>
                  <a:cubicBezTo>
                    <a:pt x="323538" y="552714"/>
                    <a:pt x="331214" y="556961"/>
                    <a:pt x="333327" y="564315"/>
                  </a:cubicBezTo>
                  <a:lnTo>
                    <a:pt x="355261" y="640620"/>
                  </a:lnTo>
                  <a:cubicBezTo>
                    <a:pt x="357375" y="647974"/>
                    <a:pt x="353127" y="655649"/>
                    <a:pt x="345773" y="657763"/>
                  </a:cubicBezTo>
                  <a:lnTo>
                    <a:pt x="269468" y="679697"/>
                  </a:lnTo>
                  <a:cubicBezTo>
                    <a:pt x="262115" y="681811"/>
                    <a:pt x="254439" y="677563"/>
                    <a:pt x="252325" y="670209"/>
                  </a:cubicBezTo>
                  <a:close/>
                  <a:moveTo>
                    <a:pt x="510945" y="509203"/>
                  </a:moveTo>
                  <a:cubicBezTo>
                    <a:pt x="508831" y="501849"/>
                    <a:pt x="513079" y="494175"/>
                    <a:pt x="520433" y="492060"/>
                  </a:cubicBezTo>
                  <a:lnTo>
                    <a:pt x="596738" y="470127"/>
                  </a:lnTo>
                  <a:cubicBezTo>
                    <a:pt x="604091" y="468012"/>
                    <a:pt x="611767" y="472260"/>
                    <a:pt x="613881" y="479614"/>
                  </a:cubicBezTo>
                  <a:lnTo>
                    <a:pt x="635815" y="555920"/>
                  </a:lnTo>
                  <a:cubicBezTo>
                    <a:pt x="637928" y="563274"/>
                    <a:pt x="633681" y="570948"/>
                    <a:pt x="626327" y="573062"/>
                  </a:cubicBezTo>
                  <a:lnTo>
                    <a:pt x="550022" y="594996"/>
                  </a:lnTo>
                  <a:cubicBezTo>
                    <a:pt x="542668" y="597110"/>
                    <a:pt x="534993" y="592863"/>
                    <a:pt x="532879" y="585509"/>
                  </a:cubicBezTo>
                  <a:close/>
                  <a:moveTo>
                    <a:pt x="488473" y="1171282"/>
                  </a:moveTo>
                  <a:lnTo>
                    <a:pt x="387965" y="1199882"/>
                  </a:lnTo>
                  <a:cubicBezTo>
                    <a:pt x="365888" y="1206165"/>
                    <a:pt x="342896" y="1193360"/>
                    <a:pt x="336614" y="1171282"/>
                  </a:cubicBezTo>
                  <a:lnTo>
                    <a:pt x="74967" y="251821"/>
                  </a:lnTo>
                  <a:cubicBezTo>
                    <a:pt x="68685" y="229743"/>
                    <a:pt x="81490" y="206751"/>
                    <a:pt x="103568" y="200469"/>
                  </a:cubicBezTo>
                  <a:lnTo>
                    <a:pt x="505491" y="86095"/>
                  </a:lnTo>
                  <a:cubicBezTo>
                    <a:pt x="527569" y="79813"/>
                    <a:pt x="550560" y="92618"/>
                    <a:pt x="556843" y="114696"/>
                  </a:cubicBezTo>
                  <a:lnTo>
                    <a:pt x="692328" y="590811"/>
                  </a:lnTo>
                </a:path>
              </a:pathLst>
            </a:custGeom>
            <a:noFill/>
            <a:ln w="10390">
              <a:solidFill>
                <a:srgbClr val="FFFFFF"/>
              </a:solidFill>
            </a:ln>
          </p:spPr>
          <p:txBody>
            <a:bodyPr rtlCol="0" anchor="ctr"/>
            <a:lstStyle/>
            <a:p>
              <a:pPr algn="ctr"/>
              <a:endParaRPr/>
            </a:p>
          </p:txBody>
        </p:sp>
        <p:sp>
          <p:nvSpPr>
            <p:cNvPr id="78" name="Rounded Rectangle 17">
              <a:extLst>
                <a:ext uri="{FF2B5EF4-FFF2-40B4-BE49-F238E27FC236}">
                  <a16:creationId xmlns:a16="http://schemas.microsoft.com/office/drawing/2014/main" id="{1516B499-DE41-4798-8B17-7B4DBD959B07}"/>
                </a:ext>
              </a:extLst>
            </p:cNvPr>
            <p:cNvSpPr/>
            <p:nvPr/>
          </p:nvSpPr>
          <p:spPr>
            <a:xfrm>
              <a:off x="4208803" y="2947568"/>
              <a:ext cx="972124" cy="1117133"/>
            </a:xfrm>
            <a:custGeom>
              <a:avLst/>
              <a:gdLst/>
              <a:ahLst/>
              <a:cxnLst/>
              <a:rect l="0" t="0" r="0" b="0"/>
              <a:pathLst>
                <a:path w="972124" h="1117133">
                  <a:moveTo>
                    <a:pt x="58881" y="990599"/>
                  </a:moveTo>
                  <a:lnTo>
                    <a:pt x="55418" y="1103285"/>
                  </a:lnTo>
                  <a:lnTo>
                    <a:pt x="408709" y="1113676"/>
                  </a:lnTo>
                  <a:lnTo>
                    <a:pt x="412172" y="1028706"/>
                  </a:lnTo>
                  <a:lnTo>
                    <a:pt x="422563" y="1014852"/>
                  </a:lnTo>
                  <a:lnTo>
                    <a:pt x="485657" y="921999"/>
                  </a:lnTo>
                  <a:cubicBezTo>
                    <a:pt x="442929" y="934814"/>
                    <a:pt x="363681" y="955956"/>
                    <a:pt x="315190" y="969811"/>
                  </a:cubicBezTo>
                  <a:cubicBezTo>
                    <a:pt x="270163" y="982675"/>
                    <a:pt x="243611" y="935174"/>
                    <a:pt x="235527" y="910929"/>
                  </a:cubicBezTo>
                  <a:lnTo>
                    <a:pt x="193963" y="772383"/>
                  </a:lnTo>
                  <a:cubicBezTo>
                    <a:pt x="176645" y="714652"/>
                    <a:pt x="145472" y="595738"/>
                    <a:pt x="135081" y="564565"/>
                  </a:cubicBezTo>
                  <a:cubicBezTo>
                    <a:pt x="122834" y="527823"/>
                    <a:pt x="128154" y="491843"/>
                    <a:pt x="124690" y="422570"/>
                  </a:cubicBezTo>
                  <a:cubicBezTo>
                    <a:pt x="121227" y="353297"/>
                    <a:pt x="51954" y="308263"/>
                    <a:pt x="27709" y="301336"/>
                  </a:cubicBezTo>
                  <a:cubicBezTo>
                    <a:pt x="8312" y="295794"/>
                    <a:pt x="1156" y="310577"/>
                    <a:pt x="0" y="318654"/>
                  </a:cubicBezTo>
                  <a:lnTo>
                    <a:pt x="10390" y="595745"/>
                  </a:lnTo>
                  <a:cubicBezTo>
                    <a:pt x="11547" y="685799"/>
                    <a:pt x="14547" y="875607"/>
                    <a:pt x="17318" y="914399"/>
                  </a:cubicBezTo>
                  <a:cubicBezTo>
                    <a:pt x="20089" y="953192"/>
                    <a:pt x="46184" y="981365"/>
                    <a:pt x="58881" y="990599"/>
                  </a:cubicBezTo>
                  <a:moveTo>
                    <a:pt x="599209" y="1117133"/>
                  </a:moveTo>
                  <a:cubicBezTo>
                    <a:pt x="599209" y="1117133"/>
                    <a:pt x="598024" y="1073893"/>
                    <a:pt x="585354" y="1049862"/>
                  </a:cubicBezTo>
                  <a:cubicBezTo>
                    <a:pt x="555816" y="993855"/>
                    <a:pt x="485657" y="921999"/>
                    <a:pt x="485657" y="921999"/>
                  </a:cubicBezTo>
                  <a:cubicBezTo>
                    <a:pt x="465720" y="904390"/>
                    <a:pt x="445063" y="883996"/>
                    <a:pt x="429490" y="862438"/>
                  </a:cubicBezTo>
                  <a:cubicBezTo>
                    <a:pt x="371468" y="782096"/>
                    <a:pt x="351337" y="695574"/>
                    <a:pt x="304134" y="611137"/>
                  </a:cubicBezTo>
                  <a:cubicBezTo>
                    <a:pt x="296639" y="597719"/>
                    <a:pt x="297567" y="580318"/>
                    <a:pt x="310120" y="571444"/>
                  </a:cubicBezTo>
                  <a:cubicBezTo>
                    <a:pt x="320656" y="563997"/>
                    <a:pt x="334192" y="557638"/>
                    <a:pt x="349827" y="557638"/>
                  </a:cubicBezTo>
                  <a:cubicBezTo>
                    <a:pt x="394854" y="557638"/>
                    <a:pt x="424870" y="592281"/>
                    <a:pt x="436418" y="602672"/>
                  </a:cubicBezTo>
                  <a:lnTo>
                    <a:pt x="315190" y="280568"/>
                  </a:lnTo>
                  <a:cubicBezTo>
                    <a:pt x="308263" y="259786"/>
                    <a:pt x="295794" y="216823"/>
                    <a:pt x="342900" y="197427"/>
                  </a:cubicBezTo>
                  <a:cubicBezTo>
                    <a:pt x="390005" y="178030"/>
                    <a:pt x="411015" y="220529"/>
                    <a:pt x="419100" y="239004"/>
                  </a:cubicBezTo>
                  <a:lnTo>
                    <a:pt x="536274" y="549111"/>
                  </a:lnTo>
                  <a:cubicBezTo>
                    <a:pt x="522641" y="511786"/>
                    <a:pt x="510484" y="443698"/>
                    <a:pt x="557645" y="426013"/>
                  </a:cubicBezTo>
                  <a:cubicBezTo>
                    <a:pt x="613063" y="405231"/>
                    <a:pt x="645386" y="487208"/>
                    <a:pt x="654627" y="516067"/>
                  </a:cubicBezTo>
                  <a:cubicBezTo>
                    <a:pt x="652313" y="489515"/>
                    <a:pt x="647700" y="426013"/>
                    <a:pt x="685800" y="412158"/>
                  </a:cubicBezTo>
                  <a:cubicBezTo>
                    <a:pt x="730072" y="396059"/>
                    <a:pt x="755072" y="436404"/>
                    <a:pt x="768927" y="467577"/>
                  </a:cubicBezTo>
                  <a:cubicBezTo>
                    <a:pt x="780010" y="492515"/>
                    <a:pt x="787395" y="510297"/>
                    <a:pt x="789709" y="516067"/>
                  </a:cubicBezTo>
                  <a:cubicBezTo>
                    <a:pt x="780468" y="486052"/>
                    <a:pt x="768927" y="427398"/>
                    <a:pt x="807027" y="412158"/>
                  </a:cubicBezTo>
                  <a:cubicBezTo>
                    <a:pt x="841663" y="398304"/>
                    <a:pt x="872836" y="408695"/>
                    <a:pt x="886690" y="446795"/>
                  </a:cubicBezTo>
                  <a:lnTo>
                    <a:pt x="955963" y="616527"/>
                  </a:lnTo>
                  <a:cubicBezTo>
                    <a:pt x="972124" y="667318"/>
                    <a:pt x="952500" y="758529"/>
                    <a:pt x="949036" y="796629"/>
                  </a:cubicBezTo>
                  <a:cubicBezTo>
                    <a:pt x="949036" y="796629"/>
                    <a:pt x="937183" y="864336"/>
                    <a:pt x="945572" y="910929"/>
                  </a:cubicBezTo>
                  <a:cubicBezTo>
                    <a:pt x="951841" y="945738"/>
                    <a:pt x="966354" y="1011374"/>
                    <a:pt x="966354" y="1011374"/>
                  </a:cubicBezTo>
                  <a:lnTo>
                    <a:pt x="599209" y="1117133"/>
                  </a:lnTo>
                  <a:moveTo>
                    <a:pt x="644236" y="24245"/>
                  </a:moveTo>
                  <a:lnTo>
                    <a:pt x="626918" y="41563"/>
                  </a:lnTo>
                  <a:lnTo>
                    <a:pt x="668481" y="190513"/>
                  </a:lnTo>
                  <a:cubicBezTo>
                    <a:pt x="677715" y="177816"/>
                    <a:pt x="705196" y="146179"/>
                    <a:pt x="727363" y="121241"/>
                  </a:cubicBezTo>
                  <a:cubicBezTo>
                    <a:pt x="749530" y="96302"/>
                    <a:pt x="750452" y="71593"/>
                    <a:pt x="748145" y="62359"/>
                  </a:cubicBezTo>
                  <a:cubicBezTo>
                    <a:pt x="746988" y="51968"/>
                    <a:pt x="738447" y="27709"/>
                    <a:pt x="713509" y="13854"/>
                  </a:cubicBezTo>
                  <a:cubicBezTo>
                    <a:pt x="688570" y="0"/>
                    <a:pt x="661554" y="6920"/>
                    <a:pt x="644236" y="24245"/>
                  </a:cubicBezTo>
                  <a:moveTo>
                    <a:pt x="678872" y="225150"/>
                  </a:moveTo>
                  <a:lnTo>
                    <a:pt x="637309" y="280568"/>
                  </a:lnTo>
                  <a:cubicBezTo>
                    <a:pt x="637309" y="280568"/>
                    <a:pt x="579632" y="353304"/>
                    <a:pt x="613063" y="398332"/>
                  </a:cubicBezTo>
                  <a:cubicBezTo>
                    <a:pt x="631046" y="422556"/>
                    <a:pt x="668481" y="419093"/>
                    <a:pt x="668481" y="419093"/>
                  </a:cubicBezTo>
                  <a:lnTo>
                    <a:pt x="696190" y="408702"/>
                  </a:lnTo>
                  <a:cubicBezTo>
                    <a:pt x="723900" y="394847"/>
                    <a:pt x="727363" y="377529"/>
                    <a:pt x="748145" y="346377"/>
                  </a:cubicBezTo>
                  <a:cubicBezTo>
                    <a:pt x="769058" y="315024"/>
                    <a:pt x="780468" y="289809"/>
                    <a:pt x="782781" y="280568"/>
                  </a:cubicBezTo>
                  <a:cubicBezTo>
                    <a:pt x="785088" y="271334"/>
                    <a:pt x="782781" y="245932"/>
                    <a:pt x="748145" y="225150"/>
                  </a:cubicBezTo>
                  <a:cubicBezTo>
                    <a:pt x="720332" y="208462"/>
                    <a:pt x="689263" y="214759"/>
                    <a:pt x="678872" y="225150"/>
                  </a:cubicBezTo>
                  <a:moveTo>
                    <a:pt x="436418" y="602672"/>
                  </a:moveTo>
                  <a:lnTo>
                    <a:pt x="495300" y="737747"/>
                  </a:lnTo>
                  <a:moveTo>
                    <a:pt x="536274" y="549111"/>
                  </a:moveTo>
                  <a:lnTo>
                    <a:pt x="536863" y="550704"/>
                  </a:lnTo>
                  <a:cubicBezTo>
                    <a:pt x="536662" y="550177"/>
                    <a:pt x="536468" y="549651"/>
                    <a:pt x="536274" y="549111"/>
                  </a:cubicBezTo>
                </a:path>
              </a:pathLst>
            </a:custGeom>
            <a:solidFill>
              <a:srgbClr val="4F3D58"/>
            </a:solidFill>
            <a:ln>
              <a:noFill/>
            </a:ln>
          </p:spPr>
          <p:txBody>
            <a:bodyPr rtlCol="0" anchor="ctr"/>
            <a:lstStyle/>
            <a:p>
              <a:pPr algn="ctr"/>
              <a:endParaRPr/>
            </a:p>
          </p:txBody>
        </p:sp>
        <p:sp>
          <p:nvSpPr>
            <p:cNvPr id="79" name="Rounded Rectangle 18">
              <a:extLst>
                <a:ext uri="{FF2B5EF4-FFF2-40B4-BE49-F238E27FC236}">
                  <a16:creationId xmlns:a16="http://schemas.microsoft.com/office/drawing/2014/main" id="{52BCE9C1-475E-4B49-A7AA-6B56F2822FEB}"/>
                </a:ext>
              </a:extLst>
            </p:cNvPr>
            <p:cNvSpPr/>
            <p:nvPr/>
          </p:nvSpPr>
          <p:spPr>
            <a:xfrm>
              <a:off x="4208803" y="2947571"/>
              <a:ext cx="972126" cy="1117130"/>
            </a:xfrm>
            <a:custGeom>
              <a:avLst/>
              <a:gdLst/>
              <a:ahLst/>
              <a:cxnLst/>
              <a:rect l="0" t="0" r="0" b="0"/>
              <a:pathLst>
                <a:path w="972126" h="1117130">
                  <a:moveTo>
                    <a:pt x="58881" y="990599"/>
                  </a:moveTo>
                  <a:lnTo>
                    <a:pt x="55418" y="1103280"/>
                  </a:lnTo>
                  <a:lnTo>
                    <a:pt x="408709" y="1113671"/>
                  </a:lnTo>
                  <a:lnTo>
                    <a:pt x="412172" y="1028702"/>
                  </a:lnTo>
                  <a:lnTo>
                    <a:pt x="422563" y="1014848"/>
                  </a:lnTo>
                  <a:lnTo>
                    <a:pt x="485657" y="921998"/>
                  </a:lnTo>
                  <a:cubicBezTo>
                    <a:pt x="442931" y="934813"/>
                    <a:pt x="363681" y="955950"/>
                    <a:pt x="315190" y="969805"/>
                  </a:cubicBezTo>
                  <a:cubicBezTo>
                    <a:pt x="270163" y="982669"/>
                    <a:pt x="243609" y="935170"/>
                    <a:pt x="235527" y="910923"/>
                  </a:cubicBezTo>
                  <a:lnTo>
                    <a:pt x="193963" y="772377"/>
                  </a:lnTo>
                  <a:cubicBezTo>
                    <a:pt x="176645" y="714650"/>
                    <a:pt x="145472" y="595732"/>
                    <a:pt x="135081" y="564559"/>
                  </a:cubicBezTo>
                  <a:cubicBezTo>
                    <a:pt x="122835" y="527822"/>
                    <a:pt x="128154" y="491839"/>
                    <a:pt x="124690" y="422566"/>
                  </a:cubicBezTo>
                  <a:cubicBezTo>
                    <a:pt x="121227" y="353293"/>
                    <a:pt x="51954" y="308262"/>
                    <a:pt x="27709" y="301335"/>
                  </a:cubicBezTo>
                  <a:cubicBezTo>
                    <a:pt x="8312" y="295793"/>
                    <a:pt x="1154" y="310571"/>
                    <a:pt x="0" y="318653"/>
                  </a:cubicBezTo>
                  <a:lnTo>
                    <a:pt x="10390" y="595744"/>
                  </a:lnTo>
                  <a:cubicBezTo>
                    <a:pt x="11545" y="685799"/>
                    <a:pt x="14547" y="875606"/>
                    <a:pt x="17318" y="914399"/>
                  </a:cubicBezTo>
                  <a:cubicBezTo>
                    <a:pt x="20089" y="953192"/>
                    <a:pt x="46182" y="981362"/>
                    <a:pt x="58881" y="990599"/>
                  </a:cubicBezTo>
                  <a:close/>
                  <a:moveTo>
                    <a:pt x="599209" y="1117130"/>
                  </a:moveTo>
                  <a:cubicBezTo>
                    <a:pt x="599209" y="1117130"/>
                    <a:pt x="598026" y="1073889"/>
                    <a:pt x="585353" y="1049857"/>
                  </a:cubicBezTo>
                  <a:cubicBezTo>
                    <a:pt x="555819" y="993850"/>
                    <a:pt x="485657" y="921998"/>
                    <a:pt x="485657" y="921998"/>
                  </a:cubicBezTo>
                  <a:cubicBezTo>
                    <a:pt x="465723" y="904388"/>
                    <a:pt x="445061" y="883992"/>
                    <a:pt x="429490" y="862432"/>
                  </a:cubicBezTo>
                  <a:cubicBezTo>
                    <a:pt x="371465" y="782089"/>
                    <a:pt x="351337" y="695571"/>
                    <a:pt x="304136" y="611133"/>
                  </a:cubicBezTo>
                  <a:cubicBezTo>
                    <a:pt x="296636" y="597717"/>
                    <a:pt x="297569" y="580313"/>
                    <a:pt x="310120" y="571442"/>
                  </a:cubicBezTo>
                  <a:cubicBezTo>
                    <a:pt x="320655" y="563997"/>
                    <a:pt x="334189" y="557632"/>
                    <a:pt x="349827" y="557632"/>
                  </a:cubicBezTo>
                  <a:cubicBezTo>
                    <a:pt x="394854" y="557632"/>
                    <a:pt x="424872" y="592281"/>
                    <a:pt x="436418" y="602671"/>
                  </a:cubicBezTo>
                  <a:lnTo>
                    <a:pt x="315190" y="280567"/>
                  </a:lnTo>
                  <a:cubicBezTo>
                    <a:pt x="308263" y="259785"/>
                    <a:pt x="295794" y="216824"/>
                    <a:pt x="342900" y="197427"/>
                  </a:cubicBezTo>
                  <a:cubicBezTo>
                    <a:pt x="390005" y="178031"/>
                    <a:pt x="411017" y="220528"/>
                    <a:pt x="419099" y="239001"/>
                  </a:cubicBezTo>
                  <a:lnTo>
                    <a:pt x="536272" y="549106"/>
                  </a:lnTo>
                  <a:cubicBezTo>
                    <a:pt x="522644" y="511781"/>
                    <a:pt x="510485" y="443697"/>
                    <a:pt x="557644" y="426012"/>
                  </a:cubicBezTo>
                  <a:cubicBezTo>
                    <a:pt x="613062" y="405230"/>
                    <a:pt x="645389" y="487203"/>
                    <a:pt x="654626" y="516067"/>
                  </a:cubicBezTo>
                  <a:cubicBezTo>
                    <a:pt x="652317" y="489512"/>
                    <a:pt x="647699" y="426012"/>
                    <a:pt x="685799" y="412158"/>
                  </a:cubicBezTo>
                  <a:cubicBezTo>
                    <a:pt x="730073" y="396058"/>
                    <a:pt x="755072" y="436403"/>
                    <a:pt x="768926" y="467576"/>
                  </a:cubicBezTo>
                  <a:cubicBezTo>
                    <a:pt x="780010" y="492514"/>
                    <a:pt x="787398" y="510294"/>
                    <a:pt x="789708" y="516067"/>
                  </a:cubicBezTo>
                  <a:cubicBezTo>
                    <a:pt x="780471" y="486049"/>
                    <a:pt x="768926" y="427398"/>
                    <a:pt x="807026" y="412158"/>
                  </a:cubicBezTo>
                  <a:cubicBezTo>
                    <a:pt x="841662" y="398303"/>
                    <a:pt x="872835" y="408694"/>
                    <a:pt x="886690" y="446794"/>
                  </a:cubicBezTo>
                  <a:lnTo>
                    <a:pt x="955962" y="616523"/>
                  </a:lnTo>
                  <a:cubicBezTo>
                    <a:pt x="972126" y="667315"/>
                    <a:pt x="952500" y="758523"/>
                    <a:pt x="949036" y="796623"/>
                  </a:cubicBezTo>
                  <a:cubicBezTo>
                    <a:pt x="949036" y="796623"/>
                    <a:pt x="937183" y="864330"/>
                    <a:pt x="945572" y="910923"/>
                  </a:cubicBezTo>
                  <a:cubicBezTo>
                    <a:pt x="951840" y="945734"/>
                    <a:pt x="966354" y="1011368"/>
                    <a:pt x="966354" y="1011368"/>
                  </a:cubicBezTo>
                  <a:lnTo>
                    <a:pt x="599209" y="1117130"/>
                  </a:lnTo>
                  <a:close/>
                  <a:moveTo>
                    <a:pt x="644233" y="24245"/>
                  </a:moveTo>
                  <a:lnTo>
                    <a:pt x="626915" y="41563"/>
                  </a:lnTo>
                  <a:lnTo>
                    <a:pt x="668481" y="190512"/>
                  </a:lnTo>
                  <a:cubicBezTo>
                    <a:pt x="677717" y="177812"/>
                    <a:pt x="705193" y="146177"/>
                    <a:pt x="727360" y="121239"/>
                  </a:cubicBezTo>
                  <a:cubicBezTo>
                    <a:pt x="749528" y="96301"/>
                    <a:pt x="750451" y="71594"/>
                    <a:pt x="748142" y="62357"/>
                  </a:cubicBezTo>
                  <a:cubicBezTo>
                    <a:pt x="746987" y="51962"/>
                    <a:pt x="738444" y="27709"/>
                    <a:pt x="713506" y="13854"/>
                  </a:cubicBezTo>
                  <a:cubicBezTo>
                    <a:pt x="688568" y="0"/>
                    <a:pt x="661554" y="6914"/>
                    <a:pt x="644233" y="24245"/>
                  </a:cubicBezTo>
                  <a:close/>
                  <a:moveTo>
                    <a:pt x="678872" y="225148"/>
                  </a:moveTo>
                  <a:lnTo>
                    <a:pt x="637306" y="280567"/>
                  </a:lnTo>
                  <a:cubicBezTo>
                    <a:pt x="637306" y="280567"/>
                    <a:pt x="579630" y="353304"/>
                    <a:pt x="613062" y="398330"/>
                  </a:cubicBezTo>
                  <a:cubicBezTo>
                    <a:pt x="631046" y="422550"/>
                    <a:pt x="668481" y="419086"/>
                    <a:pt x="668481" y="419086"/>
                  </a:cubicBezTo>
                  <a:lnTo>
                    <a:pt x="696190" y="408696"/>
                  </a:lnTo>
                  <a:cubicBezTo>
                    <a:pt x="723900" y="394842"/>
                    <a:pt x="727362" y="377523"/>
                    <a:pt x="748142" y="346376"/>
                  </a:cubicBezTo>
                  <a:cubicBezTo>
                    <a:pt x="769058" y="315023"/>
                    <a:pt x="780470" y="289803"/>
                    <a:pt x="782779" y="280567"/>
                  </a:cubicBezTo>
                  <a:cubicBezTo>
                    <a:pt x="785087" y="271330"/>
                    <a:pt x="782779" y="245930"/>
                    <a:pt x="748142" y="225148"/>
                  </a:cubicBezTo>
                  <a:cubicBezTo>
                    <a:pt x="720331" y="208462"/>
                    <a:pt x="689262" y="214757"/>
                    <a:pt x="678872" y="225148"/>
                  </a:cubicBezTo>
                  <a:close/>
                  <a:moveTo>
                    <a:pt x="436418" y="602671"/>
                  </a:moveTo>
                  <a:lnTo>
                    <a:pt x="495300" y="737741"/>
                  </a:lnTo>
                  <a:moveTo>
                    <a:pt x="536272" y="549106"/>
                  </a:moveTo>
                  <a:lnTo>
                    <a:pt x="536862" y="550703"/>
                  </a:lnTo>
                  <a:cubicBezTo>
                    <a:pt x="536665" y="550177"/>
                    <a:pt x="536468" y="549645"/>
                    <a:pt x="536272" y="549106"/>
                  </a:cubicBezTo>
                  <a:close/>
                </a:path>
              </a:pathLst>
            </a:custGeom>
            <a:noFill/>
            <a:ln w="10390">
              <a:solidFill>
                <a:srgbClr val="FFFFFF"/>
              </a:solidFill>
            </a:ln>
          </p:spPr>
          <p:txBody>
            <a:bodyPr rtlCol="0" anchor="ctr"/>
            <a:lstStyle/>
            <a:p>
              <a:pPr algn="ctr"/>
              <a:endParaRPr/>
            </a:p>
          </p:txBody>
        </p:sp>
        <p:sp>
          <p:nvSpPr>
            <p:cNvPr id="80" name="Rounded Rectangle 19">
              <a:extLst>
                <a:ext uri="{FF2B5EF4-FFF2-40B4-BE49-F238E27FC236}">
                  <a16:creationId xmlns:a16="http://schemas.microsoft.com/office/drawing/2014/main" id="{8591AB52-9B91-4BC2-8845-B243BF429B36}"/>
                </a:ext>
              </a:extLst>
            </p:cNvPr>
            <p:cNvSpPr/>
            <p:nvPr/>
          </p:nvSpPr>
          <p:spPr>
            <a:xfrm>
              <a:off x="4004448" y="3947458"/>
              <a:ext cx="1465118" cy="894712"/>
            </a:xfrm>
            <a:custGeom>
              <a:avLst/>
              <a:gdLst/>
              <a:ahLst/>
              <a:cxnLst/>
              <a:rect l="0" t="0" r="0" b="0"/>
              <a:pathLst>
                <a:path w="1465118" h="894712">
                  <a:moveTo>
                    <a:pt x="627555" y="114757"/>
                  </a:moveTo>
                  <a:cubicBezTo>
                    <a:pt x="638777" y="115103"/>
                    <a:pt x="647700" y="124302"/>
                    <a:pt x="647700" y="135532"/>
                  </a:cubicBezTo>
                  <a:lnTo>
                    <a:pt x="647700" y="226217"/>
                  </a:lnTo>
                  <a:lnTo>
                    <a:pt x="664706" y="226217"/>
                  </a:lnTo>
                  <a:cubicBezTo>
                    <a:pt x="676302" y="226217"/>
                    <a:pt x="685654" y="235707"/>
                    <a:pt x="685481" y="247303"/>
                  </a:cubicBezTo>
                  <a:lnTo>
                    <a:pt x="578427" y="894712"/>
                  </a:lnTo>
                  <a:lnTo>
                    <a:pt x="0" y="894712"/>
                  </a:lnTo>
                  <a:lnTo>
                    <a:pt x="123665" y="245911"/>
                  </a:lnTo>
                  <a:cubicBezTo>
                    <a:pt x="124240" y="234876"/>
                    <a:pt x="133363" y="226217"/>
                    <a:pt x="144419" y="226217"/>
                  </a:cubicBezTo>
                  <a:lnTo>
                    <a:pt x="183572" y="226217"/>
                  </a:lnTo>
                  <a:lnTo>
                    <a:pt x="195307" y="120589"/>
                  </a:lnTo>
                  <a:cubicBezTo>
                    <a:pt x="196505" y="109824"/>
                    <a:pt x="205774" y="101782"/>
                    <a:pt x="216608" y="102114"/>
                  </a:cubicBezTo>
                  <a:lnTo>
                    <a:pt x="627555" y="114757"/>
                  </a:lnTo>
                  <a:moveTo>
                    <a:pt x="1197039" y="3387"/>
                  </a:moveTo>
                  <a:cubicBezTo>
                    <a:pt x="1207285" y="0"/>
                    <a:pt x="1218417" y="5015"/>
                    <a:pt x="1222663" y="14935"/>
                  </a:cubicBezTo>
                  <a:lnTo>
                    <a:pt x="1246909" y="101533"/>
                  </a:lnTo>
                  <a:cubicBezTo>
                    <a:pt x="1257161" y="98097"/>
                    <a:pt x="1278081" y="98069"/>
                    <a:pt x="1285009" y="115387"/>
                  </a:cubicBezTo>
                  <a:lnTo>
                    <a:pt x="1465118" y="894712"/>
                  </a:lnTo>
                  <a:lnTo>
                    <a:pt x="897081" y="894712"/>
                  </a:lnTo>
                  <a:lnTo>
                    <a:pt x="793172" y="264323"/>
                  </a:lnTo>
                  <a:cubicBezTo>
                    <a:pt x="789709" y="247005"/>
                    <a:pt x="795534" y="233546"/>
                    <a:pt x="807027" y="229687"/>
                  </a:cubicBezTo>
                  <a:lnTo>
                    <a:pt x="782781" y="143096"/>
                  </a:lnTo>
                  <a:cubicBezTo>
                    <a:pt x="778632" y="132047"/>
                    <a:pt x="787166" y="121642"/>
                    <a:pt x="800100" y="118851"/>
                  </a:cubicBezTo>
                  <a:lnTo>
                    <a:pt x="1197039" y="3387"/>
                  </a:lnTo>
                </a:path>
              </a:pathLst>
            </a:custGeom>
            <a:solidFill>
              <a:srgbClr val="4F3D58"/>
            </a:solidFill>
            <a:ln>
              <a:noFill/>
            </a:ln>
          </p:spPr>
          <p:txBody>
            <a:bodyPr rtlCol="0" anchor="ctr"/>
            <a:lstStyle/>
            <a:p>
              <a:pPr algn="ctr"/>
              <a:endParaRPr/>
            </a:p>
          </p:txBody>
        </p:sp>
        <p:sp>
          <p:nvSpPr>
            <p:cNvPr id="81" name="Rounded Rectangle 20">
              <a:extLst>
                <a:ext uri="{FF2B5EF4-FFF2-40B4-BE49-F238E27FC236}">
                  <a16:creationId xmlns:a16="http://schemas.microsoft.com/office/drawing/2014/main" id="{66AD2E01-2386-4B4A-96CB-60B6300BE276}"/>
                </a:ext>
              </a:extLst>
            </p:cNvPr>
            <p:cNvSpPr/>
            <p:nvPr/>
          </p:nvSpPr>
          <p:spPr>
            <a:xfrm>
              <a:off x="4004448" y="3947674"/>
              <a:ext cx="1465118" cy="894490"/>
            </a:xfrm>
            <a:custGeom>
              <a:avLst/>
              <a:gdLst/>
              <a:ahLst/>
              <a:cxnLst/>
              <a:rect l="0" t="0" r="0" b="0"/>
              <a:pathLst>
                <a:path w="1465118" h="894490">
                  <a:moveTo>
                    <a:pt x="897081" y="894490"/>
                  </a:moveTo>
                  <a:lnTo>
                    <a:pt x="793172" y="264108"/>
                  </a:lnTo>
                  <a:cubicBezTo>
                    <a:pt x="789709" y="250253"/>
                    <a:pt x="795405" y="233330"/>
                    <a:pt x="806900" y="229472"/>
                  </a:cubicBezTo>
                  <a:lnTo>
                    <a:pt x="782781" y="146344"/>
                  </a:lnTo>
                  <a:cubicBezTo>
                    <a:pt x="778635" y="135295"/>
                    <a:pt x="784509" y="123015"/>
                    <a:pt x="795714" y="119310"/>
                  </a:cubicBezTo>
                  <a:lnTo>
                    <a:pt x="1196948" y="3387"/>
                  </a:lnTo>
                  <a:cubicBezTo>
                    <a:pt x="1207194" y="0"/>
                    <a:pt x="1218328" y="5018"/>
                    <a:pt x="1222576" y="14937"/>
                  </a:cubicBezTo>
                  <a:lnTo>
                    <a:pt x="1246909" y="101317"/>
                  </a:lnTo>
                  <a:cubicBezTo>
                    <a:pt x="1256868" y="97974"/>
                    <a:pt x="1276875" y="97858"/>
                    <a:pt x="1284370" y="113706"/>
                  </a:cubicBezTo>
                  <a:cubicBezTo>
                    <a:pt x="1284824" y="114667"/>
                    <a:pt x="1285129" y="115692"/>
                    <a:pt x="1285368" y="116728"/>
                  </a:cubicBezTo>
                  <a:lnTo>
                    <a:pt x="1465118" y="894490"/>
                  </a:lnTo>
                  <a:lnTo>
                    <a:pt x="897081" y="894490"/>
                  </a:lnTo>
                  <a:close/>
                  <a:moveTo>
                    <a:pt x="0" y="894484"/>
                  </a:moveTo>
                  <a:lnTo>
                    <a:pt x="123662" y="245688"/>
                  </a:lnTo>
                  <a:cubicBezTo>
                    <a:pt x="124238" y="234648"/>
                    <a:pt x="133359" y="225991"/>
                    <a:pt x="144415" y="225991"/>
                  </a:cubicBezTo>
                  <a:lnTo>
                    <a:pt x="183572" y="225991"/>
                  </a:lnTo>
                  <a:lnTo>
                    <a:pt x="195308" y="120367"/>
                  </a:lnTo>
                  <a:cubicBezTo>
                    <a:pt x="196505" y="109599"/>
                    <a:pt x="205773" y="101557"/>
                    <a:pt x="216602" y="101890"/>
                  </a:cubicBezTo>
                  <a:lnTo>
                    <a:pt x="627557" y="114535"/>
                  </a:lnTo>
                  <a:cubicBezTo>
                    <a:pt x="638781" y="114881"/>
                    <a:pt x="647699" y="124079"/>
                    <a:pt x="647699" y="135307"/>
                  </a:cubicBezTo>
                  <a:lnTo>
                    <a:pt x="647699" y="225991"/>
                  </a:lnTo>
                  <a:lnTo>
                    <a:pt x="664705" y="225991"/>
                  </a:lnTo>
                  <a:cubicBezTo>
                    <a:pt x="675783" y="225991"/>
                    <a:pt x="684812" y="234650"/>
                    <a:pt x="685451" y="245531"/>
                  </a:cubicBezTo>
                  <a:cubicBezTo>
                    <a:pt x="685511" y="246562"/>
                    <a:pt x="685400" y="247594"/>
                    <a:pt x="685232" y="248613"/>
                  </a:cubicBezTo>
                  <a:lnTo>
                    <a:pt x="578427" y="894484"/>
                  </a:lnTo>
                  <a:lnTo>
                    <a:pt x="0" y="894484"/>
                  </a:lnTo>
                  <a:close/>
                  <a:moveTo>
                    <a:pt x="806900" y="229472"/>
                  </a:moveTo>
                  <a:lnTo>
                    <a:pt x="1246909" y="101317"/>
                  </a:lnTo>
                  <a:moveTo>
                    <a:pt x="183572" y="225991"/>
                  </a:moveTo>
                  <a:lnTo>
                    <a:pt x="647699" y="225991"/>
                  </a:lnTo>
                </a:path>
              </a:pathLst>
            </a:custGeom>
            <a:noFill/>
            <a:ln w="10390">
              <a:solidFill>
                <a:srgbClr val="FFFFFF"/>
              </a:solidFill>
            </a:ln>
          </p:spPr>
          <p:txBody>
            <a:bodyPr rtlCol="0" anchor="ctr"/>
            <a:lstStyle/>
            <a:p>
              <a:pPr algn="ctr"/>
              <a:endParaRPr/>
            </a:p>
          </p:txBody>
        </p:sp>
        <p:sp>
          <p:nvSpPr>
            <p:cNvPr id="82" name="Rounded Rectangle 21">
              <a:extLst>
                <a:ext uri="{FF2B5EF4-FFF2-40B4-BE49-F238E27FC236}">
                  <a16:creationId xmlns:a16="http://schemas.microsoft.com/office/drawing/2014/main" id="{FC4B3C8D-5456-4D8C-B603-35E28F255A18}"/>
                </a:ext>
              </a:extLst>
            </p:cNvPr>
            <p:cNvSpPr/>
            <p:nvPr/>
          </p:nvSpPr>
          <p:spPr>
            <a:xfrm>
              <a:off x="6009894" y="1565564"/>
              <a:ext cx="498763" cy="498763"/>
            </a:xfrm>
            <a:custGeom>
              <a:avLst/>
              <a:gdLst/>
              <a:ahLst/>
              <a:cxnLst/>
              <a:rect l="0" t="0" r="0" b="0"/>
              <a:pathLst>
                <a:path w="498763" h="498763">
                  <a:moveTo>
                    <a:pt x="0" y="249381"/>
                  </a:moveTo>
                  <a:cubicBezTo>
                    <a:pt x="0" y="387109"/>
                    <a:pt x="111653" y="498763"/>
                    <a:pt x="249381" y="498763"/>
                  </a:cubicBezTo>
                  <a:cubicBezTo>
                    <a:pt x="387109" y="498763"/>
                    <a:pt x="498763" y="387109"/>
                    <a:pt x="498763" y="249381"/>
                  </a:cubicBezTo>
                  <a:cubicBezTo>
                    <a:pt x="498763" y="111653"/>
                    <a:pt x="387109" y="0"/>
                    <a:pt x="249381" y="0"/>
                  </a:cubicBezTo>
                  <a:cubicBezTo>
                    <a:pt x="111653" y="0"/>
                    <a:pt x="0" y="111653"/>
                    <a:pt x="0" y="249381"/>
                  </a:cubicBezTo>
                </a:path>
              </a:pathLst>
            </a:custGeom>
            <a:solidFill>
              <a:srgbClr val="A455C9"/>
            </a:solidFill>
            <a:ln>
              <a:noFill/>
            </a:ln>
          </p:spPr>
          <p:txBody>
            <a:bodyPr rtlCol="0" anchor="ctr"/>
            <a:lstStyle/>
            <a:p>
              <a:pPr algn="ctr"/>
              <a:endParaRPr/>
            </a:p>
          </p:txBody>
        </p:sp>
        <p:sp>
          <p:nvSpPr>
            <p:cNvPr id="83" name="Rounded Rectangle 22">
              <a:extLst>
                <a:ext uri="{FF2B5EF4-FFF2-40B4-BE49-F238E27FC236}">
                  <a16:creationId xmlns:a16="http://schemas.microsoft.com/office/drawing/2014/main" id="{F521BD0C-823D-4016-A133-AC7ABCBFE934}"/>
                </a:ext>
              </a:extLst>
            </p:cNvPr>
            <p:cNvSpPr/>
            <p:nvPr/>
          </p:nvSpPr>
          <p:spPr>
            <a:xfrm>
              <a:off x="6009894" y="1565564"/>
              <a:ext cx="498763" cy="498763"/>
            </a:xfrm>
            <a:custGeom>
              <a:avLst/>
              <a:gdLst/>
              <a:ahLst/>
              <a:cxnLst/>
              <a:rect l="0" t="0" r="0" b="0"/>
              <a:pathLst>
                <a:path w="498763" h="498763">
                  <a:moveTo>
                    <a:pt x="0" y="249381"/>
                  </a:moveTo>
                  <a:cubicBezTo>
                    <a:pt x="0" y="387111"/>
                    <a:pt x="111652" y="498763"/>
                    <a:pt x="249381" y="498763"/>
                  </a:cubicBezTo>
                  <a:cubicBezTo>
                    <a:pt x="387111" y="498763"/>
                    <a:pt x="498763" y="387111"/>
                    <a:pt x="498763" y="249381"/>
                  </a:cubicBezTo>
                  <a:cubicBezTo>
                    <a:pt x="498763" y="111652"/>
                    <a:pt x="387111" y="0"/>
                    <a:pt x="249381" y="0"/>
                  </a:cubicBezTo>
                  <a:cubicBezTo>
                    <a:pt x="111652" y="0"/>
                    <a:pt x="0" y="111652"/>
                    <a:pt x="0" y="249381"/>
                  </a:cubicBezTo>
                </a:path>
              </a:pathLst>
            </a:custGeom>
            <a:noFill/>
            <a:ln w="10390">
              <a:solidFill>
                <a:srgbClr val="FFFFFF"/>
              </a:solidFill>
            </a:ln>
          </p:spPr>
          <p:txBody>
            <a:bodyPr rtlCol="0" anchor="ctr"/>
            <a:lstStyle/>
            <a:p>
              <a:pPr algn="ctr"/>
              <a:endParaRPr/>
            </a:p>
          </p:txBody>
        </p:sp>
        <p:sp>
          <p:nvSpPr>
            <p:cNvPr id="84" name="Rounded Rectangle 23">
              <a:extLst>
                <a:ext uri="{FF2B5EF4-FFF2-40B4-BE49-F238E27FC236}">
                  <a16:creationId xmlns:a16="http://schemas.microsoft.com/office/drawing/2014/main" id="{FA9CE4D4-D39D-4AA2-A133-C9EA556F7704}"/>
                </a:ext>
              </a:extLst>
            </p:cNvPr>
            <p:cNvSpPr/>
            <p:nvPr/>
          </p:nvSpPr>
          <p:spPr>
            <a:xfrm>
              <a:off x="6009894" y="2687782"/>
              <a:ext cx="498763" cy="498763"/>
            </a:xfrm>
            <a:custGeom>
              <a:avLst/>
              <a:gdLst/>
              <a:ahLst/>
              <a:cxnLst/>
              <a:rect l="0" t="0" r="0" b="0"/>
              <a:pathLst>
                <a:path w="498763" h="498763">
                  <a:moveTo>
                    <a:pt x="0" y="249381"/>
                  </a:moveTo>
                  <a:cubicBezTo>
                    <a:pt x="0" y="387109"/>
                    <a:pt x="111653" y="498763"/>
                    <a:pt x="249381" y="498763"/>
                  </a:cubicBezTo>
                  <a:cubicBezTo>
                    <a:pt x="387109" y="498763"/>
                    <a:pt x="498763" y="387109"/>
                    <a:pt x="498763" y="249381"/>
                  </a:cubicBezTo>
                  <a:cubicBezTo>
                    <a:pt x="498763" y="111653"/>
                    <a:pt x="387109" y="0"/>
                    <a:pt x="249381" y="0"/>
                  </a:cubicBezTo>
                  <a:cubicBezTo>
                    <a:pt x="111653" y="0"/>
                    <a:pt x="0" y="111653"/>
                    <a:pt x="0" y="249381"/>
                  </a:cubicBezTo>
                </a:path>
              </a:pathLst>
            </a:custGeom>
            <a:solidFill>
              <a:srgbClr val="BA5DE5"/>
            </a:solidFill>
            <a:ln>
              <a:noFill/>
            </a:ln>
          </p:spPr>
          <p:txBody>
            <a:bodyPr rtlCol="0" anchor="ctr"/>
            <a:lstStyle/>
            <a:p>
              <a:pPr algn="ctr"/>
              <a:endParaRPr/>
            </a:p>
          </p:txBody>
        </p:sp>
        <p:sp>
          <p:nvSpPr>
            <p:cNvPr id="85" name="Rounded Rectangle 24">
              <a:extLst>
                <a:ext uri="{FF2B5EF4-FFF2-40B4-BE49-F238E27FC236}">
                  <a16:creationId xmlns:a16="http://schemas.microsoft.com/office/drawing/2014/main" id="{8BE195AB-2F29-4358-A1DC-A38728D3D5EA}"/>
                </a:ext>
              </a:extLst>
            </p:cNvPr>
            <p:cNvSpPr/>
            <p:nvPr/>
          </p:nvSpPr>
          <p:spPr>
            <a:xfrm>
              <a:off x="6009894" y="2687782"/>
              <a:ext cx="498763" cy="498763"/>
            </a:xfrm>
            <a:custGeom>
              <a:avLst/>
              <a:gdLst/>
              <a:ahLst/>
              <a:cxnLst/>
              <a:rect l="0" t="0" r="0" b="0"/>
              <a:pathLst>
                <a:path w="498763" h="498763">
                  <a:moveTo>
                    <a:pt x="0" y="249381"/>
                  </a:moveTo>
                  <a:cubicBezTo>
                    <a:pt x="0" y="387111"/>
                    <a:pt x="111652" y="498763"/>
                    <a:pt x="249381" y="498763"/>
                  </a:cubicBezTo>
                  <a:cubicBezTo>
                    <a:pt x="387111" y="498763"/>
                    <a:pt x="498763" y="387111"/>
                    <a:pt x="498763" y="249381"/>
                  </a:cubicBezTo>
                  <a:cubicBezTo>
                    <a:pt x="498763" y="111652"/>
                    <a:pt x="387111" y="0"/>
                    <a:pt x="249381" y="0"/>
                  </a:cubicBezTo>
                  <a:cubicBezTo>
                    <a:pt x="111652" y="0"/>
                    <a:pt x="0" y="111652"/>
                    <a:pt x="0" y="249381"/>
                  </a:cubicBezTo>
                </a:path>
              </a:pathLst>
            </a:custGeom>
            <a:noFill/>
            <a:ln w="10390">
              <a:solidFill>
                <a:srgbClr val="FFFFFF"/>
              </a:solidFill>
            </a:ln>
          </p:spPr>
          <p:txBody>
            <a:bodyPr rtlCol="0" anchor="ctr"/>
            <a:lstStyle/>
            <a:p>
              <a:pPr algn="ctr"/>
              <a:endParaRPr/>
            </a:p>
          </p:txBody>
        </p:sp>
        <p:sp>
          <p:nvSpPr>
            <p:cNvPr id="86" name="Rounded Rectangle 25">
              <a:extLst>
                <a:ext uri="{FF2B5EF4-FFF2-40B4-BE49-F238E27FC236}">
                  <a16:creationId xmlns:a16="http://schemas.microsoft.com/office/drawing/2014/main" id="{B860B1C3-383F-4CB1-BBB8-8A7B95EAC318}"/>
                </a:ext>
              </a:extLst>
            </p:cNvPr>
            <p:cNvSpPr/>
            <p:nvPr/>
          </p:nvSpPr>
          <p:spPr>
            <a:xfrm>
              <a:off x="5511130" y="2563091"/>
              <a:ext cx="415636" cy="1122218"/>
            </a:xfrm>
            <a:custGeom>
              <a:avLst/>
              <a:gdLst/>
              <a:ahLst/>
              <a:cxnLst/>
              <a:rect l="0" t="0" r="0" b="0"/>
              <a:pathLst>
                <a:path w="415636" h="1122218">
                  <a:moveTo>
                    <a:pt x="0" y="374072"/>
                  </a:moveTo>
                  <a:lnTo>
                    <a:pt x="415636" y="374072"/>
                  </a:lnTo>
                  <a:moveTo>
                    <a:pt x="0" y="0"/>
                  </a:moveTo>
                  <a:lnTo>
                    <a:pt x="0" y="1122218"/>
                  </a:lnTo>
                  <a:moveTo>
                    <a:pt x="370918" y="419098"/>
                  </a:moveTo>
                  <a:lnTo>
                    <a:pt x="415636" y="373764"/>
                  </a:lnTo>
                  <a:lnTo>
                    <a:pt x="370301" y="329046"/>
                  </a:lnTo>
                </a:path>
              </a:pathLst>
            </a:custGeom>
            <a:noFill/>
            <a:ln w="10390">
              <a:solidFill>
                <a:srgbClr val="484848"/>
              </a:solidFill>
            </a:ln>
          </p:spPr>
          <p:txBody>
            <a:bodyPr rtlCol="0" anchor="ctr"/>
            <a:lstStyle/>
            <a:p>
              <a:pPr algn="ctr"/>
              <a:endParaRPr/>
            </a:p>
          </p:txBody>
        </p:sp>
        <p:sp>
          <p:nvSpPr>
            <p:cNvPr id="87" name="Rounded Rectangle 26">
              <a:extLst>
                <a:ext uri="{FF2B5EF4-FFF2-40B4-BE49-F238E27FC236}">
                  <a16:creationId xmlns:a16="http://schemas.microsoft.com/office/drawing/2014/main" id="{FFBF2F56-A171-4AA7-A57C-975682581EA6}"/>
                </a:ext>
              </a:extLst>
            </p:cNvPr>
            <p:cNvSpPr/>
            <p:nvPr/>
          </p:nvSpPr>
          <p:spPr>
            <a:xfrm>
              <a:off x="6009894" y="3810000"/>
              <a:ext cx="498763" cy="498763"/>
            </a:xfrm>
            <a:custGeom>
              <a:avLst/>
              <a:gdLst/>
              <a:ahLst/>
              <a:cxnLst/>
              <a:rect l="0" t="0" r="0" b="0"/>
              <a:pathLst>
                <a:path w="498763" h="498763">
                  <a:moveTo>
                    <a:pt x="0" y="249381"/>
                  </a:moveTo>
                  <a:cubicBezTo>
                    <a:pt x="0" y="387109"/>
                    <a:pt x="111653" y="498763"/>
                    <a:pt x="249381" y="498763"/>
                  </a:cubicBezTo>
                  <a:cubicBezTo>
                    <a:pt x="387109" y="498763"/>
                    <a:pt x="498763" y="387109"/>
                    <a:pt x="498763" y="249381"/>
                  </a:cubicBezTo>
                  <a:cubicBezTo>
                    <a:pt x="498763" y="111653"/>
                    <a:pt x="387109" y="0"/>
                    <a:pt x="249381" y="0"/>
                  </a:cubicBezTo>
                  <a:cubicBezTo>
                    <a:pt x="111653" y="0"/>
                    <a:pt x="0" y="111653"/>
                    <a:pt x="0" y="249381"/>
                  </a:cubicBezTo>
                </a:path>
              </a:pathLst>
            </a:custGeom>
            <a:solidFill>
              <a:srgbClr val="CD6AFB"/>
            </a:solidFill>
            <a:ln>
              <a:noFill/>
            </a:ln>
          </p:spPr>
          <p:txBody>
            <a:bodyPr rtlCol="0" anchor="ctr"/>
            <a:lstStyle/>
            <a:p>
              <a:pPr algn="ctr"/>
              <a:endParaRPr/>
            </a:p>
          </p:txBody>
        </p:sp>
        <p:sp>
          <p:nvSpPr>
            <p:cNvPr id="88" name="Rounded Rectangle 27">
              <a:extLst>
                <a:ext uri="{FF2B5EF4-FFF2-40B4-BE49-F238E27FC236}">
                  <a16:creationId xmlns:a16="http://schemas.microsoft.com/office/drawing/2014/main" id="{50AEFD06-7D18-4813-82E7-395696F03EFD}"/>
                </a:ext>
              </a:extLst>
            </p:cNvPr>
            <p:cNvSpPr/>
            <p:nvPr/>
          </p:nvSpPr>
          <p:spPr>
            <a:xfrm>
              <a:off x="6009894" y="3810000"/>
              <a:ext cx="498763" cy="498763"/>
            </a:xfrm>
            <a:custGeom>
              <a:avLst/>
              <a:gdLst/>
              <a:ahLst/>
              <a:cxnLst/>
              <a:rect l="0" t="0" r="0" b="0"/>
              <a:pathLst>
                <a:path w="498763" h="498763">
                  <a:moveTo>
                    <a:pt x="0" y="249381"/>
                  </a:moveTo>
                  <a:cubicBezTo>
                    <a:pt x="0" y="387111"/>
                    <a:pt x="111652" y="498763"/>
                    <a:pt x="249381" y="498763"/>
                  </a:cubicBezTo>
                  <a:cubicBezTo>
                    <a:pt x="387111" y="498763"/>
                    <a:pt x="498763" y="387111"/>
                    <a:pt x="498763" y="249381"/>
                  </a:cubicBezTo>
                  <a:cubicBezTo>
                    <a:pt x="498763" y="111652"/>
                    <a:pt x="387111" y="0"/>
                    <a:pt x="249381" y="0"/>
                  </a:cubicBezTo>
                  <a:cubicBezTo>
                    <a:pt x="111652" y="0"/>
                    <a:pt x="0" y="111652"/>
                    <a:pt x="0" y="249381"/>
                  </a:cubicBezTo>
                </a:path>
              </a:pathLst>
            </a:custGeom>
            <a:noFill/>
            <a:ln w="10390">
              <a:solidFill>
                <a:srgbClr val="FFFFFF"/>
              </a:solidFill>
            </a:ln>
          </p:spPr>
          <p:txBody>
            <a:bodyPr rtlCol="0" anchor="ctr"/>
            <a:lstStyle/>
            <a:p>
              <a:pPr algn="ctr"/>
              <a:endParaRPr/>
            </a:p>
          </p:txBody>
        </p:sp>
        <p:sp>
          <p:nvSpPr>
            <p:cNvPr id="89" name="Rounded Rectangle 28">
              <a:extLst>
                <a:ext uri="{FF2B5EF4-FFF2-40B4-BE49-F238E27FC236}">
                  <a16:creationId xmlns:a16="http://schemas.microsoft.com/office/drawing/2014/main" id="{1CBC441C-8B83-411A-BEAE-98D153FCBAD4}"/>
                </a:ext>
              </a:extLst>
            </p:cNvPr>
            <p:cNvSpPr/>
            <p:nvPr/>
          </p:nvSpPr>
          <p:spPr>
            <a:xfrm>
              <a:off x="5511130" y="3685309"/>
              <a:ext cx="415639" cy="1122218"/>
            </a:xfrm>
            <a:custGeom>
              <a:avLst/>
              <a:gdLst/>
              <a:ahLst/>
              <a:cxnLst/>
              <a:rect l="0" t="0" r="0" b="0"/>
              <a:pathLst>
                <a:path w="415639" h="1122218">
                  <a:moveTo>
                    <a:pt x="0" y="374072"/>
                  </a:moveTo>
                  <a:lnTo>
                    <a:pt x="415636" y="374072"/>
                  </a:lnTo>
                  <a:moveTo>
                    <a:pt x="370921" y="419097"/>
                  </a:moveTo>
                  <a:lnTo>
                    <a:pt x="415639" y="373763"/>
                  </a:lnTo>
                  <a:lnTo>
                    <a:pt x="370304" y="329045"/>
                  </a:lnTo>
                  <a:moveTo>
                    <a:pt x="0" y="0"/>
                  </a:moveTo>
                  <a:lnTo>
                    <a:pt x="0" y="1122218"/>
                  </a:lnTo>
                </a:path>
              </a:pathLst>
            </a:custGeom>
            <a:noFill/>
            <a:ln w="10390">
              <a:solidFill>
                <a:srgbClr val="484848"/>
              </a:solidFill>
            </a:ln>
          </p:spPr>
          <p:txBody>
            <a:bodyPr rtlCol="0" anchor="ctr"/>
            <a:lstStyle/>
            <a:p>
              <a:pPr algn="ctr"/>
              <a:endParaRPr/>
            </a:p>
          </p:txBody>
        </p:sp>
        <p:sp>
          <p:nvSpPr>
            <p:cNvPr id="90" name="Rounded Rectangle 29">
              <a:extLst>
                <a:ext uri="{FF2B5EF4-FFF2-40B4-BE49-F238E27FC236}">
                  <a16:creationId xmlns:a16="http://schemas.microsoft.com/office/drawing/2014/main" id="{500F6397-D260-4E33-9AA6-B8FE032977FA}"/>
                </a:ext>
              </a:extLst>
            </p:cNvPr>
            <p:cNvSpPr/>
            <p:nvPr/>
          </p:nvSpPr>
          <p:spPr>
            <a:xfrm>
              <a:off x="6009894" y="4932218"/>
              <a:ext cx="498763" cy="498763"/>
            </a:xfrm>
            <a:custGeom>
              <a:avLst/>
              <a:gdLst/>
              <a:ahLst/>
              <a:cxnLst/>
              <a:rect l="0" t="0" r="0" b="0"/>
              <a:pathLst>
                <a:path w="498763" h="498763">
                  <a:moveTo>
                    <a:pt x="0" y="249381"/>
                  </a:moveTo>
                  <a:cubicBezTo>
                    <a:pt x="0" y="387109"/>
                    <a:pt x="111653" y="498763"/>
                    <a:pt x="249381" y="498763"/>
                  </a:cubicBezTo>
                  <a:cubicBezTo>
                    <a:pt x="387109" y="498763"/>
                    <a:pt x="498763" y="387109"/>
                    <a:pt x="498763" y="249381"/>
                  </a:cubicBezTo>
                  <a:cubicBezTo>
                    <a:pt x="498763" y="111653"/>
                    <a:pt x="387109" y="0"/>
                    <a:pt x="249381" y="0"/>
                  </a:cubicBezTo>
                  <a:cubicBezTo>
                    <a:pt x="111653" y="0"/>
                    <a:pt x="0" y="111653"/>
                    <a:pt x="0" y="249381"/>
                  </a:cubicBezTo>
                </a:path>
              </a:pathLst>
            </a:custGeom>
            <a:solidFill>
              <a:srgbClr val="E2A3FF"/>
            </a:solidFill>
            <a:ln>
              <a:noFill/>
            </a:ln>
          </p:spPr>
          <p:txBody>
            <a:bodyPr rtlCol="0" anchor="ctr"/>
            <a:lstStyle/>
            <a:p>
              <a:pPr algn="ctr"/>
              <a:endParaRPr/>
            </a:p>
          </p:txBody>
        </p:sp>
        <p:sp>
          <p:nvSpPr>
            <p:cNvPr id="91" name="Rounded Rectangle 30">
              <a:extLst>
                <a:ext uri="{FF2B5EF4-FFF2-40B4-BE49-F238E27FC236}">
                  <a16:creationId xmlns:a16="http://schemas.microsoft.com/office/drawing/2014/main" id="{963790C5-AC67-49A4-AF8A-F671AE1AF752}"/>
                </a:ext>
              </a:extLst>
            </p:cNvPr>
            <p:cNvSpPr/>
            <p:nvPr/>
          </p:nvSpPr>
          <p:spPr>
            <a:xfrm>
              <a:off x="6009894" y="4932218"/>
              <a:ext cx="498763" cy="498763"/>
            </a:xfrm>
            <a:custGeom>
              <a:avLst/>
              <a:gdLst/>
              <a:ahLst/>
              <a:cxnLst/>
              <a:rect l="0" t="0" r="0" b="0"/>
              <a:pathLst>
                <a:path w="498763" h="498763">
                  <a:moveTo>
                    <a:pt x="0" y="249381"/>
                  </a:moveTo>
                  <a:cubicBezTo>
                    <a:pt x="0" y="387111"/>
                    <a:pt x="111652" y="498763"/>
                    <a:pt x="249381" y="498763"/>
                  </a:cubicBezTo>
                  <a:cubicBezTo>
                    <a:pt x="387111" y="498763"/>
                    <a:pt x="498763" y="387111"/>
                    <a:pt x="498763" y="249381"/>
                  </a:cubicBezTo>
                  <a:cubicBezTo>
                    <a:pt x="498763" y="111652"/>
                    <a:pt x="387111" y="0"/>
                    <a:pt x="249381" y="0"/>
                  </a:cubicBezTo>
                  <a:cubicBezTo>
                    <a:pt x="111652" y="0"/>
                    <a:pt x="0" y="111652"/>
                    <a:pt x="0" y="249381"/>
                  </a:cubicBezTo>
                </a:path>
              </a:pathLst>
            </a:custGeom>
            <a:noFill/>
            <a:ln w="10390">
              <a:solidFill>
                <a:srgbClr val="FFFFFF"/>
              </a:solidFill>
            </a:ln>
          </p:spPr>
          <p:txBody>
            <a:bodyPr rtlCol="0" anchor="ctr"/>
            <a:lstStyle/>
            <a:p>
              <a:pPr algn="ctr"/>
              <a:endParaRPr/>
            </a:p>
          </p:txBody>
        </p:sp>
        <p:sp>
          <p:nvSpPr>
            <p:cNvPr id="92" name="Rounded Rectangle 31">
              <a:extLst>
                <a:ext uri="{FF2B5EF4-FFF2-40B4-BE49-F238E27FC236}">
                  <a16:creationId xmlns:a16="http://schemas.microsoft.com/office/drawing/2014/main" id="{08C7D1A1-9601-4107-A3AC-66BCA094B677}"/>
                </a:ext>
              </a:extLst>
            </p:cNvPr>
            <p:cNvSpPr/>
            <p:nvPr/>
          </p:nvSpPr>
          <p:spPr>
            <a:xfrm>
              <a:off x="5511130" y="4807527"/>
              <a:ext cx="415639" cy="419097"/>
            </a:xfrm>
            <a:custGeom>
              <a:avLst/>
              <a:gdLst/>
              <a:ahLst/>
              <a:cxnLst/>
              <a:rect l="0" t="0" r="0" b="0"/>
              <a:pathLst>
                <a:path w="415639" h="419097">
                  <a:moveTo>
                    <a:pt x="415637" y="374072"/>
                  </a:moveTo>
                  <a:lnTo>
                    <a:pt x="83127" y="374072"/>
                  </a:lnTo>
                  <a:cubicBezTo>
                    <a:pt x="37217" y="374072"/>
                    <a:pt x="0" y="336855"/>
                    <a:pt x="0" y="290945"/>
                  </a:cubicBezTo>
                  <a:moveTo>
                    <a:pt x="370921" y="419097"/>
                  </a:moveTo>
                  <a:lnTo>
                    <a:pt x="415639" y="373763"/>
                  </a:lnTo>
                  <a:lnTo>
                    <a:pt x="370304" y="329045"/>
                  </a:lnTo>
                  <a:moveTo>
                    <a:pt x="0" y="0"/>
                  </a:moveTo>
                  <a:lnTo>
                    <a:pt x="0" y="290945"/>
                  </a:lnTo>
                </a:path>
              </a:pathLst>
            </a:custGeom>
            <a:noFill/>
            <a:ln w="10390">
              <a:solidFill>
                <a:srgbClr val="484848"/>
              </a:solidFill>
            </a:ln>
          </p:spPr>
          <p:txBody>
            <a:bodyPr rtlCol="0" anchor="ctr"/>
            <a:lstStyle/>
            <a:p>
              <a:pPr algn="ctr"/>
              <a:endParaRPr/>
            </a:p>
          </p:txBody>
        </p:sp>
        <p:sp>
          <p:nvSpPr>
            <p:cNvPr id="93" name="Rounded Rectangle 32">
              <a:extLst>
                <a:ext uri="{FF2B5EF4-FFF2-40B4-BE49-F238E27FC236}">
                  <a16:creationId xmlns:a16="http://schemas.microsoft.com/office/drawing/2014/main" id="{4718BC8C-B405-40A1-A489-13FABF5F53BA}"/>
                </a:ext>
              </a:extLst>
            </p:cNvPr>
            <p:cNvSpPr/>
            <p:nvPr/>
          </p:nvSpPr>
          <p:spPr>
            <a:xfrm>
              <a:off x="5511130" y="1769918"/>
              <a:ext cx="415639" cy="1749136"/>
            </a:xfrm>
            <a:custGeom>
              <a:avLst/>
              <a:gdLst/>
              <a:ahLst/>
              <a:cxnLst/>
              <a:rect l="0" t="0" r="0" b="0"/>
              <a:pathLst>
                <a:path w="415639" h="1749136">
                  <a:moveTo>
                    <a:pt x="0" y="128154"/>
                  </a:moveTo>
                  <a:lnTo>
                    <a:pt x="0" y="1749136"/>
                  </a:lnTo>
                  <a:moveTo>
                    <a:pt x="415636" y="45027"/>
                  </a:moveTo>
                  <a:lnTo>
                    <a:pt x="83127" y="45027"/>
                  </a:lnTo>
                  <a:cubicBezTo>
                    <a:pt x="37217" y="45027"/>
                    <a:pt x="0" y="82244"/>
                    <a:pt x="0" y="128154"/>
                  </a:cubicBezTo>
                  <a:moveTo>
                    <a:pt x="370921" y="90052"/>
                  </a:moveTo>
                  <a:lnTo>
                    <a:pt x="415639" y="44717"/>
                  </a:lnTo>
                  <a:lnTo>
                    <a:pt x="370304" y="0"/>
                  </a:lnTo>
                </a:path>
              </a:pathLst>
            </a:custGeom>
            <a:noFill/>
            <a:ln w="10390">
              <a:solidFill>
                <a:srgbClr val="484848"/>
              </a:solidFill>
            </a:ln>
          </p:spPr>
          <p:txBody>
            <a:bodyPr rtlCol="0" anchor="ctr"/>
            <a:lstStyle/>
            <a:p>
              <a:pPr algn="ctr"/>
              <a:endParaRPr/>
            </a:p>
          </p:txBody>
        </p:sp>
        <p:sp>
          <p:nvSpPr>
            <p:cNvPr id="94" name="TextBox 93">
              <a:extLst>
                <a:ext uri="{FF2B5EF4-FFF2-40B4-BE49-F238E27FC236}">
                  <a16:creationId xmlns:a16="http://schemas.microsoft.com/office/drawing/2014/main" id="{789743E7-20B7-42B3-A599-A49DF0F5F19E}"/>
                </a:ext>
              </a:extLst>
            </p:cNvPr>
            <p:cNvSpPr txBox="1"/>
            <p:nvPr/>
          </p:nvSpPr>
          <p:spPr>
            <a:xfrm>
              <a:off x="6688767" y="2867891"/>
              <a:ext cx="727689" cy="332509"/>
            </a:xfrm>
            <a:prstGeom prst="rect">
              <a:avLst/>
            </a:prstGeom>
            <a:noFill/>
            <a:ln>
              <a:noFill/>
            </a:ln>
          </p:spPr>
          <p:txBody>
            <a:bodyPr wrap="none" lIns="0" tIns="0" rIns="0" bIns="0" anchor="t">
              <a:spAutoFit/>
            </a:bodyPr>
            <a:lstStyle/>
            <a:p>
              <a:pPr algn="l"/>
              <a:r>
                <a:rPr sz="1000" b="1">
                  <a:solidFill>
                    <a:srgbClr val="484848"/>
                  </a:solidFill>
                  <a:latin typeface="Roboto"/>
                </a:rPr>
                <a:t>Interview
Preparation</a:t>
              </a:r>
            </a:p>
          </p:txBody>
        </p:sp>
        <p:sp>
          <p:nvSpPr>
            <p:cNvPr id="95" name="TextBox 94">
              <a:extLst>
                <a:ext uri="{FF2B5EF4-FFF2-40B4-BE49-F238E27FC236}">
                  <a16:creationId xmlns:a16="http://schemas.microsoft.com/office/drawing/2014/main" id="{87500CDD-AF65-4DB5-B661-69C3B21B340D}"/>
                </a:ext>
              </a:extLst>
            </p:cNvPr>
            <p:cNvSpPr txBox="1"/>
            <p:nvPr/>
          </p:nvSpPr>
          <p:spPr>
            <a:xfrm>
              <a:off x="1404643" y="3072246"/>
              <a:ext cx="1016902" cy="498763"/>
            </a:xfrm>
            <a:prstGeom prst="rect">
              <a:avLst/>
            </a:prstGeom>
            <a:noFill/>
            <a:ln>
              <a:noFill/>
            </a:ln>
          </p:spPr>
          <p:txBody>
            <a:bodyPr wrap="none" lIns="0" tIns="0" rIns="0" bIns="0" anchor="t">
              <a:spAutoFit/>
            </a:bodyPr>
            <a:lstStyle/>
            <a:p>
              <a:pPr algn="r"/>
              <a:r>
                <a:rPr sz="700" b="0">
                  <a:solidFill>
                    <a:srgbClr val="484848"/>
                  </a:solidFill>
                  <a:latin typeface="Roboto"/>
                </a:rPr>
                <a:t>Job search strategies,
including resumé and
cover letter
development.</a:t>
              </a:r>
            </a:p>
          </p:txBody>
        </p:sp>
        <p:sp>
          <p:nvSpPr>
            <p:cNvPr id="96" name="TextBox 95">
              <a:extLst>
                <a:ext uri="{FF2B5EF4-FFF2-40B4-BE49-F238E27FC236}">
                  <a16:creationId xmlns:a16="http://schemas.microsoft.com/office/drawing/2014/main" id="{E26991FF-B20D-4A39-9D72-5AE5A1CC0A2A}"/>
                </a:ext>
              </a:extLst>
            </p:cNvPr>
            <p:cNvSpPr txBox="1"/>
            <p:nvPr/>
          </p:nvSpPr>
          <p:spPr>
            <a:xfrm>
              <a:off x="6688767" y="3280064"/>
              <a:ext cx="999473" cy="374072"/>
            </a:xfrm>
            <a:prstGeom prst="rect">
              <a:avLst/>
            </a:prstGeom>
            <a:noFill/>
            <a:ln>
              <a:noFill/>
            </a:ln>
          </p:spPr>
          <p:txBody>
            <a:bodyPr wrap="none" lIns="0" tIns="0" rIns="0" bIns="0" anchor="t">
              <a:spAutoFit/>
            </a:bodyPr>
            <a:lstStyle/>
            <a:p>
              <a:pPr algn="l"/>
              <a:r>
                <a:rPr sz="700" b="0">
                  <a:solidFill>
                    <a:srgbClr val="484848"/>
                  </a:solidFill>
                  <a:latin typeface="Roboto"/>
                </a:rPr>
                <a:t>Interview preparation
and job readiness
workshops.</a:t>
              </a:r>
            </a:p>
          </p:txBody>
        </p:sp>
        <p:sp>
          <p:nvSpPr>
            <p:cNvPr id="97" name="TextBox 96">
              <a:extLst>
                <a:ext uri="{FF2B5EF4-FFF2-40B4-BE49-F238E27FC236}">
                  <a16:creationId xmlns:a16="http://schemas.microsoft.com/office/drawing/2014/main" id="{DEDD3339-0F60-46EE-9E1A-D15E9CD70291}"/>
                </a:ext>
              </a:extLst>
            </p:cNvPr>
            <p:cNvSpPr txBox="1"/>
            <p:nvPr/>
          </p:nvSpPr>
          <p:spPr>
            <a:xfrm>
              <a:off x="1718241" y="1537855"/>
              <a:ext cx="703332" cy="332509"/>
            </a:xfrm>
            <a:prstGeom prst="rect">
              <a:avLst/>
            </a:prstGeom>
            <a:noFill/>
            <a:ln>
              <a:noFill/>
            </a:ln>
          </p:spPr>
          <p:txBody>
            <a:bodyPr wrap="none" lIns="0" tIns="0" rIns="0" bIns="0" anchor="t">
              <a:spAutoFit/>
            </a:bodyPr>
            <a:lstStyle/>
            <a:p>
              <a:pPr algn="r"/>
              <a:r>
                <a:rPr sz="1000" b="1">
                  <a:solidFill>
                    <a:srgbClr val="484848"/>
                  </a:solidFill>
                  <a:latin typeface="Roboto"/>
                </a:rPr>
                <a:t>Career
Exploration</a:t>
              </a:r>
            </a:p>
          </p:txBody>
        </p:sp>
        <p:sp>
          <p:nvSpPr>
            <p:cNvPr id="98" name="TextBox 97">
              <a:extLst>
                <a:ext uri="{FF2B5EF4-FFF2-40B4-BE49-F238E27FC236}">
                  <a16:creationId xmlns:a16="http://schemas.microsoft.com/office/drawing/2014/main" id="{E35FDC88-4090-4E64-B20D-68B40EEF990E}"/>
                </a:ext>
              </a:extLst>
            </p:cNvPr>
            <p:cNvSpPr txBox="1"/>
            <p:nvPr/>
          </p:nvSpPr>
          <p:spPr>
            <a:xfrm>
              <a:off x="1720042" y="2660073"/>
              <a:ext cx="701497" cy="332509"/>
            </a:xfrm>
            <a:prstGeom prst="rect">
              <a:avLst/>
            </a:prstGeom>
            <a:noFill/>
            <a:ln>
              <a:noFill/>
            </a:ln>
          </p:spPr>
          <p:txBody>
            <a:bodyPr wrap="none" lIns="0" tIns="0" rIns="0" bIns="0" anchor="t">
              <a:spAutoFit/>
            </a:bodyPr>
            <a:lstStyle/>
            <a:p>
              <a:pPr algn="r"/>
              <a:r>
                <a:rPr sz="1000" b="1">
                  <a:solidFill>
                    <a:srgbClr val="484848"/>
                  </a:solidFill>
                  <a:latin typeface="Roboto"/>
                </a:rPr>
                <a:t>Job Search
Strategies</a:t>
              </a:r>
            </a:p>
          </p:txBody>
        </p:sp>
        <p:sp>
          <p:nvSpPr>
            <p:cNvPr id="99" name="Rounded Rectangle 38">
              <a:extLst>
                <a:ext uri="{FF2B5EF4-FFF2-40B4-BE49-F238E27FC236}">
                  <a16:creationId xmlns:a16="http://schemas.microsoft.com/office/drawing/2014/main" id="{893FF21B-AA39-44CD-B4AE-653FD99F9AB2}"/>
                </a:ext>
              </a:extLst>
            </p:cNvPr>
            <p:cNvSpPr/>
            <p:nvPr/>
          </p:nvSpPr>
          <p:spPr>
            <a:xfrm>
              <a:off x="2719439" y="1447800"/>
              <a:ext cx="263236" cy="318654"/>
            </a:xfrm>
            <a:custGeom>
              <a:avLst/>
              <a:gdLst/>
              <a:ahLst/>
              <a:cxnLst/>
              <a:rect l="0" t="0" r="0" b="0"/>
              <a:pathLst>
                <a:path w="263236" h="318654">
                  <a:moveTo>
                    <a:pt x="138129" y="152538"/>
                  </a:moveTo>
                  <a:lnTo>
                    <a:pt x="111390" y="194656"/>
                  </a:lnTo>
                  <a:lnTo>
                    <a:pt x="84928" y="152400"/>
                  </a:lnTo>
                  <a:moveTo>
                    <a:pt x="152677" y="90747"/>
                  </a:moveTo>
                  <a:cubicBezTo>
                    <a:pt x="136692" y="90498"/>
                    <a:pt x="121572" y="83442"/>
                    <a:pt x="111113" y="71350"/>
                  </a:cubicBezTo>
                  <a:cubicBezTo>
                    <a:pt x="100611" y="83385"/>
                    <a:pt x="85518" y="90428"/>
                    <a:pt x="69549" y="90747"/>
                  </a:cubicBezTo>
                  <a:moveTo>
                    <a:pt x="69134" y="83681"/>
                  </a:moveTo>
                  <a:cubicBezTo>
                    <a:pt x="69130" y="60418"/>
                    <a:pt x="87988" y="41557"/>
                    <a:pt x="111251" y="41557"/>
                  </a:cubicBezTo>
                  <a:cubicBezTo>
                    <a:pt x="134515" y="41557"/>
                    <a:pt x="153373" y="60418"/>
                    <a:pt x="153369" y="83681"/>
                  </a:cubicBezTo>
                  <a:cubicBezTo>
                    <a:pt x="153373" y="106944"/>
                    <a:pt x="134515" y="125805"/>
                    <a:pt x="111251" y="125805"/>
                  </a:cubicBezTo>
                  <a:cubicBezTo>
                    <a:pt x="87988" y="125805"/>
                    <a:pt x="69130" y="106944"/>
                    <a:pt x="69134" y="83681"/>
                  </a:cubicBezTo>
                  <a:moveTo>
                    <a:pt x="173181" y="249381"/>
                  </a:moveTo>
                  <a:lnTo>
                    <a:pt x="142147" y="249381"/>
                  </a:lnTo>
                  <a:lnTo>
                    <a:pt x="129401" y="318654"/>
                  </a:lnTo>
                  <a:lnTo>
                    <a:pt x="93241" y="318654"/>
                  </a:lnTo>
                  <a:lnTo>
                    <a:pt x="80494" y="249381"/>
                  </a:lnTo>
                  <a:lnTo>
                    <a:pt x="48490" y="249381"/>
                  </a:lnTo>
                  <a:moveTo>
                    <a:pt x="157941" y="187036"/>
                  </a:moveTo>
                  <a:lnTo>
                    <a:pt x="156002" y="179139"/>
                  </a:lnTo>
                  <a:cubicBezTo>
                    <a:pt x="151203" y="158408"/>
                    <a:pt x="132738" y="143729"/>
                    <a:pt x="111459" y="143729"/>
                  </a:cubicBezTo>
                  <a:cubicBezTo>
                    <a:pt x="90181" y="143729"/>
                    <a:pt x="71715" y="158408"/>
                    <a:pt x="66917" y="179139"/>
                  </a:cubicBezTo>
                  <a:lnTo>
                    <a:pt x="64839" y="187036"/>
                  </a:lnTo>
                  <a:moveTo>
                    <a:pt x="0" y="114438"/>
                  </a:moveTo>
                  <a:cubicBezTo>
                    <a:pt x="0" y="177641"/>
                    <a:pt x="51235" y="228877"/>
                    <a:pt x="114438" y="228877"/>
                  </a:cubicBezTo>
                  <a:cubicBezTo>
                    <a:pt x="177641" y="228877"/>
                    <a:pt x="228877" y="177641"/>
                    <a:pt x="228877" y="114438"/>
                  </a:cubicBezTo>
                  <a:cubicBezTo>
                    <a:pt x="228877" y="51235"/>
                    <a:pt x="177641" y="0"/>
                    <a:pt x="114438" y="0"/>
                  </a:cubicBezTo>
                  <a:cubicBezTo>
                    <a:pt x="51235" y="0"/>
                    <a:pt x="0" y="51235"/>
                    <a:pt x="0" y="114438"/>
                  </a:cubicBezTo>
                  <a:moveTo>
                    <a:pt x="263236" y="263236"/>
                  </a:moveTo>
                  <a:lnTo>
                    <a:pt x="195349" y="195349"/>
                  </a:lnTo>
                </a:path>
              </a:pathLst>
            </a:custGeom>
            <a:noFill/>
            <a:ln w="10390">
              <a:solidFill>
                <a:srgbClr val="FFFFFF"/>
              </a:solidFill>
            </a:ln>
          </p:spPr>
          <p:txBody>
            <a:bodyPr rtlCol="0" anchor="ctr"/>
            <a:lstStyle/>
            <a:p>
              <a:pPr algn="ctr"/>
              <a:endParaRPr/>
            </a:p>
          </p:txBody>
        </p:sp>
        <p:sp>
          <p:nvSpPr>
            <p:cNvPr id="100" name="Rounded Rectangle 39">
              <a:extLst>
                <a:ext uri="{FF2B5EF4-FFF2-40B4-BE49-F238E27FC236}">
                  <a16:creationId xmlns:a16="http://schemas.microsoft.com/office/drawing/2014/main" id="{A85195F8-97A2-4D8D-A2DB-212D812AD072}"/>
                </a:ext>
              </a:extLst>
            </p:cNvPr>
            <p:cNvSpPr/>
            <p:nvPr/>
          </p:nvSpPr>
          <p:spPr>
            <a:xfrm>
              <a:off x="2691730" y="3816927"/>
              <a:ext cx="318654" cy="318654"/>
            </a:xfrm>
            <a:custGeom>
              <a:avLst/>
              <a:gdLst/>
              <a:ahLst/>
              <a:cxnLst/>
              <a:rect l="0" t="0" r="0" b="0"/>
              <a:pathLst>
                <a:path w="318654" h="318654">
                  <a:moveTo>
                    <a:pt x="249381" y="122058"/>
                  </a:moveTo>
                  <a:lnTo>
                    <a:pt x="249381" y="192716"/>
                  </a:lnTo>
                  <a:moveTo>
                    <a:pt x="318654" y="159327"/>
                  </a:moveTo>
                  <a:cubicBezTo>
                    <a:pt x="318654" y="247321"/>
                    <a:pt x="247321" y="318654"/>
                    <a:pt x="159327" y="318654"/>
                  </a:cubicBezTo>
                  <a:cubicBezTo>
                    <a:pt x="110836" y="318654"/>
                    <a:pt x="61098" y="289005"/>
                    <a:pt x="31865" y="254923"/>
                  </a:cubicBezTo>
                  <a:moveTo>
                    <a:pt x="0" y="159327"/>
                  </a:moveTo>
                  <a:cubicBezTo>
                    <a:pt x="0" y="71333"/>
                    <a:pt x="71333" y="0"/>
                    <a:pt x="159327" y="0"/>
                  </a:cubicBezTo>
                  <a:cubicBezTo>
                    <a:pt x="207818" y="0"/>
                    <a:pt x="257556" y="29648"/>
                    <a:pt x="286789" y="63730"/>
                  </a:cubicBezTo>
                  <a:moveTo>
                    <a:pt x="284018" y="0"/>
                  </a:moveTo>
                  <a:lnTo>
                    <a:pt x="286789" y="63730"/>
                  </a:lnTo>
                  <a:lnTo>
                    <a:pt x="223058" y="63730"/>
                  </a:lnTo>
                  <a:moveTo>
                    <a:pt x="31865" y="318654"/>
                  </a:moveTo>
                  <a:lnTo>
                    <a:pt x="31865" y="254923"/>
                  </a:lnTo>
                  <a:lnTo>
                    <a:pt x="95596" y="254923"/>
                  </a:lnTo>
                  <a:moveTo>
                    <a:pt x="154201" y="84097"/>
                  </a:moveTo>
                  <a:lnTo>
                    <a:pt x="70381" y="120395"/>
                  </a:lnTo>
                  <a:cubicBezTo>
                    <a:pt x="69676" y="120606"/>
                    <a:pt x="69193" y="121253"/>
                    <a:pt x="69193" y="121989"/>
                  </a:cubicBezTo>
                  <a:cubicBezTo>
                    <a:pt x="69193" y="122724"/>
                    <a:pt x="69676" y="123372"/>
                    <a:pt x="70381" y="123582"/>
                  </a:cubicBezTo>
                  <a:lnTo>
                    <a:pt x="154201" y="158357"/>
                  </a:lnTo>
                  <a:cubicBezTo>
                    <a:pt x="157492" y="159668"/>
                    <a:pt x="161161" y="159668"/>
                    <a:pt x="164453" y="158357"/>
                  </a:cubicBezTo>
                  <a:lnTo>
                    <a:pt x="249381" y="122058"/>
                  </a:lnTo>
                  <a:lnTo>
                    <a:pt x="164453" y="84097"/>
                  </a:lnTo>
                  <a:cubicBezTo>
                    <a:pt x="161161" y="82786"/>
                    <a:pt x="157492" y="82786"/>
                    <a:pt x="154201" y="84097"/>
                  </a:cubicBezTo>
                  <a:close/>
                  <a:moveTo>
                    <a:pt x="96981" y="166254"/>
                  </a:moveTo>
                  <a:lnTo>
                    <a:pt x="96981" y="200890"/>
                  </a:lnTo>
                  <a:cubicBezTo>
                    <a:pt x="114450" y="215340"/>
                    <a:pt x="136682" y="222750"/>
                    <a:pt x="159327" y="221672"/>
                  </a:cubicBezTo>
                  <a:cubicBezTo>
                    <a:pt x="181971" y="222750"/>
                    <a:pt x="204203" y="215340"/>
                    <a:pt x="221672" y="200890"/>
                  </a:cubicBezTo>
                  <a:lnTo>
                    <a:pt x="221672" y="166254"/>
                  </a:lnTo>
                  <a:moveTo>
                    <a:pt x="249381" y="219040"/>
                  </a:moveTo>
                  <a:lnTo>
                    <a:pt x="249381" y="232894"/>
                  </a:lnTo>
                </a:path>
              </a:pathLst>
            </a:custGeom>
            <a:noFill/>
            <a:ln w="10390">
              <a:solidFill>
                <a:srgbClr val="FFFFFF"/>
              </a:solidFill>
            </a:ln>
          </p:spPr>
          <p:txBody>
            <a:bodyPr rtlCol="0" anchor="ctr"/>
            <a:lstStyle/>
            <a:p>
              <a:pPr algn="ctr"/>
              <a:endParaRPr/>
            </a:p>
          </p:txBody>
        </p:sp>
        <p:sp>
          <p:nvSpPr>
            <p:cNvPr id="101" name="TextBox 100">
              <a:extLst>
                <a:ext uri="{FF2B5EF4-FFF2-40B4-BE49-F238E27FC236}">
                  <a16:creationId xmlns:a16="http://schemas.microsoft.com/office/drawing/2014/main" id="{483B7E5A-89FD-43AE-AEE1-EF0A1447E445}"/>
                </a:ext>
              </a:extLst>
            </p:cNvPr>
            <p:cNvSpPr txBox="1"/>
            <p:nvPr/>
          </p:nvSpPr>
          <p:spPr>
            <a:xfrm>
              <a:off x="1853946" y="3906982"/>
              <a:ext cx="567606" cy="166254"/>
            </a:xfrm>
            <a:prstGeom prst="rect">
              <a:avLst/>
            </a:prstGeom>
            <a:noFill/>
            <a:ln>
              <a:noFill/>
            </a:ln>
          </p:spPr>
          <p:txBody>
            <a:bodyPr wrap="none" lIns="0" tIns="0" rIns="0" bIns="0" anchor="t">
              <a:spAutoFit/>
            </a:bodyPr>
            <a:lstStyle/>
            <a:p>
              <a:pPr algn="r"/>
              <a:r>
                <a:rPr sz="1000" b="1">
                  <a:solidFill>
                    <a:srgbClr val="484848"/>
                  </a:solidFill>
                  <a:latin typeface="Roboto"/>
                </a:rPr>
                <a:t>Referrals</a:t>
              </a:r>
            </a:p>
          </p:txBody>
        </p:sp>
        <p:sp>
          <p:nvSpPr>
            <p:cNvPr id="102" name="Rounded Rectangle 41">
              <a:extLst>
                <a:ext uri="{FF2B5EF4-FFF2-40B4-BE49-F238E27FC236}">
                  <a16:creationId xmlns:a16="http://schemas.microsoft.com/office/drawing/2014/main" id="{C7C8B298-BF68-44CA-B128-49DEC2D76E2A}"/>
                </a:ext>
              </a:extLst>
            </p:cNvPr>
            <p:cNvSpPr/>
            <p:nvPr/>
          </p:nvSpPr>
          <p:spPr>
            <a:xfrm>
              <a:off x="2691730" y="2570018"/>
              <a:ext cx="318654" cy="318654"/>
            </a:xfrm>
            <a:custGeom>
              <a:avLst/>
              <a:gdLst/>
              <a:ahLst/>
              <a:cxnLst/>
              <a:rect l="0" t="0" r="0" b="0"/>
              <a:pathLst>
                <a:path w="318654" h="318654">
                  <a:moveTo>
                    <a:pt x="152400" y="318654"/>
                  </a:moveTo>
                  <a:lnTo>
                    <a:pt x="152400" y="270163"/>
                  </a:lnTo>
                  <a:cubicBezTo>
                    <a:pt x="152400" y="266337"/>
                    <a:pt x="155501" y="263236"/>
                    <a:pt x="159327" y="263236"/>
                  </a:cubicBezTo>
                  <a:lnTo>
                    <a:pt x="207818" y="263236"/>
                  </a:lnTo>
                  <a:lnTo>
                    <a:pt x="207818" y="214745"/>
                  </a:lnTo>
                  <a:cubicBezTo>
                    <a:pt x="207818" y="210919"/>
                    <a:pt x="210919" y="207818"/>
                    <a:pt x="214745" y="207818"/>
                  </a:cubicBezTo>
                  <a:lnTo>
                    <a:pt x="263236" y="207818"/>
                  </a:lnTo>
                  <a:lnTo>
                    <a:pt x="263236" y="159327"/>
                  </a:lnTo>
                  <a:cubicBezTo>
                    <a:pt x="263236" y="155501"/>
                    <a:pt x="266337" y="152400"/>
                    <a:pt x="270163" y="152400"/>
                  </a:cubicBezTo>
                  <a:lnTo>
                    <a:pt x="318654" y="152400"/>
                  </a:lnTo>
                  <a:moveTo>
                    <a:pt x="318654" y="235527"/>
                  </a:moveTo>
                  <a:lnTo>
                    <a:pt x="235527" y="318654"/>
                  </a:lnTo>
                  <a:moveTo>
                    <a:pt x="318654" y="277090"/>
                  </a:moveTo>
                  <a:lnTo>
                    <a:pt x="318654" y="235527"/>
                  </a:lnTo>
                  <a:lnTo>
                    <a:pt x="277090" y="235527"/>
                  </a:lnTo>
                  <a:moveTo>
                    <a:pt x="152400" y="242454"/>
                  </a:moveTo>
                  <a:lnTo>
                    <a:pt x="152400" y="232617"/>
                  </a:lnTo>
                  <a:cubicBezTo>
                    <a:pt x="152375" y="220930"/>
                    <a:pt x="148905" y="209508"/>
                    <a:pt x="142424" y="199782"/>
                  </a:cubicBezTo>
                  <a:lnTo>
                    <a:pt x="124690" y="173181"/>
                  </a:lnTo>
                  <a:lnTo>
                    <a:pt x="124690" y="142009"/>
                  </a:lnTo>
                  <a:cubicBezTo>
                    <a:pt x="143560" y="153478"/>
                    <a:pt x="167117" y="154007"/>
                    <a:pt x="186482" y="143394"/>
                  </a:cubicBezTo>
                  <a:cubicBezTo>
                    <a:pt x="190480" y="141255"/>
                    <a:pt x="193451" y="137600"/>
                    <a:pt x="194727" y="133249"/>
                  </a:cubicBezTo>
                  <a:cubicBezTo>
                    <a:pt x="196004" y="128898"/>
                    <a:pt x="195479" y="124217"/>
                    <a:pt x="193270" y="120257"/>
                  </a:cubicBezTo>
                  <a:cubicBezTo>
                    <a:pt x="189695" y="114901"/>
                    <a:pt x="182714" y="113008"/>
                    <a:pt x="176922" y="115824"/>
                  </a:cubicBezTo>
                  <a:cubicBezTo>
                    <a:pt x="127600" y="127461"/>
                    <a:pt x="137021" y="88114"/>
                    <a:pt x="86590" y="83127"/>
                  </a:cubicBezTo>
                  <a:cubicBezTo>
                    <a:pt x="36160" y="78139"/>
                    <a:pt x="0" y="126076"/>
                    <a:pt x="0" y="166254"/>
                  </a:cubicBezTo>
                  <a:cubicBezTo>
                    <a:pt x="0" y="173906"/>
                    <a:pt x="6202" y="180109"/>
                    <a:pt x="13854" y="180109"/>
                  </a:cubicBezTo>
                  <a:cubicBezTo>
                    <a:pt x="21506" y="180109"/>
                    <a:pt x="27709" y="173906"/>
                    <a:pt x="27709" y="166254"/>
                  </a:cubicBezTo>
                  <a:cubicBezTo>
                    <a:pt x="27709" y="158634"/>
                    <a:pt x="41563" y="124690"/>
                    <a:pt x="55418" y="124690"/>
                  </a:cubicBezTo>
                  <a:lnTo>
                    <a:pt x="55418" y="170410"/>
                  </a:lnTo>
                  <a:lnTo>
                    <a:pt x="36160" y="272241"/>
                  </a:lnTo>
                  <a:cubicBezTo>
                    <a:pt x="35233" y="276862"/>
                    <a:pt x="36456" y="281654"/>
                    <a:pt x="39485" y="285265"/>
                  </a:cubicBezTo>
                  <a:cubicBezTo>
                    <a:pt x="42511" y="288865"/>
                    <a:pt x="46974" y="290944"/>
                    <a:pt x="51677" y="290945"/>
                  </a:cubicBezTo>
                  <a:cubicBezTo>
                    <a:pt x="58800" y="290946"/>
                    <a:pt x="65042" y="286179"/>
                    <a:pt x="66917" y="279307"/>
                  </a:cubicBezTo>
                  <a:lnTo>
                    <a:pt x="90054" y="193963"/>
                  </a:lnTo>
                  <a:lnTo>
                    <a:pt x="104740" y="212390"/>
                  </a:lnTo>
                  <a:cubicBezTo>
                    <a:pt x="113170" y="222875"/>
                    <a:pt x="117765" y="235927"/>
                    <a:pt x="117763" y="249381"/>
                  </a:cubicBezTo>
                  <a:moveTo>
                    <a:pt x="62345" y="27709"/>
                  </a:moveTo>
                  <a:cubicBezTo>
                    <a:pt x="62345" y="43012"/>
                    <a:pt x="74751" y="55418"/>
                    <a:pt x="90054" y="55418"/>
                  </a:cubicBezTo>
                  <a:cubicBezTo>
                    <a:pt x="105357" y="55418"/>
                    <a:pt x="117763" y="43012"/>
                    <a:pt x="117763" y="27709"/>
                  </a:cubicBezTo>
                  <a:cubicBezTo>
                    <a:pt x="117763" y="12405"/>
                    <a:pt x="105357" y="0"/>
                    <a:pt x="90054" y="0"/>
                  </a:cubicBezTo>
                  <a:cubicBezTo>
                    <a:pt x="74751" y="0"/>
                    <a:pt x="62345" y="12405"/>
                    <a:pt x="62345" y="27709"/>
                  </a:cubicBezTo>
                </a:path>
              </a:pathLst>
            </a:custGeom>
            <a:noFill/>
            <a:ln w="10390">
              <a:solidFill>
                <a:srgbClr val="FFFFFF"/>
              </a:solidFill>
            </a:ln>
          </p:spPr>
          <p:txBody>
            <a:bodyPr rtlCol="0" anchor="ctr"/>
            <a:lstStyle/>
            <a:p>
              <a:pPr algn="ctr"/>
              <a:endParaRPr/>
            </a:p>
          </p:txBody>
        </p:sp>
        <p:sp>
          <p:nvSpPr>
            <p:cNvPr id="103" name="Rounded Rectangle 42">
              <a:extLst>
                <a:ext uri="{FF2B5EF4-FFF2-40B4-BE49-F238E27FC236}">
                  <a16:creationId xmlns:a16="http://schemas.microsoft.com/office/drawing/2014/main" id="{AC6902E9-35E7-4233-B326-D08411F635F5}"/>
                </a:ext>
              </a:extLst>
            </p:cNvPr>
            <p:cNvSpPr/>
            <p:nvPr/>
          </p:nvSpPr>
          <p:spPr>
            <a:xfrm>
              <a:off x="6099948" y="3900055"/>
              <a:ext cx="318654" cy="318654"/>
            </a:xfrm>
            <a:custGeom>
              <a:avLst/>
              <a:gdLst/>
              <a:ahLst/>
              <a:cxnLst/>
              <a:rect l="0" t="0" r="0" b="0"/>
              <a:pathLst>
                <a:path w="318654" h="318654">
                  <a:moveTo>
                    <a:pt x="187036" y="277090"/>
                  </a:moveTo>
                  <a:lnTo>
                    <a:pt x="13854" y="277090"/>
                  </a:lnTo>
                  <a:cubicBezTo>
                    <a:pt x="6202" y="277090"/>
                    <a:pt x="0" y="270888"/>
                    <a:pt x="0" y="263236"/>
                  </a:cubicBezTo>
                  <a:lnTo>
                    <a:pt x="0" y="13854"/>
                  </a:lnTo>
                  <a:cubicBezTo>
                    <a:pt x="0" y="6202"/>
                    <a:pt x="6202" y="0"/>
                    <a:pt x="13854" y="0"/>
                  </a:cubicBezTo>
                  <a:lnTo>
                    <a:pt x="207818" y="0"/>
                  </a:lnTo>
                  <a:cubicBezTo>
                    <a:pt x="215469" y="0"/>
                    <a:pt x="221672" y="6202"/>
                    <a:pt x="221672" y="13854"/>
                  </a:cubicBezTo>
                  <a:lnTo>
                    <a:pt x="221672" y="96981"/>
                  </a:lnTo>
                  <a:moveTo>
                    <a:pt x="83127" y="41563"/>
                  </a:moveTo>
                  <a:lnTo>
                    <a:pt x="166254" y="41563"/>
                  </a:lnTo>
                  <a:moveTo>
                    <a:pt x="83127" y="83127"/>
                  </a:moveTo>
                  <a:lnTo>
                    <a:pt x="166254" y="83127"/>
                  </a:lnTo>
                  <a:moveTo>
                    <a:pt x="83127" y="124690"/>
                  </a:moveTo>
                  <a:lnTo>
                    <a:pt x="117763" y="124690"/>
                  </a:lnTo>
                  <a:moveTo>
                    <a:pt x="41563" y="38100"/>
                  </a:moveTo>
                  <a:cubicBezTo>
                    <a:pt x="39650" y="38100"/>
                    <a:pt x="38100" y="39650"/>
                    <a:pt x="38100" y="41563"/>
                  </a:cubicBezTo>
                  <a:cubicBezTo>
                    <a:pt x="38100" y="43476"/>
                    <a:pt x="39650" y="45027"/>
                    <a:pt x="41563" y="45027"/>
                  </a:cubicBezTo>
                  <a:cubicBezTo>
                    <a:pt x="43476" y="45027"/>
                    <a:pt x="45027" y="43476"/>
                    <a:pt x="45027" y="41563"/>
                  </a:cubicBezTo>
                  <a:cubicBezTo>
                    <a:pt x="45027" y="39650"/>
                    <a:pt x="43476" y="38100"/>
                    <a:pt x="41563" y="38100"/>
                  </a:cubicBezTo>
                  <a:moveTo>
                    <a:pt x="41563" y="79663"/>
                  </a:moveTo>
                  <a:cubicBezTo>
                    <a:pt x="39650" y="79663"/>
                    <a:pt x="38100" y="81214"/>
                    <a:pt x="38100" y="83127"/>
                  </a:cubicBezTo>
                  <a:cubicBezTo>
                    <a:pt x="38100" y="85040"/>
                    <a:pt x="39650" y="86590"/>
                    <a:pt x="41563" y="86590"/>
                  </a:cubicBezTo>
                  <a:cubicBezTo>
                    <a:pt x="43476" y="86590"/>
                    <a:pt x="45027" y="85040"/>
                    <a:pt x="45027" y="83127"/>
                  </a:cubicBezTo>
                  <a:cubicBezTo>
                    <a:pt x="45027" y="81214"/>
                    <a:pt x="43476" y="79663"/>
                    <a:pt x="41563" y="79663"/>
                  </a:cubicBezTo>
                  <a:moveTo>
                    <a:pt x="41563" y="121227"/>
                  </a:moveTo>
                  <a:cubicBezTo>
                    <a:pt x="39650" y="121227"/>
                    <a:pt x="38100" y="122777"/>
                    <a:pt x="38100" y="124690"/>
                  </a:cubicBezTo>
                  <a:cubicBezTo>
                    <a:pt x="38100" y="126603"/>
                    <a:pt x="39650" y="128154"/>
                    <a:pt x="41563" y="128154"/>
                  </a:cubicBezTo>
                  <a:cubicBezTo>
                    <a:pt x="43476" y="128154"/>
                    <a:pt x="45027" y="126603"/>
                    <a:pt x="45027" y="124690"/>
                  </a:cubicBezTo>
                  <a:cubicBezTo>
                    <a:pt x="45027" y="122777"/>
                    <a:pt x="43476" y="121227"/>
                    <a:pt x="41563" y="121227"/>
                  </a:cubicBezTo>
                  <a:moveTo>
                    <a:pt x="147550" y="187174"/>
                  </a:moveTo>
                  <a:cubicBezTo>
                    <a:pt x="148382" y="182048"/>
                    <a:pt x="158218" y="137575"/>
                    <a:pt x="198258" y="127600"/>
                  </a:cubicBezTo>
                  <a:cubicBezTo>
                    <a:pt x="226106" y="120118"/>
                    <a:pt x="234418" y="133973"/>
                    <a:pt x="234418" y="133973"/>
                  </a:cubicBezTo>
                  <a:moveTo>
                    <a:pt x="125937" y="200475"/>
                  </a:moveTo>
                  <a:lnTo>
                    <a:pt x="101276" y="239960"/>
                  </a:lnTo>
                  <a:lnTo>
                    <a:pt x="147550" y="235942"/>
                  </a:lnTo>
                  <a:moveTo>
                    <a:pt x="203938" y="200890"/>
                  </a:moveTo>
                  <a:lnTo>
                    <a:pt x="277506" y="155863"/>
                  </a:lnTo>
                  <a:cubicBezTo>
                    <a:pt x="285153" y="149236"/>
                    <a:pt x="286915" y="138064"/>
                    <a:pt x="281678" y="129405"/>
                  </a:cubicBezTo>
                  <a:cubicBezTo>
                    <a:pt x="276442" y="120745"/>
                    <a:pt x="265730" y="117117"/>
                    <a:pt x="256309" y="120811"/>
                  </a:cubicBezTo>
                  <a:lnTo>
                    <a:pt x="125937" y="200890"/>
                  </a:lnTo>
                  <a:lnTo>
                    <a:pt x="147550" y="236358"/>
                  </a:lnTo>
                  <a:lnTo>
                    <a:pt x="173181" y="220425"/>
                  </a:lnTo>
                  <a:moveTo>
                    <a:pt x="243840" y="213221"/>
                  </a:moveTo>
                  <a:lnTo>
                    <a:pt x="191054" y="197565"/>
                  </a:lnTo>
                  <a:cubicBezTo>
                    <a:pt x="185529" y="195504"/>
                    <a:pt x="179316" y="196693"/>
                    <a:pt x="174942" y="200647"/>
                  </a:cubicBezTo>
                  <a:cubicBezTo>
                    <a:pt x="170568" y="204601"/>
                    <a:pt x="168760" y="210662"/>
                    <a:pt x="170255" y="216367"/>
                  </a:cubicBezTo>
                  <a:cubicBezTo>
                    <a:pt x="171749" y="222071"/>
                    <a:pt x="176297" y="226467"/>
                    <a:pt x="182048" y="227768"/>
                  </a:cubicBezTo>
                  <a:lnTo>
                    <a:pt x="215299" y="238713"/>
                  </a:lnTo>
                  <a:cubicBezTo>
                    <a:pt x="218407" y="257337"/>
                    <a:pt x="232581" y="272170"/>
                    <a:pt x="251044" y="276121"/>
                  </a:cubicBezTo>
                  <a:lnTo>
                    <a:pt x="252291" y="276121"/>
                  </a:lnTo>
                  <a:lnTo>
                    <a:pt x="256309" y="318654"/>
                  </a:lnTo>
                  <a:moveTo>
                    <a:pt x="318654" y="318654"/>
                  </a:moveTo>
                  <a:cubicBezTo>
                    <a:pt x="318654" y="318654"/>
                    <a:pt x="302998" y="196873"/>
                    <a:pt x="264067" y="164592"/>
                  </a:cubicBezTo>
                </a:path>
              </a:pathLst>
            </a:custGeom>
            <a:noFill/>
            <a:ln w="10390">
              <a:solidFill>
                <a:srgbClr val="FFFFFF"/>
              </a:solidFill>
            </a:ln>
          </p:spPr>
          <p:txBody>
            <a:bodyPr rtlCol="0" anchor="ctr"/>
            <a:lstStyle/>
            <a:p>
              <a:pPr algn="ctr"/>
              <a:endParaRPr/>
            </a:p>
          </p:txBody>
        </p:sp>
        <p:sp>
          <p:nvSpPr>
            <p:cNvPr id="104" name="Rounded Rectangle 43">
              <a:extLst>
                <a:ext uri="{FF2B5EF4-FFF2-40B4-BE49-F238E27FC236}">
                  <a16:creationId xmlns:a16="http://schemas.microsoft.com/office/drawing/2014/main" id="{A3DB3D59-3ADA-437E-B172-8A7EB63ACAC2}"/>
                </a:ext>
              </a:extLst>
            </p:cNvPr>
            <p:cNvSpPr/>
            <p:nvPr/>
          </p:nvSpPr>
          <p:spPr>
            <a:xfrm>
              <a:off x="6109231" y="1655549"/>
              <a:ext cx="309369" cy="318723"/>
            </a:xfrm>
            <a:custGeom>
              <a:avLst/>
              <a:gdLst/>
              <a:ahLst/>
              <a:cxnLst/>
              <a:rect l="0" t="0" r="0" b="0"/>
              <a:pathLst>
                <a:path w="309369" h="318723">
                  <a:moveTo>
                    <a:pt x="162790" y="68"/>
                  </a:moveTo>
                  <a:cubicBezTo>
                    <a:pt x="221238" y="0"/>
                    <a:pt x="273086" y="37565"/>
                    <a:pt x="291228" y="93126"/>
                  </a:cubicBezTo>
                  <a:cubicBezTo>
                    <a:pt x="309369" y="148687"/>
                    <a:pt x="289680" y="209611"/>
                    <a:pt x="242454" y="244047"/>
                  </a:cubicBezTo>
                  <a:lnTo>
                    <a:pt x="242454" y="318723"/>
                  </a:lnTo>
                  <a:lnTo>
                    <a:pt x="103909" y="318723"/>
                  </a:lnTo>
                  <a:lnTo>
                    <a:pt x="103909" y="277159"/>
                  </a:lnTo>
                  <a:lnTo>
                    <a:pt x="88391" y="277159"/>
                  </a:lnTo>
                  <a:cubicBezTo>
                    <a:pt x="65437" y="277159"/>
                    <a:pt x="46828" y="258551"/>
                    <a:pt x="46828" y="235596"/>
                  </a:cubicBezTo>
                  <a:lnTo>
                    <a:pt x="46828" y="194032"/>
                  </a:lnTo>
                  <a:lnTo>
                    <a:pt x="0" y="194032"/>
                  </a:lnTo>
                  <a:cubicBezTo>
                    <a:pt x="30341" y="102869"/>
                    <a:pt x="47798" y="68"/>
                    <a:pt x="162790" y="68"/>
                  </a:cubicBezTo>
                  <a:close/>
                  <a:moveTo>
                    <a:pt x="148936" y="119633"/>
                  </a:moveTo>
                  <a:cubicBezTo>
                    <a:pt x="148936" y="129198"/>
                    <a:pt x="156689" y="136951"/>
                    <a:pt x="166254" y="136951"/>
                  </a:cubicBezTo>
                  <a:cubicBezTo>
                    <a:pt x="175819" y="136951"/>
                    <a:pt x="183572" y="129198"/>
                    <a:pt x="183572" y="119633"/>
                  </a:cubicBezTo>
                  <a:cubicBezTo>
                    <a:pt x="183572" y="110069"/>
                    <a:pt x="175819" y="102315"/>
                    <a:pt x="166254" y="102315"/>
                  </a:cubicBezTo>
                  <a:cubicBezTo>
                    <a:pt x="156689" y="102315"/>
                    <a:pt x="148936" y="110069"/>
                    <a:pt x="148936" y="119633"/>
                  </a:cubicBezTo>
                  <a:moveTo>
                    <a:pt x="180940" y="52577"/>
                  </a:moveTo>
                  <a:cubicBezTo>
                    <a:pt x="178872" y="46255"/>
                    <a:pt x="172975" y="41979"/>
                    <a:pt x="166323" y="41979"/>
                  </a:cubicBezTo>
                  <a:cubicBezTo>
                    <a:pt x="159672" y="41979"/>
                    <a:pt x="153774" y="46255"/>
                    <a:pt x="151707" y="52577"/>
                  </a:cubicBezTo>
                  <a:lnTo>
                    <a:pt x="146719" y="69341"/>
                  </a:lnTo>
                  <a:cubicBezTo>
                    <a:pt x="144973" y="75268"/>
                    <a:pt x="138854" y="78756"/>
                    <a:pt x="132865" y="77238"/>
                  </a:cubicBezTo>
                  <a:lnTo>
                    <a:pt x="115823" y="73220"/>
                  </a:lnTo>
                  <a:cubicBezTo>
                    <a:pt x="108944" y="71234"/>
                    <a:pt x="101599" y="74213"/>
                    <a:pt x="98047" y="80430"/>
                  </a:cubicBezTo>
                  <a:cubicBezTo>
                    <a:pt x="94494" y="86647"/>
                    <a:pt x="95657" y="94487"/>
                    <a:pt x="100861" y="99405"/>
                  </a:cubicBezTo>
                  <a:lnTo>
                    <a:pt x="112775" y="112290"/>
                  </a:lnTo>
                  <a:cubicBezTo>
                    <a:pt x="116810" y="116729"/>
                    <a:pt x="116810" y="123507"/>
                    <a:pt x="112776" y="127946"/>
                  </a:cubicBezTo>
                  <a:lnTo>
                    <a:pt x="100861" y="140831"/>
                  </a:lnTo>
                  <a:cubicBezTo>
                    <a:pt x="96323" y="145811"/>
                    <a:pt x="95518" y="153150"/>
                    <a:pt x="98867" y="158996"/>
                  </a:cubicBezTo>
                  <a:cubicBezTo>
                    <a:pt x="102216" y="164841"/>
                    <a:pt x="108955" y="167858"/>
                    <a:pt x="115546" y="166461"/>
                  </a:cubicBezTo>
                  <a:lnTo>
                    <a:pt x="132587" y="162444"/>
                  </a:lnTo>
                  <a:cubicBezTo>
                    <a:pt x="138577" y="160926"/>
                    <a:pt x="144696" y="164414"/>
                    <a:pt x="146442" y="170341"/>
                  </a:cubicBezTo>
                  <a:lnTo>
                    <a:pt x="151430" y="187105"/>
                  </a:lnTo>
                  <a:cubicBezTo>
                    <a:pt x="153353" y="193652"/>
                    <a:pt x="159361" y="198149"/>
                    <a:pt x="166185" y="198149"/>
                  </a:cubicBezTo>
                  <a:cubicBezTo>
                    <a:pt x="173009" y="198149"/>
                    <a:pt x="179017" y="193652"/>
                    <a:pt x="180940" y="187105"/>
                  </a:cubicBezTo>
                  <a:lnTo>
                    <a:pt x="185512" y="169787"/>
                  </a:lnTo>
                  <a:cubicBezTo>
                    <a:pt x="187196" y="163811"/>
                    <a:pt x="193366" y="160294"/>
                    <a:pt x="199366" y="161889"/>
                  </a:cubicBezTo>
                  <a:lnTo>
                    <a:pt x="216407" y="165907"/>
                  </a:lnTo>
                  <a:cubicBezTo>
                    <a:pt x="222999" y="167304"/>
                    <a:pt x="229737" y="164287"/>
                    <a:pt x="233087" y="158441"/>
                  </a:cubicBezTo>
                  <a:cubicBezTo>
                    <a:pt x="236436" y="152596"/>
                    <a:pt x="235631" y="145257"/>
                    <a:pt x="231093" y="140276"/>
                  </a:cubicBezTo>
                  <a:lnTo>
                    <a:pt x="219317" y="127392"/>
                  </a:lnTo>
                  <a:cubicBezTo>
                    <a:pt x="215147" y="123006"/>
                    <a:pt x="215147" y="116122"/>
                    <a:pt x="219317" y="111736"/>
                  </a:cubicBezTo>
                  <a:lnTo>
                    <a:pt x="231647" y="98851"/>
                  </a:lnTo>
                  <a:cubicBezTo>
                    <a:pt x="236185" y="93871"/>
                    <a:pt x="236990" y="86532"/>
                    <a:pt x="233641" y="80686"/>
                  </a:cubicBezTo>
                  <a:cubicBezTo>
                    <a:pt x="230292" y="74841"/>
                    <a:pt x="223553" y="71824"/>
                    <a:pt x="216962" y="73220"/>
                  </a:cubicBezTo>
                  <a:lnTo>
                    <a:pt x="199921" y="77238"/>
                  </a:lnTo>
                  <a:cubicBezTo>
                    <a:pt x="193920" y="78834"/>
                    <a:pt x="187750" y="75317"/>
                    <a:pt x="186066" y="69341"/>
                  </a:cubicBezTo>
                  <a:close/>
                </a:path>
              </a:pathLst>
            </a:custGeom>
            <a:noFill/>
            <a:ln w="10390">
              <a:solidFill>
                <a:srgbClr val="FFFFFF"/>
              </a:solidFill>
            </a:ln>
          </p:spPr>
          <p:txBody>
            <a:bodyPr rtlCol="0" anchor="ctr"/>
            <a:lstStyle/>
            <a:p>
              <a:pPr algn="ctr"/>
              <a:endParaRPr/>
            </a:p>
          </p:txBody>
        </p:sp>
        <p:sp>
          <p:nvSpPr>
            <p:cNvPr id="105" name="TextBox 104">
              <a:extLst>
                <a:ext uri="{FF2B5EF4-FFF2-40B4-BE49-F238E27FC236}">
                  <a16:creationId xmlns:a16="http://schemas.microsoft.com/office/drawing/2014/main" id="{552723F2-6DC5-4D3C-850F-BEFB42C288E1}"/>
                </a:ext>
              </a:extLst>
            </p:cNvPr>
            <p:cNvSpPr txBox="1"/>
            <p:nvPr/>
          </p:nvSpPr>
          <p:spPr>
            <a:xfrm>
              <a:off x="6688767" y="3990109"/>
              <a:ext cx="756264" cy="332509"/>
            </a:xfrm>
            <a:prstGeom prst="rect">
              <a:avLst/>
            </a:prstGeom>
            <a:noFill/>
            <a:ln>
              <a:noFill/>
            </a:ln>
          </p:spPr>
          <p:txBody>
            <a:bodyPr wrap="none" lIns="0" tIns="0" rIns="0" bIns="0" anchor="t">
              <a:spAutoFit/>
            </a:bodyPr>
            <a:lstStyle/>
            <a:p>
              <a:pPr algn="l"/>
              <a:r>
                <a:rPr sz="1000" b="1">
                  <a:solidFill>
                    <a:srgbClr val="484848"/>
                  </a:solidFill>
                  <a:latin typeface="Roboto"/>
                </a:rPr>
                <a:t>Better Jobs
Ontario</a:t>
              </a:r>
            </a:p>
          </p:txBody>
        </p:sp>
        <p:sp>
          <p:nvSpPr>
            <p:cNvPr id="106" name="TextBox 105">
              <a:extLst>
                <a:ext uri="{FF2B5EF4-FFF2-40B4-BE49-F238E27FC236}">
                  <a16:creationId xmlns:a16="http://schemas.microsoft.com/office/drawing/2014/main" id="{EA8C5AC1-668C-49D6-9787-1B87A26B4181}"/>
                </a:ext>
              </a:extLst>
            </p:cNvPr>
            <p:cNvSpPr txBox="1"/>
            <p:nvPr/>
          </p:nvSpPr>
          <p:spPr>
            <a:xfrm>
              <a:off x="1496984" y="4152900"/>
              <a:ext cx="924576" cy="498763"/>
            </a:xfrm>
            <a:prstGeom prst="rect">
              <a:avLst/>
            </a:prstGeom>
            <a:noFill/>
            <a:ln>
              <a:noFill/>
            </a:ln>
          </p:spPr>
          <p:txBody>
            <a:bodyPr wrap="none" lIns="0" tIns="0" rIns="0" bIns="0" anchor="t">
              <a:spAutoFit/>
            </a:bodyPr>
            <a:lstStyle/>
            <a:p>
              <a:pPr algn="r"/>
              <a:r>
                <a:rPr sz="700" b="0">
                  <a:solidFill>
                    <a:srgbClr val="484848"/>
                  </a:solidFill>
                  <a:latin typeface="Roboto"/>
                </a:rPr>
                <a:t>Referrals to training,
education, and
employer-based
incentives.</a:t>
              </a:r>
            </a:p>
          </p:txBody>
        </p:sp>
        <p:sp>
          <p:nvSpPr>
            <p:cNvPr id="107" name="TextBox 106">
              <a:extLst>
                <a:ext uri="{FF2B5EF4-FFF2-40B4-BE49-F238E27FC236}">
                  <a16:creationId xmlns:a16="http://schemas.microsoft.com/office/drawing/2014/main" id="{9A0DA3A0-B1C0-4D91-9BF4-D12546BF4CB7}"/>
                </a:ext>
              </a:extLst>
            </p:cNvPr>
            <p:cNvSpPr txBox="1"/>
            <p:nvPr/>
          </p:nvSpPr>
          <p:spPr>
            <a:xfrm>
              <a:off x="6688767" y="4402282"/>
              <a:ext cx="916886" cy="374072"/>
            </a:xfrm>
            <a:prstGeom prst="rect">
              <a:avLst/>
            </a:prstGeom>
            <a:noFill/>
            <a:ln>
              <a:noFill/>
            </a:ln>
          </p:spPr>
          <p:txBody>
            <a:bodyPr wrap="none" lIns="0" tIns="0" rIns="0" bIns="0" anchor="t">
              <a:spAutoFit/>
            </a:bodyPr>
            <a:lstStyle/>
            <a:p>
              <a:pPr algn="l"/>
              <a:r>
                <a:rPr sz="700" b="0">
                  <a:solidFill>
                    <a:srgbClr val="484848"/>
                  </a:solidFill>
                  <a:latin typeface="Roboto"/>
                </a:rPr>
                <a:t>Support with Better
Jobs Ontario
applications.</a:t>
              </a:r>
            </a:p>
          </p:txBody>
        </p:sp>
        <p:sp>
          <p:nvSpPr>
            <p:cNvPr id="108" name="TextBox 107">
              <a:extLst>
                <a:ext uri="{FF2B5EF4-FFF2-40B4-BE49-F238E27FC236}">
                  <a16:creationId xmlns:a16="http://schemas.microsoft.com/office/drawing/2014/main" id="{F3CB56F2-3597-40FF-9AFF-7D5F1288A276}"/>
                </a:ext>
              </a:extLst>
            </p:cNvPr>
            <p:cNvSpPr txBox="1"/>
            <p:nvPr/>
          </p:nvSpPr>
          <p:spPr>
            <a:xfrm>
              <a:off x="1329551" y="5566064"/>
              <a:ext cx="1092022" cy="374072"/>
            </a:xfrm>
            <a:prstGeom prst="rect">
              <a:avLst/>
            </a:prstGeom>
            <a:noFill/>
            <a:ln>
              <a:noFill/>
            </a:ln>
          </p:spPr>
          <p:txBody>
            <a:bodyPr wrap="none" lIns="0" tIns="0" rIns="0" bIns="0" anchor="t">
              <a:spAutoFit/>
            </a:bodyPr>
            <a:lstStyle/>
            <a:p>
              <a:pPr algn="r"/>
              <a:r>
                <a:rPr sz="700" b="0">
                  <a:solidFill>
                    <a:srgbClr val="484848"/>
                  </a:solidFill>
                  <a:latin typeface="Roboto"/>
                </a:rPr>
                <a:t>Specialized services for
Internationally Trained
Professionals.</a:t>
              </a:r>
            </a:p>
          </p:txBody>
        </p:sp>
        <p:sp>
          <p:nvSpPr>
            <p:cNvPr id="109" name="TextBox 108">
              <a:extLst>
                <a:ext uri="{FF2B5EF4-FFF2-40B4-BE49-F238E27FC236}">
                  <a16:creationId xmlns:a16="http://schemas.microsoft.com/office/drawing/2014/main" id="{9DB04AF4-98F8-4DE9-B695-BA8C1AEA37CB}"/>
                </a:ext>
              </a:extLst>
            </p:cNvPr>
            <p:cNvSpPr txBox="1"/>
            <p:nvPr/>
          </p:nvSpPr>
          <p:spPr>
            <a:xfrm>
              <a:off x="6688767" y="2157846"/>
              <a:ext cx="1004025" cy="374072"/>
            </a:xfrm>
            <a:prstGeom prst="rect">
              <a:avLst/>
            </a:prstGeom>
            <a:noFill/>
            <a:ln>
              <a:noFill/>
            </a:ln>
          </p:spPr>
          <p:txBody>
            <a:bodyPr wrap="none" lIns="0" tIns="0" rIns="0" bIns="0" anchor="t">
              <a:spAutoFit/>
            </a:bodyPr>
            <a:lstStyle/>
            <a:p>
              <a:pPr algn="l"/>
              <a:r>
                <a:rPr sz="700" b="0">
                  <a:solidFill>
                    <a:srgbClr val="484848"/>
                  </a:solidFill>
                  <a:latin typeface="Roboto"/>
                </a:rPr>
                <a:t>Assessment of skills,
interests, and
experience.</a:t>
              </a:r>
            </a:p>
          </p:txBody>
        </p:sp>
        <p:sp>
          <p:nvSpPr>
            <p:cNvPr id="110" name="Rounded Rectangle 50">
              <a:extLst>
                <a:ext uri="{FF2B5EF4-FFF2-40B4-BE49-F238E27FC236}">
                  <a16:creationId xmlns:a16="http://schemas.microsoft.com/office/drawing/2014/main" id="{4014F66A-C487-4F06-A323-7622D2931DD6}"/>
                </a:ext>
              </a:extLst>
            </p:cNvPr>
            <p:cNvSpPr/>
            <p:nvPr/>
          </p:nvSpPr>
          <p:spPr>
            <a:xfrm>
              <a:off x="2691966" y="4900672"/>
              <a:ext cx="318183" cy="312475"/>
            </a:xfrm>
            <a:custGeom>
              <a:avLst/>
              <a:gdLst/>
              <a:ahLst/>
              <a:cxnLst/>
              <a:rect l="0" t="0" r="0" b="0"/>
              <a:pathLst>
                <a:path w="318183" h="312475">
                  <a:moveTo>
                    <a:pt x="151928" y="229348"/>
                  </a:moveTo>
                  <a:cubicBezTo>
                    <a:pt x="151928" y="275258"/>
                    <a:pt x="189146" y="312475"/>
                    <a:pt x="235056" y="312475"/>
                  </a:cubicBezTo>
                  <a:cubicBezTo>
                    <a:pt x="280966" y="312475"/>
                    <a:pt x="318183" y="275258"/>
                    <a:pt x="318183" y="229348"/>
                  </a:cubicBezTo>
                  <a:cubicBezTo>
                    <a:pt x="318183" y="183438"/>
                    <a:pt x="280966" y="146220"/>
                    <a:pt x="235056" y="146220"/>
                  </a:cubicBezTo>
                  <a:cubicBezTo>
                    <a:pt x="189146" y="146220"/>
                    <a:pt x="151928" y="183438"/>
                    <a:pt x="151928" y="229348"/>
                  </a:cubicBezTo>
                  <a:moveTo>
                    <a:pt x="318183" y="229334"/>
                  </a:moveTo>
                  <a:lnTo>
                    <a:pt x="151928" y="229334"/>
                  </a:lnTo>
                  <a:moveTo>
                    <a:pt x="223404" y="311713"/>
                  </a:moveTo>
                  <a:cubicBezTo>
                    <a:pt x="204405" y="259189"/>
                    <a:pt x="202211" y="202056"/>
                    <a:pt x="217128" y="148229"/>
                  </a:cubicBezTo>
                  <a:moveTo>
                    <a:pt x="253067" y="148229"/>
                  </a:moveTo>
                  <a:cubicBezTo>
                    <a:pt x="259540" y="171639"/>
                    <a:pt x="262802" y="195819"/>
                    <a:pt x="262765" y="220107"/>
                  </a:cubicBezTo>
                  <a:cubicBezTo>
                    <a:pt x="262809" y="251346"/>
                    <a:pt x="257374" y="282351"/>
                    <a:pt x="246707" y="311713"/>
                  </a:cubicBezTo>
                  <a:moveTo>
                    <a:pt x="75063" y="99434"/>
                  </a:moveTo>
                  <a:lnTo>
                    <a:pt x="75063" y="120312"/>
                  </a:lnTo>
                  <a:cubicBezTo>
                    <a:pt x="75063" y="145670"/>
                    <a:pt x="95620" y="166226"/>
                    <a:pt x="120977" y="166226"/>
                  </a:cubicBezTo>
                  <a:cubicBezTo>
                    <a:pt x="146335" y="166226"/>
                    <a:pt x="166891" y="145670"/>
                    <a:pt x="166891" y="120312"/>
                  </a:cubicBezTo>
                  <a:lnTo>
                    <a:pt x="166891" y="99434"/>
                  </a:lnTo>
                  <a:moveTo>
                    <a:pt x="120977" y="194919"/>
                  </a:moveTo>
                  <a:cubicBezTo>
                    <a:pt x="82943" y="194919"/>
                    <a:pt x="52113" y="225756"/>
                    <a:pt x="52120" y="263790"/>
                  </a:cubicBezTo>
                  <a:moveTo>
                    <a:pt x="166891" y="56900"/>
                  </a:moveTo>
                  <a:lnTo>
                    <a:pt x="166891" y="99434"/>
                  </a:lnTo>
                  <a:lnTo>
                    <a:pt x="119744" y="114632"/>
                  </a:lnTo>
                  <a:lnTo>
                    <a:pt x="75063" y="99434"/>
                  </a:lnTo>
                  <a:lnTo>
                    <a:pt x="75063" y="57815"/>
                  </a:lnTo>
                  <a:moveTo>
                    <a:pt x="219192" y="37282"/>
                  </a:moveTo>
                  <a:lnTo>
                    <a:pt x="119758" y="0"/>
                  </a:lnTo>
                  <a:lnTo>
                    <a:pt x="20310" y="37282"/>
                  </a:lnTo>
                  <a:lnTo>
                    <a:pt x="119758" y="74579"/>
                  </a:lnTo>
                  <a:close/>
                  <a:moveTo>
                    <a:pt x="20310" y="37282"/>
                  </a:moveTo>
                  <a:lnTo>
                    <a:pt x="20310" y="87006"/>
                  </a:lnTo>
                  <a:moveTo>
                    <a:pt x="20781" y="87352"/>
                  </a:moveTo>
                  <a:lnTo>
                    <a:pt x="0" y="128916"/>
                  </a:lnTo>
                  <a:lnTo>
                    <a:pt x="41563" y="128916"/>
                  </a:lnTo>
                  <a:close/>
                </a:path>
              </a:pathLst>
            </a:custGeom>
            <a:noFill/>
            <a:ln w="10390">
              <a:solidFill>
                <a:srgbClr val="FFFFFF"/>
              </a:solidFill>
            </a:ln>
          </p:spPr>
          <p:txBody>
            <a:bodyPr rtlCol="0" anchor="ctr"/>
            <a:lstStyle/>
            <a:p>
              <a:pPr algn="ctr"/>
              <a:endParaRPr/>
            </a:p>
          </p:txBody>
        </p:sp>
        <p:sp>
          <p:nvSpPr>
            <p:cNvPr id="111" name="Rounded Rectangle 51">
              <a:extLst>
                <a:ext uri="{FF2B5EF4-FFF2-40B4-BE49-F238E27FC236}">
                  <a16:creationId xmlns:a16="http://schemas.microsoft.com/office/drawing/2014/main" id="{12F146DB-AFDC-4141-AF45-0A9D428FB2B6}"/>
                </a:ext>
              </a:extLst>
            </p:cNvPr>
            <p:cNvSpPr/>
            <p:nvPr/>
          </p:nvSpPr>
          <p:spPr>
            <a:xfrm>
              <a:off x="6099948" y="5018113"/>
              <a:ext cx="318686" cy="322814"/>
            </a:xfrm>
            <a:custGeom>
              <a:avLst/>
              <a:gdLst/>
              <a:ahLst/>
              <a:cxnLst/>
              <a:rect l="0" t="0" r="0" b="0"/>
              <a:pathLst>
                <a:path w="318686" h="322814">
                  <a:moveTo>
                    <a:pt x="318654" y="73432"/>
                  </a:moveTo>
                  <a:cubicBezTo>
                    <a:pt x="318686" y="38826"/>
                    <a:pt x="293174" y="9506"/>
                    <a:pt x="258896" y="4753"/>
                  </a:cubicBezTo>
                  <a:cubicBezTo>
                    <a:pt x="224618" y="0"/>
                    <a:pt x="192090" y="21272"/>
                    <a:pt x="182705" y="54581"/>
                  </a:cubicBezTo>
                  <a:cubicBezTo>
                    <a:pt x="173319" y="87890"/>
                    <a:pt x="189955" y="123016"/>
                    <a:pt x="221672" y="136858"/>
                  </a:cubicBezTo>
                  <a:lnTo>
                    <a:pt x="221672" y="156559"/>
                  </a:lnTo>
                  <a:cubicBezTo>
                    <a:pt x="221672" y="164211"/>
                    <a:pt x="227875" y="170414"/>
                    <a:pt x="235527" y="170414"/>
                  </a:cubicBezTo>
                  <a:lnTo>
                    <a:pt x="263236" y="170414"/>
                  </a:lnTo>
                  <a:cubicBezTo>
                    <a:pt x="270888" y="170414"/>
                    <a:pt x="277090" y="164211"/>
                    <a:pt x="277090" y="156559"/>
                  </a:cubicBezTo>
                  <a:lnTo>
                    <a:pt x="277090" y="136858"/>
                  </a:lnTo>
                  <a:cubicBezTo>
                    <a:pt x="302314" y="125850"/>
                    <a:pt x="318629" y="100953"/>
                    <a:pt x="318654" y="73432"/>
                  </a:cubicBezTo>
                  <a:close/>
                  <a:moveTo>
                    <a:pt x="277090" y="135778"/>
                  </a:moveTo>
                  <a:lnTo>
                    <a:pt x="221672" y="135778"/>
                  </a:lnTo>
                  <a:moveTo>
                    <a:pt x="249381" y="170414"/>
                  </a:moveTo>
                  <a:lnTo>
                    <a:pt x="249381" y="191196"/>
                  </a:lnTo>
                  <a:moveTo>
                    <a:pt x="27709" y="52650"/>
                  </a:moveTo>
                  <a:cubicBezTo>
                    <a:pt x="27709" y="79431"/>
                    <a:pt x="49419" y="101141"/>
                    <a:pt x="76200" y="101141"/>
                  </a:cubicBezTo>
                  <a:cubicBezTo>
                    <a:pt x="102980" y="101141"/>
                    <a:pt x="124690" y="79431"/>
                    <a:pt x="124690" y="52650"/>
                  </a:cubicBezTo>
                  <a:cubicBezTo>
                    <a:pt x="124690" y="25870"/>
                    <a:pt x="102980" y="4159"/>
                    <a:pt x="76200" y="4159"/>
                  </a:cubicBezTo>
                  <a:cubicBezTo>
                    <a:pt x="49419" y="4159"/>
                    <a:pt x="27709" y="25870"/>
                    <a:pt x="27709" y="52650"/>
                  </a:cubicBezTo>
                  <a:close/>
                  <a:moveTo>
                    <a:pt x="124025" y="60603"/>
                  </a:moveTo>
                  <a:cubicBezTo>
                    <a:pt x="105644" y="60404"/>
                    <a:pt x="88231" y="52333"/>
                    <a:pt x="76200" y="38436"/>
                  </a:cubicBezTo>
                  <a:cubicBezTo>
                    <a:pt x="64171" y="52351"/>
                    <a:pt x="46752" y="60438"/>
                    <a:pt x="28360" y="60644"/>
                  </a:cubicBezTo>
                  <a:moveTo>
                    <a:pt x="45747" y="131635"/>
                  </a:moveTo>
                  <a:lnTo>
                    <a:pt x="76200" y="180195"/>
                  </a:lnTo>
                  <a:lnTo>
                    <a:pt x="106915" y="131829"/>
                  </a:lnTo>
                  <a:moveTo>
                    <a:pt x="76200" y="121923"/>
                  </a:moveTo>
                  <a:cubicBezTo>
                    <a:pt x="100588" y="121899"/>
                    <a:pt x="121801" y="138628"/>
                    <a:pt x="127461" y="162351"/>
                  </a:cubicBezTo>
                  <a:lnTo>
                    <a:pt x="152400" y="253541"/>
                  </a:lnTo>
                  <a:lnTo>
                    <a:pt x="111432" y="253541"/>
                  </a:lnTo>
                  <a:lnTo>
                    <a:pt x="96829" y="322814"/>
                  </a:lnTo>
                  <a:lnTo>
                    <a:pt x="55265" y="322814"/>
                  </a:lnTo>
                  <a:lnTo>
                    <a:pt x="40663" y="253541"/>
                  </a:lnTo>
                  <a:lnTo>
                    <a:pt x="0" y="253541"/>
                  </a:lnTo>
                  <a:lnTo>
                    <a:pt x="25007" y="162351"/>
                  </a:lnTo>
                  <a:cubicBezTo>
                    <a:pt x="30662" y="138653"/>
                    <a:pt x="51837" y="121931"/>
                    <a:pt x="76200" y="121923"/>
                  </a:cubicBezTo>
                  <a:close/>
                </a:path>
              </a:pathLst>
            </a:custGeom>
            <a:noFill/>
            <a:ln w="10390">
              <a:solidFill>
                <a:srgbClr val="FFFFFF"/>
              </a:solidFill>
            </a:ln>
          </p:spPr>
          <p:txBody>
            <a:bodyPr rtlCol="0" anchor="ctr"/>
            <a:lstStyle/>
            <a:p>
              <a:pPr algn="ctr"/>
              <a:endParaRPr/>
            </a:p>
          </p:txBody>
        </p:sp>
        <p:sp>
          <p:nvSpPr>
            <p:cNvPr id="112" name="TextBox 111">
              <a:extLst>
                <a:ext uri="{FF2B5EF4-FFF2-40B4-BE49-F238E27FC236}">
                  <a16:creationId xmlns:a16="http://schemas.microsoft.com/office/drawing/2014/main" id="{9EECD3FF-805B-41C8-BDF8-D46513998063}"/>
                </a:ext>
              </a:extLst>
            </p:cNvPr>
            <p:cNvSpPr txBox="1"/>
            <p:nvPr/>
          </p:nvSpPr>
          <p:spPr>
            <a:xfrm>
              <a:off x="1443851" y="1950027"/>
              <a:ext cx="977722" cy="374072"/>
            </a:xfrm>
            <a:prstGeom prst="rect">
              <a:avLst/>
            </a:prstGeom>
            <a:noFill/>
            <a:ln>
              <a:noFill/>
            </a:ln>
          </p:spPr>
          <p:txBody>
            <a:bodyPr wrap="none" lIns="0" tIns="0" rIns="0" bIns="0" anchor="t">
              <a:spAutoFit/>
            </a:bodyPr>
            <a:lstStyle/>
            <a:p>
              <a:pPr algn="r"/>
              <a:r>
                <a:rPr sz="700" b="0">
                  <a:solidFill>
                    <a:srgbClr val="484848"/>
                  </a:solidFill>
                  <a:latin typeface="Roboto"/>
                </a:rPr>
                <a:t>One-on-one career
exploration, planning,
and goal setting.</a:t>
              </a:r>
            </a:p>
          </p:txBody>
        </p:sp>
        <p:sp>
          <p:nvSpPr>
            <p:cNvPr id="113" name="TextBox 112">
              <a:extLst>
                <a:ext uri="{FF2B5EF4-FFF2-40B4-BE49-F238E27FC236}">
                  <a16:creationId xmlns:a16="http://schemas.microsoft.com/office/drawing/2014/main" id="{BE1DE619-CCA4-4BC2-B8A4-568AAB3570BD}"/>
                </a:ext>
              </a:extLst>
            </p:cNvPr>
            <p:cNvSpPr txBox="1"/>
            <p:nvPr/>
          </p:nvSpPr>
          <p:spPr>
            <a:xfrm>
              <a:off x="1522407" y="4987637"/>
              <a:ext cx="899139" cy="498763"/>
            </a:xfrm>
            <a:prstGeom prst="rect">
              <a:avLst/>
            </a:prstGeom>
            <a:noFill/>
            <a:ln>
              <a:noFill/>
            </a:ln>
          </p:spPr>
          <p:txBody>
            <a:bodyPr wrap="none" lIns="0" tIns="0" rIns="0" bIns="0" anchor="t">
              <a:spAutoFit/>
            </a:bodyPr>
            <a:lstStyle/>
            <a:p>
              <a:pPr algn="r"/>
              <a:r>
                <a:rPr sz="1000" b="1">
                  <a:solidFill>
                    <a:srgbClr val="484848"/>
                  </a:solidFill>
                  <a:latin typeface="Roboto"/>
                </a:rPr>
                <a:t>Internationally
Trained
Professionals</a:t>
              </a:r>
            </a:p>
          </p:txBody>
        </p:sp>
        <p:sp>
          <p:nvSpPr>
            <p:cNvPr id="114" name="TextBox 113">
              <a:extLst>
                <a:ext uri="{FF2B5EF4-FFF2-40B4-BE49-F238E27FC236}">
                  <a16:creationId xmlns:a16="http://schemas.microsoft.com/office/drawing/2014/main" id="{F8B3B742-63D3-4FD2-8D98-BA35D4DCEB39}"/>
                </a:ext>
              </a:extLst>
            </p:cNvPr>
            <p:cNvSpPr txBox="1"/>
            <p:nvPr/>
          </p:nvSpPr>
          <p:spPr>
            <a:xfrm>
              <a:off x="6688767" y="5112327"/>
              <a:ext cx="1125681" cy="166254"/>
            </a:xfrm>
            <a:prstGeom prst="rect">
              <a:avLst/>
            </a:prstGeom>
            <a:noFill/>
            <a:ln>
              <a:noFill/>
            </a:ln>
          </p:spPr>
          <p:txBody>
            <a:bodyPr wrap="none" lIns="0" tIns="0" rIns="0" bIns="0" anchor="t">
              <a:spAutoFit/>
            </a:bodyPr>
            <a:lstStyle/>
            <a:p>
              <a:pPr algn="l"/>
              <a:r>
                <a:rPr sz="1000" b="1">
                  <a:solidFill>
                    <a:srgbClr val="484848"/>
                  </a:solidFill>
                  <a:latin typeface="Roboto"/>
                </a:rPr>
                <a:t>Power of Possible</a:t>
              </a:r>
            </a:p>
          </p:txBody>
        </p:sp>
        <p:sp>
          <p:nvSpPr>
            <p:cNvPr id="115" name="TextBox 114">
              <a:extLst>
                <a:ext uri="{FF2B5EF4-FFF2-40B4-BE49-F238E27FC236}">
                  <a16:creationId xmlns:a16="http://schemas.microsoft.com/office/drawing/2014/main" id="{8DF64A67-32B6-46D9-A168-BE7F6DC64D28}"/>
                </a:ext>
              </a:extLst>
            </p:cNvPr>
            <p:cNvSpPr txBox="1"/>
            <p:nvPr/>
          </p:nvSpPr>
          <p:spPr>
            <a:xfrm>
              <a:off x="6688767" y="5358246"/>
              <a:ext cx="1088662" cy="374072"/>
            </a:xfrm>
            <a:prstGeom prst="rect">
              <a:avLst/>
            </a:prstGeom>
            <a:noFill/>
            <a:ln>
              <a:noFill/>
            </a:ln>
          </p:spPr>
          <p:txBody>
            <a:bodyPr wrap="none" lIns="0" tIns="0" rIns="0" bIns="0" anchor="t">
              <a:spAutoFit/>
            </a:bodyPr>
            <a:lstStyle/>
            <a:p>
              <a:pPr algn="l"/>
              <a:r>
                <a:rPr sz="700" b="0">
                  <a:solidFill>
                    <a:srgbClr val="484848"/>
                  </a:solidFill>
                  <a:latin typeface="Roboto"/>
                </a:rPr>
                <a:t>Access to Power of
Possible employment
preparation workshops.</a:t>
              </a:r>
            </a:p>
          </p:txBody>
        </p:sp>
        <p:sp>
          <p:nvSpPr>
            <p:cNvPr id="116" name="TextBox 115">
              <a:extLst>
                <a:ext uri="{FF2B5EF4-FFF2-40B4-BE49-F238E27FC236}">
                  <a16:creationId xmlns:a16="http://schemas.microsoft.com/office/drawing/2014/main" id="{B726122D-E398-4D07-86E9-CF7F51C6A1A5}"/>
                </a:ext>
              </a:extLst>
            </p:cNvPr>
            <p:cNvSpPr txBox="1"/>
            <p:nvPr/>
          </p:nvSpPr>
          <p:spPr>
            <a:xfrm>
              <a:off x="6688767" y="1745673"/>
              <a:ext cx="771961" cy="332509"/>
            </a:xfrm>
            <a:prstGeom prst="rect">
              <a:avLst/>
            </a:prstGeom>
            <a:noFill/>
            <a:ln>
              <a:noFill/>
            </a:ln>
          </p:spPr>
          <p:txBody>
            <a:bodyPr wrap="none" lIns="0" tIns="0" rIns="0" bIns="0" anchor="t">
              <a:spAutoFit/>
            </a:bodyPr>
            <a:lstStyle/>
            <a:p>
              <a:pPr algn="l"/>
              <a:r>
                <a:rPr sz="1000" b="1">
                  <a:solidFill>
                    <a:srgbClr val="484848"/>
                  </a:solidFill>
                  <a:latin typeface="Roboto"/>
                </a:rPr>
                <a:t>Skills
Assessment</a:t>
              </a:r>
            </a:p>
          </p:txBody>
        </p:sp>
        <p:sp>
          <p:nvSpPr>
            <p:cNvPr id="117" name="Rounded Rectangle 57">
              <a:extLst>
                <a:ext uri="{FF2B5EF4-FFF2-40B4-BE49-F238E27FC236}">
                  <a16:creationId xmlns:a16="http://schemas.microsoft.com/office/drawing/2014/main" id="{7673E72D-8D2F-460E-BF4A-2DA81F7BF8DF}"/>
                </a:ext>
              </a:extLst>
            </p:cNvPr>
            <p:cNvSpPr/>
            <p:nvPr/>
          </p:nvSpPr>
          <p:spPr>
            <a:xfrm>
              <a:off x="6099948" y="2777837"/>
              <a:ext cx="318654" cy="318654"/>
            </a:xfrm>
            <a:custGeom>
              <a:avLst/>
              <a:gdLst/>
              <a:ahLst/>
              <a:cxnLst/>
              <a:rect l="0" t="0" r="0" b="0"/>
              <a:pathLst>
                <a:path w="318654" h="318654">
                  <a:moveTo>
                    <a:pt x="207818" y="34636"/>
                  </a:moveTo>
                  <a:cubicBezTo>
                    <a:pt x="207818" y="53765"/>
                    <a:pt x="223325" y="69272"/>
                    <a:pt x="242454" y="69272"/>
                  </a:cubicBezTo>
                  <a:cubicBezTo>
                    <a:pt x="261583" y="69272"/>
                    <a:pt x="277090" y="53765"/>
                    <a:pt x="277090" y="34636"/>
                  </a:cubicBezTo>
                  <a:cubicBezTo>
                    <a:pt x="277090" y="15507"/>
                    <a:pt x="261583" y="0"/>
                    <a:pt x="242454" y="0"/>
                  </a:cubicBezTo>
                  <a:cubicBezTo>
                    <a:pt x="223325" y="0"/>
                    <a:pt x="207818" y="15507"/>
                    <a:pt x="207818" y="34636"/>
                  </a:cubicBezTo>
                  <a:moveTo>
                    <a:pt x="27709" y="34636"/>
                  </a:moveTo>
                  <a:cubicBezTo>
                    <a:pt x="27709" y="53765"/>
                    <a:pt x="43216" y="69272"/>
                    <a:pt x="62345" y="69272"/>
                  </a:cubicBezTo>
                  <a:cubicBezTo>
                    <a:pt x="81474" y="69272"/>
                    <a:pt x="96981" y="53765"/>
                    <a:pt x="96981" y="34636"/>
                  </a:cubicBezTo>
                  <a:cubicBezTo>
                    <a:pt x="96981" y="15507"/>
                    <a:pt x="81474" y="0"/>
                    <a:pt x="62345" y="0"/>
                  </a:cubicBezTo>
                  <a:cubicBezTo>
                    <a:pt x="43216" y="0"/>
                    <a:pt x="27709" y="15507"/>
                    <a:pt x="27709" y="34636"/>
                  </a:cubicBezTo>
                  <a:moveTo>
                    <a:pt x="249381" y="228600"/>
                  </a:moveTo>
                  <a:lnTo>
                    <a:pt x="249381" y="297872"/>
                  </a:lnTo>
                  <a:moveTo>
                    <a:pt x="117763" y="187036"/>
                  </a:moveTo>
                  <a:cubicBezTo>
                    <a:pt x="117763" y="198513"/>
                    <a:pt x="127067" y="207818"/>
                    <a:pt x="138545" y="207818"/>
                  </a:cubicBezTo>
                  <a:cubicBezTo>
                    <a:pt x="193270" y="207818"/>
                    <a:pt x="197565" y="158773"/>
                    <a:pt x="207818" y="143948"/>
                  </a:cubicBezTo>
                  <a:lnTo>
                    <a:pt x="207818" y="297872"/>
                  </a:lnTo>
                  <a:cubicBezTo>
                    <a:pt x="207818" y="309350"/>
                    <a:pt x="217122" y="318654"/>
                    <a:pt x="228600" y="318654"/>
                  </a:cubicBezTo>
                  <a:cubicBezTo>
                    <a:pt x="240077" y="318654"/>
                    <a:pt x="249381" y="309350"/>
                    <a:pt x="249381" y="297872"/>
                  </a:cubicBezTo>
                  <a:cubicBezTo>
                    <a:pt x="249381" y="309350"/>
                    <a:pt x="258686" y="318654"/>
                    <a:pt x="270163" y="318654"/>
                  </a:cubicBezTo>
                  <a:cubicBezTo>
                    <a:pt x="281641" y="318654"/>
                    <a:pt x="290945" y="309350"/>
                    <a:pt x="290945" y="297872"/>
                  </a:cubicBezTo>
                  <a:lnTo>
                    <a:pt x="290945" y="221672"/>
                  </a:lnTo>
                  <a:lnTo>
                    <a:pt x="304800" y="221672"/>
                  </a:lnTo>
                  <a:cubicBezTo>
                    <a:pt x="312451" y="221672"/>
                    <a:pt x="318654" y="215469"/>
                    <a:pt x="318654" y="207818"/>
                  </a:cubicBezTo>
                  <a:lnTo>
                    <a:pt x="318654" y="138545"/>
                  </a:lnTo>
                  <a:cubicBezTo>
                    <a:pt x="318654" y="115590"/>
                    <a:pt x="300045" y="96981"/>
                    <a:pt x="277090" y="96981"/>
                  </a:cubicBezTo>
                  <a:lnTo>
                    <a:pt x="221672" y="96981"/>
                  </a:lnTo>
                  <a:cubicBezTo>
                    <a:pt x="191463" y="96982"/>
                    <a:pt x="165600" y="118641"/>
                    <a:pt x="160297" y="148382"/>
                  </a:cubicBezTo>
                  <a:cubicBezTo>
                    <a:pt x="158679" y="159022"/>
                    <a:pt x="149297" y="166730"/>
                    <a:pt x="138545" y="166254"/>
                  </a:cubicBezTo>
                  <a:cubicBezTo>
                    <a:pt x="127067" y="166254"/>
                    <a:pt x="117763" y="175558"/>
                    <a:pt x="117763" y="187036"/>
                  </a:cubicBezTo>
                  <a:close/>
                  <a:moveTo>
                    <a:pt x="290945" y="145472"/>
                  </a:moveTo>
                  <a:lnTo>
                    <a:pt x="290945" y="221672"/>
                  </a:lnTo>
                  <a:moveTo>
                    <a:pt x="0" y="152400"/>
                  </a:moveTo>
                  <a:lnTo>
                    <a:pt x="0" y="138545"/>
                  </a:lnTo>
                  <a:cubicBezTo>
                    <a:pt x="0" y="115590"/>
                    <a:pt x="18608" y="96981"/>
                    <a:pt x="41563" y="96981"/>
                  </a:cubicBezTo>
                  <a:lnTo>
                    <a:pt x="90885" y="96981"/>
                  </a:lnTo>
                  <a:cubicBezTo>
                    <a:pt x="99127" y="96995"/>
                    <a:pt x="106947" y="93339"/>
                    <a:pt x="112221" y="87006"/>
                  </a:cubicBezTo>
                  <a:lnTo>
                    <a:pt x="139930" y="53201"/>
                  </a:lnTo>
                  <a:moveTo>
                    <a:pt x="96981" y="207818"/>
                  </a:moveTo>
                  <a:lnTo>
                    <a:pt x="6927" y="207818"/>
                  </a:lnTo>
                  <a:cubicBezTo>
                    <a:pt x="3101" y="207818"/>
                    <a:pt x="0" y="204716"/>
                    <a:pt x="0" y="200890"/>
                  </a:cubicBezTo>
                  <a:lnTo>
                    <a:pt x="0" y="187036"/>
                  </a:lnTo>
                  <a:cubicBezTo>
                    <a:pt x="0" y="183210"/>
                    <a:pt x="3101" y="180109"/>
                    <a:pt x="6927" y="180109"/>
                  </a:cubicBezTo>
                  <a:lnTo>
                    <a:pt x="90054" y="180109"/>
                  </a:lnTo>
                  <a:moveTo>
                    <a:pt x="27709" y="207818"/>
                  </a:moveTo>
                  <a:lnTo>
                    <a:pt x="27709" y="318654"/>
                  </a:lnTo>
                  <a:moveTo>
                    <a:pt x="173181" y="55418"/>
                  </a:moveTo>
                  <a:lnTo>
                    <a:pt x="145472" y="55418"/>
                  </a:lnTo>
                  <a:cubicBezTo>
                    <a:pt x="141646" y="55418"/>
                    <a:pt x="138545" y="52316"/>
                    <a:pt x="138545" y="48490"/>
                  </a:cubicBezTo>
                  <a:lnTo>
                    <a:pt x="138545" y="6927"/>
                  </a:lnTo>
                  <a:cubicBezTo>
                    <a:pt x="138545" y="3101"/>
                    <a:pt x="141646" y="0"/>
                    <a:pt x="145472" y="0"/>
                  </a:cubicBezTo>
                  <a:lnTo>
                    <a:pt x="173181" y="0"/>
                  </a:lnTo>
                  <a:cubicBezTo>
                    <a:pt x="177007" y="0"/>
                    <a:pt x="180109" y="3101"/>
                    <a:pt x="180109" y="6927"/>
                  </a:cubicBezTo>
                  <a:lnTo>
                    <a:pt x="180109" y="48490"/>
                  </a:lnTo>
                  <a:cubicBezTo>
                    <a:pt x="180109" y="52316"/>
                    <a:pt x="177007" y="55418"/>
                    <a:pt x="173181" y="55418"/>
                  </a:cubicBezTo>
                  <a:close/>
                </a:path>
              </a:pathLst>
            </a:custGeom>
            <a:noFill/>
            <a:ln w="10390">
              <a:solidFill>
                <a:srgbClr val="FFFFFF"/>
              </a:solidFill>
            </a:ln>
          </p:spPr>
          <p:txBody>
            <a:bodyPr rtlCol="0" anchor="ctr"/>
            <a:lstStyle/>
            <a:p>
              <a:pPr algn="ctr"/>
              <a:endParaRPr/>
            </a:p>
          </p:txBody>
        </p:sp>
      </p:grpSp>
      <p:sp>
        <p:nvSpPr>
          <p:cNvPr id="118" name="Rectangle 117">
            <a:extLst>
              <a:ext uri="{FF2B5EF4-FFF2-40B4-BE49-F238E27FC236}">
                <a16:creationId xmlns:a16="http://schemas.microsoft.com/office/drawing/2014/main" id="{4B846281-C323-43B2-B55C-D63C43DD63BB}"/>
              </a:ext>
            </a:extLst>
          </p:cNvPr>
          <p:cNvSpPr/>
          <p:nvPr/>
        </p:nvSpPr>
        <p:spPr>
          <a:xfrm>
            <a:off x="0" y="6172200"/>
            <a:ext cx="9144000" cy="457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A6ADF7C-0885-4BC7-AD9C-D984C717119F}"/>
              </a:ext>
            </a:extLst>
          </p:cNvPr>
          <p:cNvSpPr/>
          <p:nvPr/>
        </p:nvSpPr>
        <p:spPr>
          <a:xfrm>
            <a:off x="0" y="6019800"/>
            <a:ext cx="9144000" cy="76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0" name="Text Box 8">
            <a:extLst>
              <a:ext uri="{FF2B5EF4-FFF2-40B4-BE49-F238E27FC236}">
                <a16:creationId xmlns:a16="http://schemas.microsoft.com/office/drawing/2014/main" id="{FBAC3E1D-DE4E-4F26-8CD2-C7FAED88005B}"/>
              </a:ext>
            </a:extLst>
          </p:cNvPr>
          <p:cNvSpPr txBox="1">
            <a:spLocks noChangeArrowheads="1"/>
          </p:cNvSpPr>
          <p:nvPr/>
        </p:nvSpPr>
        <p:spPr bwMode="auto">
          <a:xfrm>
            <a:off x="2057400" y="6172200"/>
            <a:ext cx="53721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FFFFFF"/>
                </a:solidFill>
                <a:effectLst/>
                <a:latin typeface="Georgia" pitchFamily="18" charset="0"/>
              </a:rPr>
              <a:t>                 </a:t>
            </a:r>
            <a:r>
              <a:rPr kumimoji="0" lang="en-US" sz="2600" b="0" i="0" u="none" strike="noStrike" cap="none" normalizeH="0" baseline="0" dirty="0">
                <a:ln>
                  <a:noFill/>
                </a:ln>
                <a:solidFill>
                  <a:srgbClr val="FFFFFF"/>
                </a:solidFill>
                <a:effectLst/>
                <a:latin typeface="Futura Bk BT" pitchFamily="34" charset="0"/>
              </a:rPr>
              <a:t>www.wesley.ca  </a:t>
            </a: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0F1FFF66-6E75-4053-ACD4-343FEA9DBF69}"/>
              </a:ext>
            </a:extLst>
          </p:cNvPr>
          <p:cNvGrpSpPr/>
          <p:nvPr/>
        </p:nvGrpSpPr>
        <p:grpSpPr>
          <a:xfrm>
            <a:off x="0" y="6019800"/>
            <a:ext cx="9144000" cy="609600"/>
            <a:chOff x="0" y="6019800"/>
            <a:chExt cx="9144000" cy="609600"/>
          </a:xfrm>
        </p:grpSpPr>
        <p:sp>
          <p:nvSpPr>
            <p:cNvPr id="55" name="Rectangle 54">
              <a:extLst>
                <a:ext uri="{FF2B5EF4-FFF2-40B4-BE49-F238E27FC236}">
                  <a16:creationId xmlns:a16="http://schemas.microsoft.com/office/drawing/2014/main" id="{95137CA8-0584-4F98-A3EE-7093B96DC89A}"/>
                </a:ext>
              </a:extLst>
            </p:cNvPr>
            <p:cNvSpPr/>
            <p:nvPr/>
          </p:nvSpPr>
          <p:spPr>
            <a:xfrm>
              <a:off x="0" y="6172200"/>
              <a:ext cx="9144000" cy="457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8E562D6-D8D6-4CD6-AD6A-91B04E6E323A}"/>
                </a:ext>
              </a:extLst>
            </p:cNvPr>
            <p:cNvSpPr/>
            <p:nvPr/>
          </p:nvSpPr>
          <p:spPr>
            <a:xfrm>
              <a:off x="0" y="6019800"/>
              <a:ext cx="9144000" cy="76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Text Box 8">
              <a:extLst>
                <a:ext uri="{FF2B5EF4-FFF2-40B4-BE49-F238E27FC236}">
                  <a16:creationId xmlns:a16="http://schemas.microsoft.com/office/drawing/2014/main" id="{0F9E8B89-295D-494F-A9A5-7CB4609FA8ED}"/>
                </a:ext>
              </a:extLst>
            </p:cNvPr>
            <p:cNvSpPr txBox="1">
              <a:spLocks noChangeArrowheads="1"/>
            </p:cNvSpPr>
            <p:nvPr/>
          </p:nvSpPr>
          <p:spPr bwMode="auto">
            <a:xfrm>
              <a:off x="2057400" y="6172200"/>
              <a:ext cx="53721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FFFFFF"/>
                  </a:solidFill>
                  <a:effectLst/>
                  <a:latin typeface="Georgia" pitchFamily="18" charset="0"/>
                </a:rPr>
                <a:t>                 </a:t>
              </a:r>
              <a:r>
                <a:rPr kumimoji="0" lang="en-US" sz="2600" b="0" i="0" u="none" strike="noStrike" cap="none" normalizeH="0" baseline="0" dirty="0">
                  <a:ln>
                    <a:noFill/>
                  </a:ln>
                  <a:solidFill>
                    <a:srgbClr val="FFFFFF"/>
                  </a:solidFill>
                  <a:effectLst/>
                  <a:latin typeface="Futura Bk BT" pitchFamily="34" charset="0"/>
                </a:rPr>
                <a:t>www.wesley.ca  </a:t>
              </a:r>
              <a:endParaRPr kumimoji="0" lang="en-US" sz="1800" b="0" i="0" u="none" strike="noStrike" cap="none" normalizeH="0" baseline="0" dirty="0">
                <a:ln>
                  <a:noFill/>
                </a:ln>
                <a:solidFill>
                  <a:schemeClr val="tx1"/>
                </a:solidFill>
                <a:effectLst/>
                <a:latin typeface="Arial" pitchFamily="34" charset="0"/>
              </a:endParaRPr>
            </a:p>
          </p:txBody>
        </p:sp>
      </p:grpSp>
      <p:sp>
        <p:nvSpPr>
          <p:cNvPr id="58" name="Title 57">
            <a:extLst>
              <a:ext uri="{FF2B5EF4-FFF2-40B4-BE49-F238E27FC236}">
                <a16:creationId xmlns:a16="http://schemas.microsoft.com/office/drawing/2014/main" id="{E31815BD-1226-4CD2-BAD6-D6DAECBDA0BD}"/>
              </a:ext>
            </a:extLst>
          </p:cNvPr>
          <p:cNvSpPr>
            <a:spLocks noGrp="1"/>
          </p:cNvSpPr>
          <p:nvPr>
            <p:ph type="title"/>
          </p:nvPr>
        </p:nvSpPr>
        <p:spPr/>
        <p:txBody>
          <a:bodyPr>
            <a:normAutofit fontScale="90000"/>
          </a:bodyPr>
          <a:lstStyle/>
          <a:p>
            <a:r>
              <a:rPr lang="en-CA" dirty="0"/>
              <a:t>Pre-Employment Supports at Wesley</a:t>
            </a:r>
            <a:endParaRPr lang="en-US" dirty="0"/>
          </a:p>
        </p:txBody>
      </p:sp>
      <p:grpSp>
        <p:nvGrpSpPr>
          <p:cNvPr id="62" name="Group 61">
            <a:extLst>
              <a:ext uri="{FF2B5EF4-FFF2-40B4-BE49-F238E27FC236}">
                <a16:creationId xmlns:a16="http://schemas.microsoft.com/office/drawing/2014/main" id="{08D40254-BC30-4ADA-AF30-04613945B10A}"/>
              </a:ext>
            </a:extLst>
          </p:cNvPr>
          <p:cNvGrpSpPr/>
          <p:nvPr/>
        </p:nvGrpSpPr>
        <p:grpSpPr>
          <a:xfrm>
            <a:off x="1066163" y="1417638"/>
            <a:ext cx="7011673" cy="4418145"/>
            <a:chOff x="989327" y="1373055"/>
            <a:chExt cx="7165346" cy="4586552"/>
          </a:xfrm>
        </p:grpSpPr>
        <p:grpSp>
          <p:nvGrpSpPr>
            <p:cNvPr id="63" name="Group 62">
              <a:extLst>
                <a:ext uri="{FF2B5EF4-FFF2-40B4-BE49-F238E27FC236}">
                  <a16:creationId xmlns:a16="http://schemas.microsoft.com/office/drawing/2014/main" id="{B582BF37-536A-41D5-AF20-D92961464211}"/>
                </a:ext>
              </a:extLst>
            </p:cNvPr>
            <p:cNvGrpSpPr/>
            <p:nvPr/>
          </p:nvGrpSpPr>
          <p:grpSpPr>
            <a:xfrm>
              <a:off x="3696973" y="1818825"/>
              <a:ext cx="4457700" cy="4140782"/>
              <a:chOff x="3021330" y="1337310"/>
              <a:chExt cx="4457700" cy="4140782"/>
            </a:xfrm>
          </p:grpSpPr>
          <p:sp>
            <p:nvSpPr>
              <p:cNvPr id="110" name="Rounded Rectangle 1">
                <a:extLst>
                  <a:ext uri="{FF2B5EF4-FFF2-40B4-BE49-F238E27FC236}">
                    <a16:creationId xmlns:a16="http://schemas.microsoft.com/office/drawing/2014/main" id="{F8F2543E-2F91-4E84-B002-714531E51078}"/>
                  </a:ext>
                </a:extLst>
              </p:cNvPr>
              <p:cNvSpPr/>
              <p:nvPr/>
            </p:nvSpPr>
            <p:spPr>
              <a:xfrm>
                <a:off x="3021330" y="1337310"/>
                <a:ext cx="4457700" cy="4140782"/>
              </a:xfrm>
              <a:custGeom>
                <a:avLst/>
                <a:gdLst/>
                <a:ahLst/>
                <a:cxnLst/>
                <a:rect l="0" t="0" r="0" b="0"/>
                <a:pathLst>
                  <a:path w="4457700" h="4140782">
                    <a:moveTo>
                      <a:pt x="3714750" y="445770"/>
                    </a:moveTo>
                    <a:lnTo>
                      <a:pt x="4457700" y="0"/>
                    </a:lnTo>
                    <a:lnTo>
                      <a:pt x="4457700" y="125509"/>
                    </a:lnTo>
                    <a:lnTo>
                      <a:pt x="3813810" y="511884"/>
                    </a:lnTo>
                    <a:lnTo>
                      <a:pt x="3813810" y="957580"/>
                    </a:lnTo>
                    <a:lnTo>
                      <a:pt x="3070860" y="1403449"/>
                    </a:lnTo>
                    <a:lnTo>
                      <a:pt x="3070860" y="1848971"/>
                    </a:lnTo>
                    <a:lnTo>
                      <a:pt x="2327910" y="2294964"/>
                    </a:lnTo>
                    <a:lnTo>
                      <a:pt x="2327910" y="2740660"/>
                    </a:lnTo>
                    <a:lnTo>
                      <a:pt x="1584960" y="3186504"/>
                    </a:lnTo>
                    <a:lnTo>
                      <a:pt x="1584960" y="3633099"/>
                    </a:lnTo>
                    <a:lnTo>
                      <a:pt x="742950" y="4140782"/>
                    </a:lnTo>
                    <a:lnTo>
                      <a:pt x="0" y="3695012"/>
                    </a:lnTo>
                    <a:lnTo>
                      <a:pt x="0" y="3566160"/>
                    </a:lnTo>
                    <a:lnTo>
                      <a:pt x="742950" y="4011930"/>
                    </a:lnTo>
                    <a:lnTo>
                      <a:pt x="1485900" y="3566160"/>
                    </a:lnTo>
                    <a:lnTo>
                      <a:pt x="1485900" y="3120390"/>
                    </a:lnTo>
                    <a:lnTo>
                      <a:pt x="2228850" y="2674620"/>
                    </a:lnTo>
                    <a:lnTo>
                      <a:pt x="2228850" y="2228850"/>
                    </a:lnTo>
                    <a:lnTo>
                      <a:pt x="2971800" y="1783080"/>
                    </a:lnTo>
                    <a:lnTo>
                      <a:pt x="2971800" y="1337334"/>
                    </a:lnTo>
                    <a:lnTo>
                      <a:pt x="3714750" y="891540"/>
                    </a:lnTo>
                    <a:lnTo>
                      <a:pt x="3714750" y="445770"/>
                    </a:lnTo>
                  </a:path>
                </a:pathLst>
              </a:custGeom>
              <a:solidFill>
                <a:srgbClr val="4F3D58"/>
              </a:solidFill>
              <a:ln>
                <a:noFill/>
              </a:ln>
            </p:spPr>
            <p:txBody>
              <a:bodyPr rtlCol="0" anchor="ctr"/>
              <a:lstStyle/>
              <a:p>
                <a:pPr algn="ctr"/>
                <a:endParaRPr/>
              </a:p>
            </p:txBody>
          </p:sp>
          <p:sp>
            <p:nvSpPr>
              <p:cNvPr id="111" name="Rounded Rectangle 2">
                <a:extLst>
                  <a:ext uri="{FF2B5EF4-FFF2-40B4-BE49-F238E27FC236}">
                    <a16:creationId xmlns:a16="http://schemas.microsoft.com/office/drawing/2014/main" id="{9F11B15A-AF98-4A6F-96BE-A3FAD2114D0D}"/>
                  </a:ext>
                </a:extLst>
              </p:cNvPr>
              <p:cNvSpPr/>
              <p:nvPr/>
            </p:nvSpPr>
            <p:spPr>
              <a:xfrm>
                <a:off x="5993130" y="1337310"/>
                <a:ext cx="742950" cy="891540"/>
              </a:xfrm>
              <a:custGeom>
                <a:avLst/>
                <a:gdLst/>
                <a:ahLst/>
                <a:cxnLst/>
                <a:rect l="0" t="0" r="0" b="0"/>
                <a:pathLst>
                  <a:path w="742950" h="891540">
                    <a:moveTo>
                      <a:pt x="742950" y="445770"/>
                    </a:moveTo>
                    <a:lnTo>
                      <a:pt x="0" y="0"/>
                    </a:lnTo>
                    <a:lnTo>
                      <a:pt x="0" y="445770"/>
                    </a:lnTo>
                    <a:lnTo>
                      <a:pt x="742950" y="891540"/>
                    </a:lnTo>
                    <a:lnTo>
                      <a:pt x="742950" y="445770"/>
                    </a:lnTo>
                  </a:path>
                </a:pathLst>
              </a:custGeom>
              <a:solidFill>
                <a:srgbClr val="4F3D58"/>
              </a:solidFill>
              <a:ln>
                <a:noFill/>
              </a:ln>
            </p:spPr>
            <p:txBody>
              <a:bodyPr rtlCol="0" anchor="ctr"/>
              <a:lstStyle/>
              <a:p>
                <a:pPr algn="ctr"/>
                <a:endParaRPr/>
              </a:p>
            </p:txBody>
          </p:sp>
          <p:sp>
            <p:nvSpPr>
              <p:cNvPr id="112" name="Rounded Rectangle 3">
                <a:extLst>
                  <a:ext uri="{FF2B5EF4-FFF2-40B4-BE49-F238E27FC236}">
                    <a16:creationId xmlns:a16="http://schemas.microsoft.com/office/drawing/2014/main" id="{6BBBE9E6-DC4B-45F2-A472-BE115E1B6038}"/>
                  </a:ext>
                </a:extLst>
              </p:cNvPr>
              <p:cNvSpPr/>
              <p:nvPr/>
            </p:nvSpPr>
            <p:spPr>
              <a:xfrm>
                <a:off x="5250180" y="2228850"/>
                <a:ext cx="742950" cy="891540"/>
              </a:xfrm>
              <a:custGeom>
                <a:avLst/>
                <a:gdLst/>
                <a:ahLst/>
                <a:cxnLst/>
                <a:rect l="0" t="0" r="0" b="0"/>
                <a:pathLst>
                  <a:path w="742950" h="891540">
                    <a:moveTo>
                      <a:pt x="742950" y="445770"/>
                    </a:moveTo>
                    <a:lnTo>
                      <a:pt x="0" y="0"/>
                    </a:lnTo>
                    <a:lnTo>
                      <a:pt x="0" y="445770"/>
                    </a:lnTo>
                    <a:lnTo>
                      <a:pt x="742950" y="891540"/>
                    </a:lnTo>
                    <a:lnTo>
                      <a:pt x="742950" y="445770"/>
                    </a:lnTo>
                  </a:path>
                </a:pathLst>
              </a:custGeom>
              <a:solidFill>
                <a:srgbClr val="4F3D58"/>
              </a:solidFill>
              <a:ln>
                <a:noFill/>
              </a:ln>
            </p:spPr>
            <p:txBody>
              <a:bodyPr rtlCol="0" anchor="ctr"/>
              <a:lstStyle/>
              <a:p>
                <a:pPr algn="ctr"/>
                <a:endParaRPr/>
              </a:p>
            </p:txBody>
          </p:sp>
          <p:sp>
            <p:nvSpPr>
              <p:cNvPr id="113" name="Rounded Rectangle 4">
                <a:extLst>
                  <a:ext uri="{FF2B5EF4-FFF2-40B4-BE49-F238E27FC236}">
                    <a16:creationId xmlns:a16="http://schemas.microsoft.com/office/drawing/2014/main" id="{C12948AA-7E19-4DE8-98B1-417850A67A37}"/>
                  </a:ext>
                </a:extLst>
              </p:cNvPr>
              <p:cNvSpPr/>
              <p:nvPr/>
            </p:nvSpPr>
            <p:spPr>
              <a:xfrm>
                <a:off x="4507230" y="3120390"/>
                <a:ext cx="742950" cy="891540"/>
              </a:xfrm>
              <a:custGeom>
                <a:avLst/>
                <a:gdLst/>
                <a:ahLst/>
                <a:cxnLst/>
                <a:rect l="0" t="0" r="0" b="0"/>
                <a:pathLst>
                  <a:path w="742950" h="891540">
                    <a:moveTo>
                      <a:pt x="742950" y="445770"/>
                    </a:moveTo>
                    <a:lnTo>
                      <a:pt x="0" y="0"/>
                    </a:lnTo>
                    <a:lnTo>
                      <a:pt x="0" y="445770"/>
                    </a:lnTo>
                    <a:lnTo>
                      <a:pt x="742950" y="891540"/>
                    </a:lnTo>
                    <a:lnTo>
                      <a:pt x="742950" y="445770"/>
                    </a:lnTo>
                  </a:path>
                </a:pathLst>
              </a:custGeom>
              <a:solidFill>
                <a:srgbClr val="4F3D58"/>
              </a:solidFill>
              <a:ln>
                <a:noFill/>
              </a:ln>
            </p:spPr>
            <p:txBody>
              <a:bodyPr rtlCol="0" anchor="ctr"/>
              <a:lstStyle/>
              <a:p>
                <a:pPr algn="ctr"/>
                <a:endParaRPr/>
              </a:p>
            </p:txBody>
          </p:sp>
          <p:sp>
            <p:nvSpPr>
              <p:cNvPr id="114" name="Rounded Rectangle 5">
                <a:extLst>
                  <a:ext uri="{FF2B5EF4-FFF2-40B4-BE49-F238E27FC236}">
                    <a16:creationId xmlns:a16="http://schemas.microsoft.com/office/drawing/2014/main" id="{6A5243CA-AF2D-4E3B-8BD1-D303BAF058C4}"/>
                  </a:ext>
                </a:extLst>
              </p:cNvPr>
              <p:cNvSpPr/>
              <p:nvPr/>
            </p:nvSpPr>
            <p:spPr>
              <a:xfrm>
                <a:off x="3764280" y="4011930"/>
                <a:ext cx="742950" cy="891540"/>
              </a:xfrm>
              <a:custGeom>
                <a:avLst/>
                <a:gdLst/>
                <a:ahLst/>
                <a:cxnLst/>
                <a:rect l="0" t="0" r="0" b="0"/>
                <a:pathLst>
                  <a:path w="742950" h="891540">
                    <a:moveTo>
                      <a:pt x="742950" y="445770"/>
                    </a:moveTo>
                    <a:lnTo>
                      <a:pt x="0" y="0"/>
                    </a:lnTo>
                    <a:lnTo>
                      <a:pt x="0" y="454025"/>
                    </a:lnTo>
                    <a:lnTo>
                      <a:pt x="742950" y="891540"/>
                    </a:lnTo>
                    <a:lnTo>
                      <a:pt x="742950" y="445770"/>
                    </a:lnTo>
                  </a:path>
                </a:pathLst>
              </a:custGeom>
              <a:solidFill>
                <a:srgbClr val="4F3D58"/>
              </a:solidFill>
              <a:ln>
                <a:noFill/>
              </a:ln>
            </p:spPr>
            <p:txBody>
              <a:bodyPr rtlCol="0" anchor="ctr"/>
              <a:lstStyle/>
              <a:p>
                <a:pPr algn="ctr"/>
                <a:endParaRPr/>
              </a:p>
            </p:txBody>
          </p:sp>
        </p:grpSp>
        <p:grpSp>
          <p:nvGrpSpPr>
            <p:cNvPr id="64" name="Group 63">
              <a:extLst>
                <a:ext uri="{FF2B5EF4-FFF2-40B4-BE49-F238E27FC236}">
                  <a16:creationId xmlns:a16="http://schemas.microsoft.com/office/drawing/2014/main" id="{A1BFE6F1-8CD8-4551-8AB7-0BB9DB1CA0BD}"/>
                </a:ext>
              </a:extLst>
            </p:cNvPr>
            <p:cNvGrpSpPr/>
            <p:nvPr/>
          </p:nvGrpSpPr>
          <p:grpSpPr>
            <a:xfrm>
              <a:off x="3696973" y="1818825"/>
              <a:ext cx="4457700" cy="4140781"/>
              <a:chOff x="3021330" y="1337310"/>
              <a:chExt cx="4457700" cy="4140781"/>
            </a:xfrm>
          </p:grpSpPr>
          <p:sp>
            <p:nvSpPr>
              <p:cNvPr id="105" name="Rounded Rectangle 7">
                <a:extLst>
                  <a:ext uri="{FF2B5EF4-FFF2-40B4-BE49-F238E27FC236}">
                    <a16:creationId xmlns:a16="http://schemas.microsoft.com/office/drawing/2014/main" id="{5133D96D-01EC-4BEC-8697-BEB02400F95F}"/>
                  </a:ext>
                </a:extLst>
              </p:cNvPr>
              <p:cNvSpPr/>
              <p:nvPr/>
            </p:nvSpPr>
            <p:spPr>
              <a:xfrm>
                <a:off x="3021330" y="1337310"/>
                <a:ext cx="4457700" cy="4140781"/>
              </a:xfrm>
              <a:custGeom>
                <a:avLst/>
                <a:gdLst/>
                <a:ahLst/>
                <a:cxnLst/>
                <a:rect l="0" t="0" r="0" b="0"/>
                <a:pathLst>
                  <a:path w="4457700" h="4140781">
                    <a:moveTo>
                      <a:pt x="3714750" y="445770"/>
                    </a:moveTo>
                    <a:lnTo>
                      <a:pt x="4457700" y="0"/>
                    </a:lnTo>
                    <a:lnTo>
                      <a:pt x="4457700" y="125510"/>
                    </a:lnTo>
                    <a:lnTo>
                      <a:pt x="3813810" y="511883"/>
                    </a:lnTo>
                    <a:lnTo>
                      <a:pt x="3813810" y="957576"/>
                    </a:lnTo>
                    <a:lnTo>
                      <a:pt x="3070860" y="1403448"/>
                    </a:lnTo>
                    <a:lnTo>
                      <a:pt x="3070860" y="1848967"/>
                    </a:lnTo>
                    <a:lnTo>
                      <a:pt x="2327910" y="2294964"/>
                    </a:lnTo>
                    <a:lnTo>
                      <a:pt x="2327910" y="2740660"/>
                    </a:lnTo>
                    <a:lnTo>
                      <a:pt x="1584960" y="3186504"/>
                    </a:lnTo>
                    <a:lnTo>
                      <a:pt x="1584960" y="3633098"/>
                    </a:lnTo>
                    <a:lnTo>
                      <a:pt x="742950" y="4140781"/>
                    </a:lnTo>
                    <a:lnTo>
                      <a:pt x="0" y="3695011"/>
                    </a:lnTo>
                    <a:lnTo>
                      <a:pt x="0" y="3566160"/>
                    </a:lnTo>
                    <a:lnTo>
                      <a:pt x="742950" y="4011930"/>
                    </a:lnTo>
                    <a:lnTo>
                      <a:pt x="1485900" y="3566160"/>
                    </a:lnTo>
                    <a:lnTo>
                      <a:pt x="1485900" y="3120390"/>
                    </a:lnTo>
                    <a:lnTo>
                      <a:pt x="2228850" y="2674620"/>
                    </a:lnTo>
                    <a:lnTo>
                      <a:pt x="2228850" y="2228850"/>
                    </a:lnTo>
                    <a:lnTo>
                      <a:pt x="2971800" y="1783080"/>
                    </a:lnTo>
                    <a:lnTo>
                      <a:pt x="2971800" y="1337333"/>
                    </a:lnTo>
                    <a:lnTo>
                      <a:pt x="3714750" y="891540"/>
                    </a:lnTo>
                    <a:lnTo>
                      <a:pt x="3714750" y="445770"/>
                    </a:lnTo>
                    <a:close/>
                  </a:path>
                </a:pathLst>
              </a:custGeom>
              <a:noFill/>
              <a:ln w="12382">
                <a:solidFill>
                  <a:srgbClr val="FFFFFF"/>
                </a:solidFill>
              </a:ln>
            </p:spPr>
            <p:txBody>
              <a:bodyPr rtlCol="0" anchor="ctr"/>
              <a:lstStyle/>
              <a:p>
                <a:pPr algn="ctr"/>
                <a:endParaRPr/>
              </a:p>
            </p:txBody>
          </p:sp>
          <p:sp>
            <p:nvSpPr>
              <p:cNvPr id="106" name="Rounded Rectangle 8">
                <a:extLst>
                  <a:ext uri="{FF2B5EF4-FFF2-40B4-BE49-F238E27FC236}">
                    <a16:creationId xmlns:a16="http://schemas.microsoft.com/office/drawing/2014/main" id="{F9475E4B-044C-450A-BCEC-2121372832F2}"/>
                  </a:ext>
                </a:extLst>
              </p:cNvPr>
              <p:cNvSpPr/>
              <p:nvPr/>
            </p:nvSpPr>
            <p:spPr>
              <a:xfrm>
                <a:off x="5993130" y="1337310"/>
                <a:ext cx="742950" cy="891540"/>
              </a:xfrm>
              <a:custGeom>
                <a:avLst/>
                <a:gdLst/>
                <a:ahLst/>
                <a:cxnLst/>
                <a:rect l="0" t="0" r="0" b="0"/>
                <a:pathLst>
                  <a:path w="742950" h="891540">
                    <a:moveTo>
                      <a:pt x="742950" y="445770"/>
                    </a:moveTo>
                    <a:lnTo>
                      <a:pt x="0" y="0"/>
                    </a:lnTo>
                    <a:lnTo>
                      <a:pt x="0" y="445770"/>
                    </a:lnTo>
                    <a:lnTo>
                      <a:pt x="742950" y="891540"/>
                    </a:lnTo>
                    <a:lnTo>
                      <a:pt x="742950" y="445770"/>
                    </a:lnTo>
                    <a:close/>
                  </a:path>
                </a:pathLst>
              </a:custGeom>
              <a:noFill/>
              <a:ln w="12382">
                <a:solidFill>
                  <a:srgbClr val="FFFFFF"/>
                </a:solidFill>
              </a:ln>
            </p:spPr>
            <p:txBody>
              <a:bodyPr rtlCol="0" anchor="ctr"/>
              <a:lstStyle/>
              <a:p>
                <a:pPr algn="ctr"/>
                <a:endParaRPr/>
              </a:p>
            </p:txBody>
          </p:sp>
          <p:sp>
            <p:nvSpPr>
              <p:cNvPr id="107" name="Rounded Rectangle 9">
                <a:extLst>
                  <a:ext uri="{FF2B5EF4-FFF2-40B4-BE49-F238E27FC236}">
                    <a16:creationId xmlns:a16="http://schemas.microsoft.com/office/drawing/2014/main" id="{0CDB7256-BAD5-4FA3-9A8D-17776106E313}"/>
                  </a:ext>
                </a:extLst>
              </p:cNvPr>
              <p:cNvSpPr/>
              <p:nvPr/>
            </p:nvSpPr>
            <p:spPr>
              <a:xfrm>
                <a:off x="5250180" y="2228850"/>
                <a:ext cx="742950" cy="891540"/>
              </a:xfrm>
              <a:custGeom>
                <a:avLst/>
                <a:gdLst/>
                <a:ahLst/>
                <a:cxnLst/>
                <a:rect l="0" t="0" r="0" b="0"/>
                <a:pathLst>
                  <a:path w="742950" h="891540">
                    <a:moveTo>
                      <a:pt x="742950" y="445770"/>
                    </a:moveTo>
                    <a:lnTo>
                      <a:pt x="0" y="0"/>
                    </a:lnTo>
                    <a:lnTo>
                      <a:pt x="0" y="445770"/>
                    </a:lnTo>
                    <a:lnTo>
                      <a:pt x="742950" y="891540"/>
                    </a:lnTo>
                    <a:lnTo>
                      <a:pt x="742950" y="445770"/>
                    </a:lnTo>
                    <a:close/>
                  </a:path>
                </a:pathLst>
              </a:custGeom>
              <a:noFill/>
              <a:ln w="12382">
                <a:solidFill>
                  <a:srgbClr val="FFFFFF"/>
                </a:solidFill>
              </a:ln>
            </p:spPr>
            <p:txBody>
              <a:bodyPr rtlCol="0" anchor="ctr"/>
              <a:lstStyle/>
              <a:p>
                <a:pPr algn="ctr"/>
                <a:endParaRPr/>
              </a:p>
            </p:txBody>
          </p:sp>
          <p:sp>
            <p:nvSpPr>
              <p:cNvPr id="108" name="Rounded Rectangle 10">
                <a:extLst>
                  <a:ext uri="{FF2B5EF4-FFF2-40B4-BE49-F238E27FC236}">
                    <a16:creationId xmlns:a16="http://schemas.microsoft.com/office/drawing/2014/main" id="{6CEADAC6-F014-444B-B526-FCDC4598CBC4}"/>
                  </a:ext>
                </a:extLst>
              </p:cNvPr>
              <p:cNvSpPr/>
              <p:nvPr/>
            </p:nvSpPr>
            <p:spPr>
              <a:xfrm>
                <a:off x="4507230" y="3120390"/>
                <a:ext cx="742950" cy="891540"/>
              </a:xfrm>
              <a:custGeom>
                <a:avLst/>
                <a:gdLst/>
                <a:ahLst/>
                <a:cxnLst/>
                <a:rect l="0" t="0" r="0" b="0"/>
                <a:pathLst>
                  <a:path w="742950" h="891540">
                    <a:moveTo>
                      <a:pt x="742950" y="445770"/>
                    </a:moveTo>
                    <a:lnTo>
                      <a:pt x="0" y="0"/>
                    </a:lnTo>
                    <a:lnTo>
                      <a:pt x="0" y="445770"/>
                    </a:lnTo>
                    <a:lnTo>
                      <a:pt x="742950" y="891540"/>
                    </a:lnTo>
                    <a:lnTo>
                      <a:pt x="742950" y="445770"/>
                    </a:lnTo>
                    <a:close/>
                  </a:path>
                </a:pathLst>
              </a:custGeom>
              <a:noFill/>
              <a:ln w="12382">
                <a:solidFill>
                  <a:srgbClr val="FFFFFF"/>
                </a:solidFill>
              </a:ln>
            </p:spPr>
            <p:txBody>
              <a:bodyPr rtlCol="0" anchor="ctr"/>
              <a:lstStyle/>
              <a:p>
                <a:pPr algn="ctr"/>
                <a:endParaRPr/>
              </a:p>
            </p:txBody>
          </p:sp>
          <p:sp>
            <p:nvSpPr>
              <p:cNvPr id="109" name="Rounded Rectangle 11">
                <a:extLst>
                  <a:ext uri="{FF2B5EF4-FFF2-40B4-BE49-F238E27FC236}">
                    <a16:creationId xmlns:a16="http://schemas.microsoft.com/office/drawing/2014/main" id="{3878DFB4-ADC8-449B-B612-F154B5291968}"/>
                  </a:ext>
                </a:extLst>
              </p:cNvPr>
              <p:cNvSpPr/>
              <p:nvPr/>
            </p:nvSpPr>
            <p:spPr>
              <a:xfrm>
                <a:off x="3764280" y="4011930"/>
                <a:ext cx="742950" cy="891540"/>
              </a:xfrm>
              <a:custGeom>
                <a:avLst/>
                <a:gdLst/>
                <a:ahLst/>
                <a:cxnLst/>
                <a:rect l="0" t="0" r="0" b="0"/>
                <a:pathLst>
                  <a:path w="742950" h="891540">
                    <a:moveTo>
                      <a:pt x="742950" y="445770"/>
                    </a:moveTo>
                    <a:lnTo>
                      <a:pt x="0" y="0"/>
                    </a:lnTo>
                    <a:lnTo>
                      <a:pt x="0" y="454025"/>
                    </a:lnTo>
                    <a:lnTo>
                      <a:pt x="742950" y="891540"/>
                    </a:lnTo>
                    <a:lnTo>
                      <a:pt x="742950" y="445770"/>
                    </a:lnTo>
                    <a:close/>
                  </a:path>
                </a:pathLst>
              </a:custGeom>
              <a:noFill/>
              <a:ln w="12382">
                <a:solidFill>
                  <a:srgbClr val="FFFFFF"/>
                </a:solidFill>
              </a:ln>
            </p:spPr>
            <p:txBody>
              <a:bodyPr rtlCol="0" anchor="ctr"/>
              <a:lstStyle/>
              <a:p>
                <a:pPr algn="ctr"/>
                <a:endParaRPr/>
              </a:p>
            </p:txBody>
          </p:sp>
        </p:grpSp>
        <p:sp>
          <p:nvSpPr>
            <p:cNvPr id="65" name="Rounded Rectangle 13">
              <a:extLst>
                <a:ext uri="{FF2B5EF4-FFF2-40B4-BE49-F238E27FC236}">
                  <a16:creationId xmlns:a16="http://schemas.microsoft.com/office/drawing/2014/main" id="{B51A2CA3-566E-4646-970D-D88640BD444C}"/>
                </a:ext>
              </a:extLst>
            </p:cNvPr>
            <p:cNvSpPr/>
            <p:nvPr/>
          </p:nvSpPr>
          <p:spPr>
            <a:xfrm>
              <a:off x="3696973" y="4939215"/>
              <a:ext cx="1485900" cy="891540"/>
            </a:xfrm>
            <a:custGeom>
              <a:avLst/>
              <a:gdLst/>
              <a:ahLst/>
              <a:cxnLst/>
              <a:rect l="0" t="0" r="0" b="0"/>
              <a:pathLst>
                <a:path w="1485900" h="891540">
                  <a:moveTo>
                    <a:pt x="742950" y="0"/>
                  </a:moveTo>
                  <a:lnTo>
                    <a:pt x="0" y="445770"/>
                  </a:lnTo>
                  <a:lnTo>
                    <a:pt x="742950" y="891540"/>
                  </a:lnTo>
                  <a:lnTo>
                    <a:pt x="1485900" y="445770"/>
                  </a:lnTo>
                  <a:lnTo>
                    <a:pt x="742950" y="0"/>
                  </a:lnTo>
                  <a:moveTo>
                    <a:pt x="156845" y="445770"/>
                  </a:moveTo>
                  <a:lnTo>
                    <a:pt x="742950" y="99060"/>
                  </a:lnTo>
                  <a:lnTo>
                    <a:pt x="1329055" y="445770"/>
                  </a:lnTo>
                  <a:lnTo>
                    <a:pt x="742950" y="792480"/>
                  </a:lnTo>
                  <a:lnTo>
                    <a:pt x="156845" y="445770"/>
                  </a:lnTo>
                </a:path>
              </a:pathLst>
            </a:custGeom>
            <a:solidFill>
              <a:srgbClr val="9C4FC1"/>
            </a:solidFill>
            <a:ln>
              <a:noFill/>
            </a:ln>
          </p:spPr>
          <p:txBody>
            <a:bodyPr rtlCol="0" anchor="ctr"/>
            <a:lstStyle/>
            <a:p>
              <a:pPr algn="ctr"/>
              <a:endParaRPr/>
            </a:p>
          </p:txBody>
        </p:sp>
        <p:sp>
          <p:nvSpPr>
            <p:cNvPr id="66" name="Rounded Rectangle 14">
              <a:extLst>
                <a:ext uri="{FF2B5EF4-FFF2-40B4-BE49-F238E27FC236}">
                  <a16:creationId xmlns:a16="http://schemas.microsoft.com/office/drawing/2014/main" id="{0BB2687B-EB06-4F2D-9E7C-36D37862B1EE}"/>
                </a:ext>
              </a:extLst>
            </p:cNvPr>
            <p:cNvSpPr/>
            <p:nvPr/>
          </p:nvSpPr>
          <p:spPr>
            <a:xfrm>
              <a:off x="3696973" y="4939215"/>
              <a:ext cx="1485900" cy="891540"/>
            </a:xfrm>
            <a:custGeom>
              <a:avLst/>
              <a:gdLst/>
              <a:ahLst/>
              <a:cxnLst/>
              <a:rect l="0" t="0" r="0" b="0"/>
              <a:pathLst>
                <a:path w="1485900" h="891540">
                  <a:moveTo>
                    <a:pt x="742950" y="0"/>
                  </a:moveTo>
                  <a:lnTo>
                    <a:pt x="0" y="445770"/>
                  </a:lnTo>
                  <a:lnTo>
                    <a:pt x="742950" y="891540"/>
                  </a:lnTo>
                  <a:lnTo>
                    <a:pt x="1485900" y="445770"/>
                  </a:lnTo>
                  <a:lnTo>
                    <a:pt x="742950" y="0"/>
                  </a:lnTo>
                  <a:close/>
                  <a:moveTo>
                    <a:pt x="156845" y="445770"/>
                  </a:moveTo>
                  <a:lnTo>
                    <a:pt x="742950" y="99060"/>
                  </a:lnTo>
                  <a:lnTo>
                    <a:pt x="1329055" y="445770"/>
                  </a:lnTo>
                  <a:lnTo>
                    <a:pt x="742950" y="792480"/>
                  </a:lnTo>
                  <a:lnTo>
                    <a:pt x="156845" y="445770"/>
                  </a:lnTo>
                  <a:close/>
                </a:path>
              </a:pathLst>
            </a:custGeom>
            <a:noFill/>
            <a:ln w="12382">
              <a:solidFill>
                <a:srgbClr val="FFFFFF"/>
              </a:solidFill>
            </a:ln>
          </p:spPr>
          <p:txBody>
            <a:bodyPr rtlCol="0" anchor="ctr"/>
            <a:lstStyle/>
            <a:p>
              <a:pPr algn="ctr"/>
              <a:endParaRPr/>
            </a:p>
          </p:txBody>
        </p:sp>
        <p:sp>
          <p:nvSpPr>
            <p:cNvPr id="67" name="Rounded Rectangle 15">
              <a:extLst>
                <a:ext uri="{FF2B5EF4-FFF2-40B4-BE49-F238E27FC236}">
                  <a16:creationId xmlns:a16="http://schemas.microsoft.com/office/drawing/2014/main" id="{ADAC1389-D9DA-4F5B-B064-82E4B3F02F1B}"/>
                </a:ext>
              </a:extLst>
            </p:cNvPr>
            <p:cNvSpPr/>
            <p:nvPr/>
          </p:nvSpPr>
          <p:spPr>
            <a:xfrm>
              <a:off x="4439923" y="4047675"/>
              <a:ext cx="1485900" cy="891540"/>
            </a:xfrm>
            <a:custGeom>
              <a:avLst/>
              <a:gdLst/>
              <a:ahLst/>
              <a:cxnLst/>
              <a:rect l="0" t="0" r="0" b="0"/>
              <a:pathLst>
                <a:path w="1485900" h="891540">
                  <a:moveTo>
                    <a:pt x="742950" y="0"/>
                  </a:moveTo>
                  <a:lnTo>
                    <a:pt x="0" y="445770"/>
                  </a:lnTo>
                  <a:lnTo>
                    <a:pt x="742950" y="891540"/>
                  </a:lnTo>
                  <a:lnTo>
                    <a:pt x="1485900" y="445770"/>
                  </a:lnTo>
                  <a:lnTo>
                    <a:pt x="742950" y="0"/>
                  </a:lnTo>
                  <a:moveTo>
                    <a:pt x="156845" y="445770"/>
                  </a:moveTo>
                  <a:lnTo>
                    <a:pt x="742950" y="99060"/>
                  </a:lnTo>
                  <a:lnTo>
                    <a:pt x="1329055" y="445770"/>
                  </a:lnTo>
                  <a:lnTo>
                    <a:pt x="742950" y="792480"/>
                  </a:lnTo>
                  <a:lnTo>
                    <a:pt x="156845" y="445770"/>
                  </a:lnTo>
                </a:path>
              </a:pathLst>
            </a:custGeom>
            <a:solidFill>
              <a:srgbClr val="B159DA"/>
            </a:solidFill>
            <a:ln>
              <a:noFill/>
            </a:ln>
          </p:spPr>
          <p:txBody>
            <a:bodyPr rtlCol="0" anchor="ctr"/>
            <a:lstStyle/>
            <a:p>
              <a:pPr algn="ctr"/>
              <a:endParaRPr/>
            </a:p>
          </p:txBody>
        </p:sp>
        <p:sp>
          <p:nvSpPr>
            <p:cNvPr id="68" name="Rounded Rectangle 16">
              <a:extLst>
                <a:ext uri="{FF2B5EF4-FFF2-40B4-BE49-F238E27FC236}">
                  <a16:creationId xmlns:a16="http://schemas.microsoft.com/office/drawing/2014/main" id="{B03BAE5E-4ABA-4D90-AD19-1C1570AC77E8}"/>
                </a:ext>
              </a:extLst>
            </p:cNvPr>
            <p:cNvSpPr/>
            <p:nvPr/>
          </p:nvSpPr>
          <p:spPr>
            <a:xfrm>
              <a:off x="4439923" y="4047675"/>
              <a:ext cx="1485900" cy="891540"/>
            </a:xfrm>
            <a:custGeom>
              <a:avLst/>
              <a:gdLst/>
              <a:ahLst/>
              <a:cxnLst/>
              <a:rect l="0" t="0" r="0" b="0"/>
              <a:pathLst>
                <a:path w="1485900" h="891540">
                  <a:moveTo>
                    <a:pt x="742950" y="0"/>
                  </a:moveTo>
                  <a:lnTo>
                    <a:pt x="0" y="445770"/>
                  </a:lnTo>
                  <a:lnTo>
                    <a:pt x="742950" y="891540"/>
                  </a:lnTo>
                  <a:lnTo>
                    <a:pt x="1485900" y="445770"/>
                  </a:lnTo>
                  <a:lnTo>
                    <a:pt x="742950" y="0"/>
                  </a:lnTo>
                  <a:close/>
                  <a:moveTo>
                    <a:pt x="156845" y="445770"/>
                  </a:moveTo>
                  <a:lnTo>
                    <a:pt x="742950" y="99060"/>
                  </a:lnTo>
                  <a:lnTo>
                    <a:pt x="1329055" y="445770"/>
                  </a:lnTo>
                  <a:lnTo>
                    <a:pt x="742950" y="792480"/>
                  </a:lnTo>
                  <a:lnTo>
                    <a:pt x="156845" y="445770"/>
                  </a:lnTo>
                  <a:close/>
                </a:path>
              </a:pathLst>
            </a:custGeom>
            <a:noFill/>
            <a:ln w="12382">
              <a:solidFill>
                <a:srgbClr val="FFFFFF"/>
              </a:solidFill>
            </a:ln>
          </p:spPr>
          <p:txBody>
            <a:bodyPr rtlCol="0" anchor="ctr"/>
            <a:lstStyle/>
            <a:p>
              <a:pPr algn="ctr"/>
              <a:endParaRPr/>
            </a:p>
          </p:txBody>
        </p:sp>
        <p:sp>
          <p:nvSpPr>
            <p:cNvPr id="69" name="Rounded Rectangle 17">
              <a:extLst>
                <a:ext uri="{FF2B5EF4-FFF2-40B4-BE49-F238E27FC236}">
                  <a16:creationId xmlns:a16="http://schemas.microsoft.com/office/drawing/2014/main" id="{A3906C54-1CC4-4C80-95F6-C30D1C2201D2}"/>
                </a:ext>
              </a:extLst>
            </p:cNvPr>
            <p:cNvSpPr/>
            <p:nvPr/>
          </p:nvSpPr>
          <p:spPr>
            <a:xfrm>
              <a:off x="5182873" y="3156135"/>
              <a:ext cx="1485900" cy="891540"/>
            </a:xfrm>
            <a:custGeom>
              <a:avLst/>
              <a:gdLst/>
              <a:ahLst/>
              <a:cxnLst/>
              <a:rect l="0" t="0" r="0" b="0"/>
              <a:pathLst>
                <a:path w="1485900" h="891540">
                  <a:moveTo>
                    <a:pt x="742950" y="0"/>
                  </a:moveTo>
                  <a:lnTo>
                    <a:pt x="0" y="445770"/>
                  </a:lnTo>
                  <a:lnTo>
                    <a:pt x="742950" y="891540"/>
                  </a:lnTo>
                  <a:lnTo>
                    <a:pt x="1485900" y="445770"/>
                  </a:lnTo>
                  <a:lnTo>
                    <a:pt x="742950" y="0"/>
                  </a:lnTo>
                  <a:moveTo>
                    <a:pt x="156845" y="445770"/>
                  </a:moveTo>
                  <a:lnTo>
                    <a:pt x="742950" y="99060"/>
                  </a:lnTo>
                  <a:lnTo>
                    <a:pt x="1329055" y="445770"/>
                  </a:lnTo>
                  <a:lnTo>
                    <a:pt x="742950" y="792480"/>
                  </a:lnTo>
                  <a:lnTo>
                    <a:pt x="156845" y="445770"/>
                  </a:lnTo>
                </a:path>
              </a:pathLst>
            </a:custGeom>
            <a:solidFill>
              <a:srgbClr val="C261EE"/>
            </a:solidFill>
            <a:ln>
              <a:noFill/>
            </a:ln>
          </p:spPr>
          <p:txBody>
            <a:bodyPr rtlCol="0" anchor="ctr"/>
            <a:lstStyle/>
            <a:p>
              <a:pPr algn="ctr"/>
              <a:endParaRPr/>
            </a:p>
          </p:txBody>
        </p:sp>
        <p:sp>
          <p:nvSpPr>
            <p:cNvPr id="70" name="Rounded Rectangle 18">
              <a:extLst>
                <a:ext uri="{FF2B5EF4-FFF2-40B4-BE49-F238E27FC236}">
                  <a16:creationId xmlns:a16="http://schemas.microsoft.com/office/drawing/2014/main" id="{A7707565-E19C-4BCD-B589-827F0EA0E1CC}"/>
                </a:ext>
              </a:extLst>
            </p:cNvPr>
            <p:cNvSpPr/>
            <p:nvPr/>
          </p:nvSpPr>
          <p:spPr>
            <a:xfrm>
              <a:off x="5182873" y="3156135"/>
              <a:ext cx="1485900" cy="891540"/>
            </a:xfrm>
            <a:custGeom>
              <a:avLst/>
              <a:gdLst/>
              <a:ahLst/>
              <a:cxnLst/>
              <a:rect l="0" t="0" r="0" b="0"/>
              <a:pathLst>
                <a:path w="1485900" h="891540">
                  <a:moveTo>
                    <a:pt x="742950" y="0"/>
                  </a:moveTo>
                  <a:lnTo>
                    <a:pt x="0" y="445770"/>
                  </a:lnTo>
                  <a:lnTo>
                    <a:pt x="742950" y="891540"/>
                  </a:lnTo>
                  <a:lnTo>
                    <a:pt x="1485900" y="445770"/>
                  </a:lnTo>
                  <a:lnTo>
                    <a:pt x="742950" y="0"/>
                  </a:lnTo>
                  <a:close/>
                  <a:moveTo>
                    <a:pt x="156845" y="445770"/>
                  </a:moveTo>
                  <a:lnTo>
                    <a:pt x="742950" y="99060"/>
                  </a:lnTo>
                  <a:lnTo>
                    <a:pt x="1329055" y="445770"/>
                  </a:lnTo>
                  <a:lnTo>
                    <a:pt x="742950" y="792480"/>
                  </a:lnTo>
                  <a:lnTo>
                    <a:pt x="156845" y="445770"/>
                  </a:lnTo>
                  <a:close/>
                </a:path>
              </a:pathLst>
            </a:custGeom>
            <a:noFill/>
            <a:ln w="12382">
              <a:solidFill>
                <a:srgbClr val="FFFFFF"/>
              </a:solidFill>
            </a:ln>
          </p:spPr>
          <p:txBody>
            <a:bodyPr rtlCol="0" anchor="ctr"/>
            <a:lstStyle/>
            <a:p>
              <a:pPr algn="ctr"/>
              <a:endParaRPr/>
            </a:p>
          </p:txBody>
        </p:sp>
        <p:sp>
          <p:nvSpPr>
            <p:cNvPr id="71" name="Rounded Rectangle 19">
              <a:extLst>
                <a:ext uri="{FF2B5EF4-FFF2-40B4-BE49-F238E27FC236}">
                  <a16:creationId xmlns:a16="http://schemas.microsoft.com/office/drawing/2014/main" id="{94BB7469-E557-4F6F-9B48-DFF9F802BB3E}"/>
                </a:ext>
              </a:extLst>
            </p:cNvPr>
            <p:cNvSpPr/>
            <p:nvPr/>
          </p:nvSpPr>
          <p:spPr>
            <a:xfrm>
              <a:off x="5925823" y="2264595"/>
              <a:ext cx="1485900" cy="891540"/>
            </a:xfrm>
            <a:custGeom>
              <a:avLst/>
              <a:gdLst/>
              <a:ahLst/>
              <a:cxnLst/>
              <a:rect l="0" t="0" r="0" b="0"/>
              <a:pathLst>
                <a:path w="1485900" h="891540">
                  <a:moveTo>
                    <a:pt x="742950" y="0"/>
                  </a:moveTo>
                  <a:lnTo>
                    <a:pt x="0" y="445770"/>
                  </a:lnTo>
                  <a:lnTo>
                    <a:pt x="742950" y="891540"/>
                  </a:lnTo>
                  <a:lnTo>
                    <a:pt x="1485900" y="445770"/>
                  </a:lnTo>
                  <a:lnTo>
                    <a:pt x="742950" y="0"/>
                  </a:lnTo>
                  <a:moveTo>
                    <a:pt x="156845" y="445770"/>
                  </a:moveTo>
                  <a:lnTo>
                    <a:pt x="742950" y="99060"/>
                  </a:lnTo>
                  <a:lnTo>
                    <a:pt x="1329055" y="445770"/>
                  </a:lnTo>
                  <a:lnTo>
                    <a:pt x="742950" y="792480"/>
                  </a:lnTo>
                  <a:lnTo>
                    <a:pt x="156845" y="445770"/>
                  </a:lnTo>
                </a:path>
              </a:pathLst>
            </a:custGeom>
            <a:solidFill>
              <a:srgbClr val="D272FF"/>
            </a:solidFill>
            <a:ln>
              <a:noFill/>
            </a:ln>
          </p:spPr>
          <p:txBody>
            <a:bodyPr rtlCol="0" anchor="ctr"/>
            <a:lstStyle/>
            <a:p>
              <a:pPr algn="ctr"/>
              <a:endParaRPr/>
            </a:p>
          </p:txBody>
        </p:sp>
        <p:sp>
          <p:nvSpPr>
            <p:cNvPr id="72" name="Rounded Rectangle 20">
              <a:extLst>
                <a:ext uri="{FF2B5EF4-FFF2-40B4-BE49-F238E27FC236}">
                  <a16:creationId xmlns:a16="http://schemas.microsoft.com/office/drawing/2014/main" id="{B2F72F73-A401-489A-97CF-7BB8F1BD6812}"/>
                </a:ext>
              </a:extLst>
            </p:cNvPr>
            <p:cNvSpPr/>
            <p:nvPr/>
          </p:nvSpPr>
          <p:spPr>
            <a:xfrm>
              <a:off x="5925823" y="2264595"/>
              <a:ext cx="1485900" cy="891540"/>
            </a:xfrm>
            <a:custGeom>
              <a:avLst/>
              <a:gdLst/>
              <a:ahLst/>
              <a:cxnLst/>
              <a:rect l="0" t="0" r="0" b="0"/>
              <a:pathLst>
                <a:path w="1485900" h="891540">
                  <a:moveTo>
                    <a:pt x="742950" y="0"/>
                  </a:moveTo>
                  <a:lnTo>
                    <a:pt x="0" y="445770"/>
                  </a:lnTo>
                  <a:lnTo>
                    <a:pt x="742950" y="891540"/>
                  </a:lnTo>
                  <a:lnTo>
                    <a:pt x="1485900" y="445770"/>
                  </a:lnTo>
                  <a:lnTo>
                    <a:pt x="742950" y="0"/>
                  </a:lnTo>
                  <a:close/>
                  <a:moveTo>
                    <a:pt x="156845" y="445770"/>
                  </a:moveTo>
                  <a:lnTo>
                    <a:pt x="742950" y="99060"/>
                  </a:lnTo>
                  <a:lnTo>
                    <a:pt x="1329055" y="445770"/>
                  </a:lnTo>
                  <a:lnTo>
                    <a:pt x="742950" y="792480"/>
                  </a:lnTo>
                  <a:lnTo>
                    <a:pt x="156845" y="445770"/>
                  </a:lnTo>
                  <a:close/>
                </a:path>
              </a:pathLst>
            </a:custGeom>
            <a:noFill/>
            <a:ln w="12382">
              <a:solidFill>
                <a:srgbClr val="FFFFFF"/>
              </a:solidFill>
            </a:ln>
          </p:spPr>
          <p:txBody>
            <a:bodyPr rtlCol="0" anchor="ctr"/>
            <a:lstStyle/>
            <a:p>
              <a:pPr algn="ctr"/>
              <a:endParaRPr/>
            </a:p>
          </p:txBody>
        </p:sp>
        <p:sp>
          <p:nvSpPr>
            <p:cNvPr id="73" name="Rounded Rectangle 21">
              <a:extLst>
                <a:ext uri="{FF2B5EF4-FFF2-40B4-BE49-F238E27FC236}">
                  <a16:creationId xmlns:a16="http://schemas.microsoft.com/office/drawing/2014/main" id="{CEFA0AEC-67B5-4362-9398-E06693B07BBC}"/>
                </a:ext>
              </a:extLst>
            </p:cNvPr>
            <p:cNvSpPr/>
            <p:nvPr/>
          </p:nvSpPr>
          <p:spPr>
            <a:xfrm>
              <a:off x="6668773" y="1373055"/>
              <a:ext cx="1485900" cy="891540"/>
            </a:xfrm>
            <a:custGeom>
              <a:avLst/>
              <a:gdLst/>
              <a:ahLst/>
              <a:cxnLst/>
              <a:rect l="0" t="0" r="0" b="0"/>
              <a:pathLst>
                <a:path w="1485900" h="891540">
                  <a:moveTo>
                    <a:pt x="742950" y="0"/>
                  </a:moveTo>
                  <a:lnTo>
                    <a:pt x="0" y="445770"/>
                  </a:lnTo>
                  <a:lnTo>
                    <a:pt x="742950" y="891540"/>
                  </a:lnTo>
                  <a:lnTo>
                    <a:pt x="1485900" y="445770"/>
                  </a:lnTo>
                  <a:lnTo>
                    <a:pt x="742950" y="0"/>
                  </a:lnTo>
                  <a:moveTo>
                    <a:pt x="156845" y="445770"/>
                  </a:moveTo>
                  <a:lnTo>
                    <a:pt x="742950" y="99060"/>
                  </a:lnTo>
                  <a:lnTo>
                    <a:pt x="1329055" y="445770"/>
                  </a:lnTo>
                  <a:lnTo>
                    <a:pt x="742950" y="792480"/>
                  </a:lnTo>
                  <a:lnTo>
                    <a:pt x="156845" y="445770"/>
                  </a:lnTo>
                </a:path>
              </a:pathLst>
            </a:custGeom>
            <a:solidFill>
              <a:srgbClr val="E2A3FF"/>
            </a:solidFill>
            <a:ln>
              <a:noFill/>
            </a:ln>
          </p:spPr>
          <p:txBody>
            <a:bodyPr rtlCol="0" anchor="ctr"/>
            <a:lstStyle/>
            <a:p>
              <a:pPr algn="ctr"/>
              <a:endParaRPr/>
            </a:p>
          </p:txBody>
        </p:sp>
        <p:sp>
          <p:nvSpPr>
            <p:cNvPr id="74" name="Rounded Rectangle 22">
              <a:extLst>
                <a:ext uri="{FF2B5EF4-FFF2-40B4-BE49-F238E27FC236}">
                  <a16:creationId xmlns:a16="http://schemas.microsoft.com/office/drawing/2014/main" id="{B15D864D-73B6-4BF6-8487-7FEE5D066681}"/>
                </a:ext>
              </a:extLst>
            </p:cNvPr>
            <p:cNvSpPr/>
            <p:nvPr/>
          </p:nvSpPr>
          <p:spPr>
            <a:xfrm>
              <a:off x="6668773" y="1373055"/>
              <a:ext cx="1485900" cy="891540"/>
            </a:xfrm>
            <a:custGeom>
              <a:avLst/>
              <a:gdLst/>
              <a:ahLst/>
              <a:cxnLst/>
              <a:rect l="0" t="0" r="0" b="0"/>
              <a:pathLst>
                <a:path w="1485900" h="891540">
                  <a:moveTo>
                    <a:pt x="742950" y="0"/>
                  </a:moveTo>
                  <a:lnTo>
                    <a:pt x="0" y="445770"/>
                  </a:lnTo>
                  <a:lnTo>
                    <a:pt x="742950" y="891540"/>
                  </a:lnTo>
                  <a:lnTo>
                    <a:pt x="1485900" y="445770"/>
                  </a:lnTo>
                  <a:lnTo>
                    <a:pt x="742950" y="0"/>
                  </a:lnTo>
                  <a:close/>
                  <a:moveTo>
                    <a:pt x="156845" y="445770"/>
                  </a:moveTo>
                  <a:lnTo>
                    <a:pt x="742950" y="99060"/>
                  </a:lnTo>
                  <a:lnTo>
                    <a:pt x="1329055" y="445770"/>
                  </a:lnTo>
                  <a:lnTo>
                    <a:pt x="742950" y="792480"/>
                  </a:lnTo>
                  <a:lnTo>
                    <a:pt x="156845" y="445770"/>
                  </a:lnTo>
                  <a:close/>
                </a:path>
              </a:pathLst>
            </a:custGeom>
            <a:noFill/>
            <a:ln w="12382">
              <a:solidFill>
                <a:srgbClr val="FFFFFF"/>
              </a:solidFill>
            </a:ln>
          </p:spPr>
          <p:txBody>
            <a:bodyPr rtlCol="0" anchor="ctr"/>
            <a:lstStyle/>
            <a:p>
              <a:pPr algn="ctr"/>
              <a:endParaRPr/>
            </a:p>
          </p:txBody>
        </p:sp>
        <p:sp>
          <p:nvSpPr>
            <p:cNvPr id="75" name="Rounded Rectangle 23">
              <a:extLst>
                <a:ext uri="{FF2B5EF4-FFF2-40B4-BE49-F238E27FC236}">
                  <a16:creationId xmlns:a16="http://schemas.microsoft.com/office/drawing/2014/main" id="{1EA779D0-EA5A-4287-AAFE-53216850D3E4}"/>
                </a:ext>
              </a:extLst>
            </p:cNvPr>
            <p:cNvSpPr/>
            <p:nvPr/>
          </p:nvSpPr>
          <p:spPr>
            <a:xfrm>
              <a:off x="2161543" y="4196265"/>
              <a:ext cx="49530" cy="594360"/>
            </a:xfrm>
            <a:custGeom>
              <a:avLst/>
              <a:gdLst/>
              <a:ahLst/>
              <a:cxnLst/>
              <a:rect l="0" t="0" r="0" b="0"/>
              <a:pathLst>
                <a:path w="49530" h="594360">
                  <a:moveTo>
                    <a:pt x="0" y="0"/>
                  </a:moveTo>
                  <a:lnTo>
                    <a:pt x="49530" y="0"/>
                  </a:lnTo>
                  <a:lnTo>
                    <a:pt x="49530" y="594360"/>
                  </a:lnTo>
                  <a:lnTo>
                    <a:pt x="0" y="594360"/>
                  </a:lnTo>
                  <a:lnTo>
                    <a:pt x="0" y="0"/>
                  </a:lnTo>
                </a:path>
              </a:pathLst>
            </a:custGeom>
            <a:solidFill>
              <a:srgbClr val="B159DA"/>
            </a:solidFill>
            <a:ln>
              <a:noFill/>
            </a:ln>
          </p:spPr>
          <p:txBody>
            <a:bodyPr rtlCol="0" anchor="ctr"/>
            <a:lstStyle/>
            <a:p>
              <a:pPr algn="ctr"/>
              <a:endParaRPr/>
            </a:p>
          </p:txBody>
        </p:sp>
        <p:sp>
          <p:nvSpPr>
            <p:cNvPr id="76" name="Rounded Rectangle 24">
              <a:extLst>
                <a:ext uri="{FF2B5EF4-FFF2-40B4-BE49-F238E27FC236}">
                  <a16:creationId xmlns:a16="http://schemas.microsoft.com/office/drawing/2014/main" id="{298EC622-1D0E-4C3F-9439-38AAEF869141}"/>
                </a:ext>
              </a:extLst>
            </p:cNvPr>
            <p:cNvSpPr/>
            <p:nvPr/>
          </p:nvSpPr>
          <p:spPr>
            <a:xfrm>
              <a:off x="2161543" y="4196265"/>
              <a:ext cx="49530" cy="594360"/>
            </a:xfrm>
            <a:custGeom>
              <a:avLst/>
              <a:gdLst/>
              <a:ahLst/>
              <a:cxnLst/>
              <a:rect l="0" t="0" r="0" b="0"/>
              <a:pathLst>
                <a:path w="49530" h="594360">
                  <a:moveTo>
                    <a:pt x="0" y="0"/>
                  </a:moveTo>
                  <a:lnTo>
                    <a:pt x="49530" y="0"/>
                  </a:lnTo>
                  <a:lnTo>
                    <a:pt x="49530" y="594360"/>
                  </a:lnTo>
                  <a:lnTo>
                    <a:pt x="0" y="594360"/>
                  </a:lnTo>
                  <a:close/>
                </a:path>
              </a:pathLst>
            </a:custGeom>
            <a:noFill/>
            <a:ln w="12382">
              <a:solidFill>
                <a:srgbClr val="FFFFFF"/>
              </a:solidFill>
            </a:ln>
          </p:spPr>
          <p:txBody>
            <a:bodyPr rtlCol="0" anchor="ctr"/>
            <a:lstStyle/>
            <a:p>
              <a:pPr algn="ctr"/>
              <a:endParaRPr/>
            </a:p>
          </p:txBody>
        </p:sp>
        <p:sp>
          <p:nvSpPr>
            <p:cNvPr id="77" name="Rounded Rectangle 25">
              <a:extLst>
                <a:ext uri="{FF2B5EF4-FFF2-40B4-BE49-F238E27FC236}">
                  <a16:creationId xmlns:a16="http://schemas.microsoft.com/office/drawing/2014/main" id="{93D934F5-0175-4083-9617-1A4800F81D6A}"/>
                </a:ext>
              </a:extLst>
            </p:cNvPr>
            <p:cNvSpPr/>
            <p:nvPr/>
          </p:nvSpPr>
          <p:spPr>
            <a:xfrm>
              <a:off x="2904493" y="3304725"/>
              <a:ext cx="49530" cy="594360"/>
            </a:xfrm>
            <a:custGeom>
              <a:avLst/>
              <a:gdLst/>
              <a:ahLst/>
              <a:cxnLst/>
              <a:rect l="0" t="0" r="0" b="0"/>
              <a:pathLst>
                <a:path w="49530" h="594360">
                  <a:moveTo>
                    <a:pt x="0" y="0"/>
                  </a:moveTo>
                  <a:lnTo>
                    <a:pt x="49530" y="0"/>
                  </a:lnTo>
                  <a:lnTo>
                    <a:pt x="49530" y="594360"/>
                  </a:lnTo>
                  <a:lnTo>
                    <a:pt x="0" y="594360"/>
                  </a:lnTo>
                  <a:lnTo>
                    <a:pt x="0" y="0"/>
                  </a:lnTo>
                </a:path>
              </a:pathLst>
            </a:custGeom>
            <a:solidFill>
              <a:srgbClr val="C261EE"/>
            </a:solidFill>
            <a:ln>
              <a:noFill/>
            </a:ln>
          </p:spPr>
          <p:txBody>
            <a:bodyPr rtlCol="0" anchor="ctr"/>
            <a:lstStyle/>
            <a:p>
              <a:pPr algn="ctr"/>
              <a:endParaRPr/>
            </a:p>
          </p:txBody>
        </p:sp>
        <p:sp>
          <p:nvSpPr>
            <p:cNvPr id="78" name="Rounded Rectangle 26">
              <a:extLst>
                <a:ext uri="{FF2B5EF4-FFF2-40B4-BE49-F238E27FC236}">
                  <a16:creationId xmlns:a16="http://schemas.microsoft.com/office/drawing/2014/main" id="{622A0C1E-2F48-405D-AA51-B33AEB437361}"/>
                </a:ext>
              </a:extLst>
            </p:cNvPr>
            <p:cNvSpPr/>
            <p:nvPr/>
          </p:nvSpPr>
          <p:spPr>
            <a:xfrm>
              <a:off x="2904493" y="3304725"/>
              <a:ext cx="49530" cy="594360"/>
            </a:xfrm>
            <a:custGeom>
              <a:avLst/>
              <a:gdLst/>
              <a:ahLst/>
              <a:cxnLst/>
              <a:rect l="0" t="0" r="0" b="0"/>
              <a:pathLst>
                <a:path w="49530" h="594360">
                  <a:moveTo>
                    <a:pt x="0" y="0"/>
                  </a:moveTo>
                  <a:lnTo>
                    <a:pt x="49530" y="0"/>
                  </a:lnTo>
                  <a:lnTo>
                    <a:pt x="49530" y="594360"/>
                  </a:lnTo>
                  <a:lnTo>
                    <a:pt x="0" y="594360"/>
                  </a:lnTo>
                  <a:close/>
                </a:path>
              </a:pathLst>
            </a:custGeom>
            <a:noFill/>
            <a:ln w="12382">
              <a:solidFill>
                <a:srgbClr val="FFFFFF"/>
              </a:solidFill>
            </a:ln>
          </p:spPr>
          <p:txBody>
            <a:bodyPr rtlCol="0" anchor="ctr"/>
            <a:lstStyle/>
            <a:p>
              <a:pPr algn="ctr"/>
              <a:endParaRPr/>
            </a:p>
          </p:txBody>
        </p:sp>
        <p:sp>
          <p:nvSpPr>
            <p:cNvPr id="79" name="Rounded Rectangle 27">
              <a:extLst>
                <a:ext uri="{FF2B5EF4-FFF2-40B4-BE49-F238E27FC236}">
                  <a16:creationId xmlns:a16="http://schemas.microsoft.com/office/drawing/2014/main" id="{47DBAA2D-FE90-4746-821B-324D9161FE0E}"/>
                </a:ext>
              </a:extLst>
            </p:cNvPr>
            <p:cNvSpPr/>
            <p:nvPr/>
          </p:nvSpPr>
          <p:spPr>
            <a:xfrm>
              <a:off x="1418593" y="5137335"/>
              <a:ext cx="49530" cy="594360"/>
            </a:xfrm>
            <a:custGeom>
              <a:avLst/>
              <a:gdLst/>
              <a:ahLst/>
              <a:cxnLst/>
              <a:rect l="0" t="0" r="0" b="0"/>
              <a:pathLst>
                <a:path w="49530" h="594360">
                  <a:moveTo>
                    <a:pt x="0" y="0"/>
                  </a:moveTo>
                  <a:lnTo>
                    <a:pt x="49530" y="0"/>
                  </a:lnTo>
                  <a:lnTo>
                    <a:pt x="49530" y="594360"/>
                  </a:lnTo>
                  <a:lnTo>
                    <a:pt x="0" y="594360"/>
                  </a:lnTo>
                  <a:lnTo>
                    <a:pt x="0" y="0"/>
                  </a:lnTo>
                </a:path>
              </a:pathLst>
            </a:custGeom>
            <a:solidFill>
              <a:srgbClr val="9C4FC1"/>
            </a:solidFill>
            <a:ln>
              <a:noFill/>
            </a:ln>
          </p:spPr>
          <p:txBody>
            <a:bodyPr rtlCol="0" anchor="ctr"/>
            <a:lstStyle/>
            <a:p>
              <a:pPr algn="ctr"/>
              <a:endParaRPr/>
            </a:p>
          </p:txBody>
        </p:sp>
        <p:sp>
          <p:nvSpPr>
            <p:cNvPr id="80" name="Rounded Rectangle 28">
              <a:extLst>
                <a:ext uri="{FF2B5EF4-FFF2-40B4-BE49-F238E27FC236}">
                  <a16:creationId xmlns:a16="http://schemas.microsoft.com/office/drawing/2014/main" id="{2F83E457-9188-4396-9B4F-259C69744A72}"/>
                </a:ext>
              </a:extLst>
            </p:cNvPr>
            <p:cNvSpPr/>
            <p:nvPr/>
          </p:nvSpPr>
          <p:spPr>
            <a:xfrm>
              <a:off x="1418593" y="5137335"/>
              <a:ext cx="49530" cy="594360"/>
            </a:xfrm>
            <a:custGeom>
              <a:avLst/>
              <a:gdLst/>
              <a:ahLst/>
              <a:cxnLst/>
              <a:rect l="0" t="0" r="0" b="0"/>
              <a:pathLst>
                <a:path w="49530" h="594360">
                  <a:moveTo>
                    <a:pt x="0" y="0"/>
                  </a:moveTo>
                  <a:lnTo>
                    <a:pt x="49530" y="0"/>
                  </a:lnTo>
                  <a:lnTo>
                    <a:pt x="49530" y="594360"/>
                  </a:lnTo>
                  <a:lnTo>
                    <a:pt x="0" y="594360"/>
                  </a:lnTo>
                  <a:close/>
                </a:path>
              </a:pathLst>
            </a:custGeom>
            <a:noFill/>
            <a:ln w="12382">
              <a:solidFill>
                <a:srgbClr val="FFFFFF"/>
              </a:solidFill>
            </a:ln>
          </p:spPr>
          <p:txBody>
            <a:bodyPr rtlCol="0" anchor="ctr"/>
            <a:lstStyle/>
            <a:p>
              <a:pPr algn="ctr"/>
              <a:endParaRPr/>
            </a:p>
          </p:txBody>
        </p:sp>
        <p:sp>
          <p:nvSpPr>
            <p:cNvPr id="81" name="Rounded Rectangle 29">
              <a:extLst>
                <a:ext uri="{FF2B5EF4-FFF2-40B4-BE49-F238E27FC236}">
                  <a16:creationId xmlns:a16="http://schemas.microsoft.com/office/drawing/2014/main" id="{BD39B085-B98F-48FC-8917-D11011187D91}"/>
                </a:ext>
              </a:extLst>
            </p:cNvPr>
            <p:cNvSpPr/>
            <p:nvPr/>
          </p:nvSpPr>
          <p:spPr>
            <a:xfrm>
              <a:off x="3647443" y="2413185"/>
              <a:ext cx="49530" cy="594360"/>
            </a:xfrm>
            <a:custGeom>
              <a:avLst/>
              <a:gdLst/>
              <a:ahLst/>
              <a:cxnLst/>
              <a:rect l="0" t="0" r="0" b="0"/>
              <a:pathLst>
                <a:path w="49530" h="594360">
                  <a:moveTo>
                    <a:pt x="0" y="0"/>
                  </a:moveTo>
                  <a:lnTo>
                    <a:pt x="49530" y="0"/>
                  </a:lnTo>
                  <a:lnTo>
                    <a:pt x="49530" y="594360"/>
                  </a:lnTo>
                  <a:lnTo>
                    <a:pt x="0" y="594360"/>
                  </a:lnTo>
                  <a:lnTo>
                    <a:pt x="0" y="0"/>
                  </a:lnTo>
                </a:path>
              </a:pathLst>
            </a:custGeom>
            <a:solidFill>
              <a:srgbClr val="D272FF"/>
            </a:solidFill>
            <a:ln>
              <a:noFill/>
            </a:ln>
          </p:spPr>
          <p:txBody>
            <a:bodyPr rtlCol="0" anchor="ctr"/>
            <a:lstStyle/>
            <a:p>
              <a:pPr algn="ctr"/>
              <a:endParaRPr/>
            </a:p>
          </p:txBody>
        </p:sp>
        <p:sp>
          <p:nvSpPr>
            <p:cNvPr id="82" name="Rounded Rectangle 30">
              <a:extLst>
                <a:ext uri="{FF2B5EF4-FFF2-40B4-BE49-F238E27FC236}">
                  <a16:creationId xmlns:a16="http://schemas.microsoft.com/office/drawing/2014/main" id="{4491D763-D4A4-4E9D-BBD1-11BD26CBFE57}"/>
                </a:ext>
              </a:extLst>
            </p:cNvPr>
            <p:cNvSpPr/>
            <p:nvPr/>
          </p:nvSpPr>
          <p:spPr>
            <a:xfrm>
              <a:off x="3647443" y="2413185"/>
              <a:ext cx="49530" cy="594360"/>
            </a:xfrm>
            <a:custGeom>
              <a:avLst/>
              <a:gdLst/>
              <a:ahLst/>
              <a:cxnLst/>
              <a:rect l="0" t="0" r="0" b="0"/>
              <a:pathLst>
                <a:path w="49530" h="594360">
                  <a:moveTo>
                    <a:pt x="0" y="0"/>
                  </a:moveTo>
                  <a:lnTo>
                    <a:pt x="49530" y="0"/>
                  </a:lnTo>
                  <a:lnTo>
                    <a:pt x="49530" y="594360"/>
                  </a:lnTo>
                  <a:lnTo>
                    <a:pt x="0" y="594360"/>
                  </a:lnTo>
                  <a:close/>
                </a:path>
              </a:pathLst>
            </a:custGeom>
            <a:noFill/>
            <a:ln w="12382">
              <a:solidFill>
                <a:srgbClr val="FFFFFF"/>
              </a:solidFill>
            </a:ln>
          </p:spPr>
          <p:txBody>
            <a:bodyPr rtlCol="0" anchor="ctr"/>
            <a:lstStyle/>
            <a:p>
              <a:pPr algn="ctr"/>
              <a:endParaRPr/>
            </a:p>
          </p:txBody>
        </p:sp>
        <p:sp>
          <p:nvSpPr>
            <p:cNvPr id="83" name="Rounded Rectangle 31">
              <a:extLst>
                <a:ext uri="{FF2B5EF4-FFF2-40B4-BE49-F238E27FC236}">
                  <a16:creationId xmlns:a16="http://schemas.microsoft.com/office/drawing/2014/main" id="{404DEE59-C0A8-4EFA-88D1-22BB6D336942}"/>
                </a:ext>
              </a:extLst>
            </p:cNvPr>
            <p:cNvSpPr/>
            <p:nvPr/>
          </p:nvSpPr>
          <p:spPr>
            <a:xfrm>
              <a:off x="4390393" y="1521645"/>
              <a:ext cx="49530" cy="594360"/>
            </a:xfrm>
            <a:custGeom>
              <a:avLst/>
              <a:gdLst/>
              <a:ahLst/>
              <a:cxnLst/>
              <a:rect l="0" t="0" r="0" b="0"/>
              <a:pathLst>
                <a:path w="49530" h="594360">
                  <a:moveTo>
                    <a:pt x="0" y="0"/>
                  </a:moveTo>
                  <a:lnTo>
                    <a:pt x="49530" y="0"/>
                  </a:lnTo>
                  <a:lnTo>
                    <a:pt x="49530" y="594360"/>
                  </a:lnTo>
                  <a:lnTo>
                    <a:pt x="0" y="594360"/>
                  </a:lnTo>
                  <a:lnTo>
                    <a:pt x="0" y="0"/>
                  </a:lnTo>
                </a:path>
              </a:pathLst>
            </a:custGeom>
            <a:solidFill>
              <a:srgbClr val="E2A3FF"/>
            </a:solidFill>
            <a:ln>
              <a:noFill/>
            </a:ln>
          </p:spPr>
          <p:txBody>
            <a:bodyPr rtlCol="0" anchor="ctr"/>
            <a:lstStyle/>
            <a:p>
              <a:pPr algn="ctr"/>
              <a:endParaRPr/>
            </a:p>
          </p:txBody>
        </p:sp>
        <p:sp>
          <p:nvSpPr>
            <p:cNvPr id="84" name="Rounded Rectangle 32">
              <a:extLst>
                <a:ext uri="{FF2B5EF4-FFF2-40B4-BE49-F238E27FC236}">
                  <a16:creationId xmlns:a16="http://schemas.microsoft.com/office/drawing/2014/main" id="{1D9200DC-3E5D-4966-B4E6-14ECB2CFD1F6}"/>
                </a:ext>
              </a:extLst>
            </p:cNvPr>
            <p:cNvSpPr/>
            <p:nvPr/>
          </p:nvSpPr>
          <p:spPr>
            <a:xfrm>
              <a:off x="4390393" y="1521645"/>
              <a:ext cx="49530" cy="594360"/>
            </a:xfrm>
            <a:custGeom>
              <a:avLst/>
              <a:gdLst/>
              <a:ahLst/>
              <a:cxnLst/>
              <a:rect l="0" t="0" r="0" b="0"/>
              <a:pathLst>
                <a:path w="49530" h="594360">
                  <a:moveTo>
                    <a:pt x="0" y="0"/>
                  </a:moveTo>
                  <a:lnTo>
                    <a:pt x="49530" y="0"/>
                  </a:lnTo>
                  <a:lnTo>
                    <a:pt x="49530" y="594360"/>
                  </a:lnTo>
                  <a:lnTo>
                    <a:pt x="0" y="594360"/>
                  </a:lnTo>
                  <a:close/>
                </a:path>
              </a:pathLst>
            </a:custGeom>
            <a:noFill/>
            <a:ln w="12382">
              <a:solidFill>
                <a:srgbClr val="FFFFFF"/>
              </a:solidFill>
            </a:ln>
          </p:spPr>
          <p:txBody>
            <a:bodyPr rtlCol="0" anchor="ctr"/>
            <a:lstStyle/>
            <a:p>
              <a:pPr algn="ctr"/>
              <a:endParaRPr/>
            </a:p>
          </p:txBody>
        </p:sp>
        <p:sp>
          <p:nvSpPr>
            <p:cNvPr id="85" name="TextBox 84">
              <a:extLst>
                <a:ext uri="{FF2B5EF4-FFF2-40B4-BE49-F238E27FC236}">
                  <a16:creationId xmlns:a16="http://schemas.microsoft.com/office/drawing/2014/main" id="{94B89B6A-DBB0-4135-92CD-3E45FA8E8161}"/>
                </a:ext>
              </a:extLst>
            </p:cNvPr>
            <p:cNvSpPr txBox="1"/>
            <p:nvPr/>
          </p:nvSpPr>
          <p:spPr>
            <a:xfrm>
              <a:off x="3812543" y="2429695"/>
              <a:ext cx="1189240" cy="198120"/>
            </a:xfrm>
            <a:prstGeom prst="rect">
              <a:avLst/>
            </a:prstGeom>
            <a:noFill/>
            <a:ln>
              <a:noFill/>
            </a:ln>
          </p:spPr>
          <p:txBody>
            <a:bodyPr wrap="none" lIns="0" tIns="0" rIns="0" bIns="0" anchor="t">
              <a:spAutoFit/>
            </a:bodyPr>
            <a:lstStyle/>
            <a:p>
              <a:pPr algn="l"/>
              <a:r>
                <a:rPr sz="1200" b="1">
                  <a:solidFill>
                    <a:srgbClr val="484848"/>
                  </a:solidFill>
                  <a:latin typeface="Roboto"/>
                </a:rPr>
                <a:t>Career Planning</a:t>
              </a:r>
            </a:p>
          </p:txBody>
        </p:sp>
        <p:sp>
          <p:nvSpPr>
            <p:cNvPr id="86" name="Rounded Rectangle 34">
              <a:extLst>
                <a:ext uri="{FF2B5EF4-FFF2-40B4-BE49-F238E27FC236}">
                  <a16:creationId xmlns:a16="http://schemas.microsoft.com/office/drawing/2014/main" id="{82E89F88-1FFD-4803-97BB-EA3398D5ECCF}"/>
                </a:ext>
              </a:extLst>
            </p:cNvPr>
            <p:cNvSpPr/>
            <p:nvPr/>
          </p:nvSpPr>
          <p:spPr>
            <a:xfrm>
              <a:off x="6484917" y="2520482"/>
              <a:ext cx="367710" cy="379747"/>
            </a:xfrm>
            <a:custGeom>
              <a:avLst/>
              <a:gdLst/>
              <a:ahLst/>
              <a:cxnLst/>
              <a:rect l="0" t="0" r="0" b="0"/>
              <a:pathLst>
                <a:path w="367710" h="379747">
                  <a:moveTo>
                    <a:pt x="15816" y="58033"/>
                  </a:moveTo>
                  <a:cubicBezTo>
                    <a:pt x="15806" y="90081"/>
                    <a:pt x="41784" y="116067"/>
                    <a:pt x="73832" y="116067"/>
                  </a:cubicBezTo>
                  <a:cubicBezTo>
                    <a:pt x="105880" y="116067"/>
                    <a:pt x="131858" y="90081"/>
                    <a:pt x="131848" y="58033"/>
                  </a:cubicBezTo>
                  <a:cubicBezTo>
                    <a:pt x="131858" y="25985"/>
                    <a:pt x="105880" y="0"/>
                    <a:pt x="73832" y="0"/>
                  </a:cubicBezTo>
                  <a:cubicBezTo>
                    <a:pt x="41784" y="0"/>
                    <a:pt x="15806" y="25985"/>
                    <a:pt x="15816" y="58033"/>
                  </a:cubicBezTo>
                  <a:moveTo>
                    <a:pt x="109246" y="146180"/>
                  </a:moveTo>
                  <a:cubicBezTo>
                    <a:pt x="86367" y="133684"/>
                    <a:pt x="58594" y="134178"/>
                    <a:pt x="36173" y="147477"/>
                  </a:cubicBezTo>
                  <a:cubicBezTo>
                    <a:pt x="13752" y="160777"/>
                    <a:pt x="3" y="184913"/>
                    <a:pt x="0" y="210982"/>
                  </a:cubicBezTo>
                  <a:lnTo>
                    <a:pt x="0" y="274265"/>
                  </a:lnTo>
                  <a:lnTo>
                    <a:pt x="33399" y="274265"/>
                  </a:lnTo>
                  <a:lnTo>
                    <a:pt x="42199" y="379747"/>
                  </a:lnTo>
                  <a:lnTo>
                    <a:pt x="105482" y="379747"/>
                  </a:lnTo>
                  <a:moveTo>
                    <a:pt x="292821" y="239280"/>
                  </a:moveTo>
                  <a:cubicBezTo>
                    <a:pt x="304362" y="284141"/>
                    <a:pt x="284339" y="331161"/>
                    <a:pt x="243999" y="353929"/>
                  </a:cubicBezTo>
                  <a:cubicBezTo>
                    <a:pt x="203658" y="376696"/>
                    <a:pt x="153056" y="369535"/>
                    <a:pt x="120617" y="336469"/>
                  </a:cubicBezTo>
                  <a:cubicBezTo>
                    <a:pt x="88177" y="303402"/>
                    <a:pt x="81987" y="252672"/>
                    <a:pt x="105522" y="212775"/>
                  </a:cubicBezTo>
                  <a:cubicBezTo>
                    <a:pt x="129058" y="172878"/>
                    <a:pt x="176453" y="153759"/>
                    <a:pt x="221085" y="166157"/>
                  </a:cubicBezTo>
                  <a:moveTo>
                    <a:pt x="193497" y="213689"/>
                  </a:moveTo>
                  <a:cubicBezTo>
                    <a:pt x="165176" y="213689"/>
                    <a:pt x="142217" y="236648"/>
                    <a:pt x="142217" y="264969"/>
                  </a:cubicBezTo>
                  <a:cubicBezTo>
                    <a:pt x="142217" y="293291"/>
                    <a:pt x="165176" y="316249"/>
                    <a:pt x="193497" y="316249"/>
                  </a:cubicBezTo>
                  <a:cubicBezTo>
                    <a:pt x="221818" y="316249"/>
                    <a:pt x="244777" y="293291"/>
                    <a:pt x="244777" y="264969"/>
                  </a:cubicBezTo>
                  <a:moveTo>
                    <a:pt x="196270" y="264969"/>
                  </a:moveTo>
                  <a:lnTo>
                    <a:pt x="267478" y="189155"/>
                  </a:lnTo>
                  <a:moveTo>
                    <a:pt x="315489" y="138734"/>
                  </a:moveTo>
                  <a:lnTo>
                    <a:pt x="315440" y="83508"/>
                  </a:lnTo>
                  <a:lnTo>
                    <a:pt x="265002" y="129918"/>
                  </a:lnTo>
                  <a:lnTo>
                    <a:pt x="267478" y="189155"/>
                  </a:lnTo>
                  <a:moveTo>
                    <a:pt x="315489" y="138734"/>
                  </a:moveTo>
                  <a:lnTo>
                    <a:pt x="367710" y="138734"/>
                  </a:lnTo>
                  <a:lnTo>
                    <a:pt x="321301" y="189155"/>
                  </a:lnTo>
                  <a:lnTo>
                    <a:pt x="267478" y="189155"/>
                  </a:lnTo>
                </a:path>
              </a:pathLst>
            </a:custGeom>
            <a:noFill/>
            <a:ln w="12382">
              <a:solidFill>
                <a:srgbClr val="4F3D58"/>
              </a:solidFill>
            </a:ln>
          </p:spPr>
          <p:txBody>
            <a:bodyPr rtlCol="0" anchor="ctr"/>
            <a:lstStyle/>
            <a:p>
              <a:pPr algn="ctr"/>
              <a:endParaRPr/>
            </a:p>
          </p:txBody>
        </p:sp>
        <p:sp>
          <p:nvSpPr>
            <p:cNvPr id="87" name="TextBox 86">
              <a:extLst>
                <a:ext uri="{FF2B5EF4-FFF2-40B4-BE49-F238E27FC236}">
                  <a16:creationId xmlns:a16="http://schemas.microsoft.com/office/drawing/2014/main" id="{4D16DAC5-AF76-4840-A54F-71F1FB98CB64}"/>
                </a:ext>
              </a:extLst>
            </p:cNvPr>
            <p:cNvSpPr txBox="1"/>
            <p:nvPr/>
          </p:nvSpPr>
          <p:spPr>
            <a:xfrm>
              <a:off x="3812543" y="2722747"/>
              <a:ext cx="1629718" cy="297180"/>
            </a:xfrm>
            <a:prstGeom prst="rect">
              <a:avLst/>
            </a:prstGeom>
            <a:noFill/>
            <a:ln>
              <a:noFill/>
            </a:ln>
          </p:spPr>
          <p:txBody>
            <a:bodyPr wrap="none" lIns="0" tIns="0" rIns="0" bIns="0" anchor="t">
              <a:spAutoFit/>
            </a:bodyPr>
            <a:lstStyle/>
            <a:p>
              <a:pPr algn="l"/>
              <a:r>
                <a:rPr sz="900" b="0">
                  <a:solidFill>
                    <a:srgbClr val="484848"/>
                  </a:solidFill>
                  <a:latin typeface="Roboto"/>
                </a:rPr>
                <a:t>Set career goals and create a
roadmap.</a:t>
              </a:r>
            </a:p>
          </p:txBody>
        </p:sp>
        <p:sp>
          <p:nvSpPr>
            <p:cNvPr id="88" name="TextBox 87">
              <a:extLst>
                <a:ext uri="{FF2B5EF4-FFF2-40B4-BE49-F238E27FC236}">
                  <a16:creationId xmlns:a16="http://schemas.microsoft.com/office/drawing/2014/main" id="{6611CFED-2A71-4BA2-B7E5-EF889F30D862}"/>
                </a:ext>
              </a:extLst>
            </p:cNvPr>
            <p:cNvSpPr txBox="1"/>
            <p:nvPr/>
          </p:nvSpPr>
          <p:spPr>
            <a:xfrm>
              <a:off x="3218177" y="2437950"/>
              <a:ext cx="142142" cy="297180"/>
            </a:xfrm>
            <a:prstGeom prst="rect">
              <a:avLst/>
            </a:prstGeom>
            <a:noFill/>
            <a:ln>
              <a:noFill/>
            </a:ln>
          </p:spPr>
          <p:txBody>
            <a:bodyPr wrap="none" lIns="0" tIns="0" rIns="0" bIns="0" anchor="t">
              <a:spAutoFit/>
            </a:bodyPr>
            <a:lstStyle/>
            <a:p>
              <a:pPr algn="ctr"/>
              <a:r>
                <a:rPr sz="1900" b="1">
                  <a:solidFill>
                    <a:srgbClr val="484848"/>
                  </a:solidFill>
                  <a:latin typeface="Roboto"/>
                </a:rPr>
                <a:t>4</a:t>
              </a:r>
            </a:p>
          </p:txBody>
        </p:sp>
        <p:sp>
          <p:nvSpPr>
            <p:cNvPr id="89" name="TextBox 88">
              <a:extLst>
                <a:ext uri="{FF2B5EF4-FFF2-40B4-BE49-F238E27FC236}">
                  <a16:creationId xmlns:a16="http://schemas.microsoft.com/office/drawing/2014/main" id="{1BC27CB1-B6B2-4A47-A15B-ACDEB550B1EB}"/>
                </a:ext>
              </a:extLst>
            </p:cNvPr>
            <p:cNvSpPr txBox="1"/>
            <p:nvPr/>
          </p:nvSpPr>
          <p:spPr>
            <a:xfrm>
              <a:off x="4555493" y="1831207"/>
              <a:ext cx="1463454" cy="297180"/>
            </a:xfrm>
            <a:prstGeom prst="rect">
              <a:avLst/>
            </a:prstGeom>
            <a:noFill/>
            <a:ln>
              <a:noFill/>
            </a:ln>
          </p:spPr>
          <p:txBody>
            <a:bodyPr wrap="none" lIns="0" tIns="0" rIns="0" bIns="0" anchor="t">
              <a:spAutoFit/>
            </a:bodyPr>
            <a:lstStyle/>
            <a:p>
              <a:pPr algn="l"/>
              <a:r>
                <a:rPr sz="900" b="0">
                  <a:solidFill>
                    <a:srgbClr val="484848"/>
                  </a:solidFill>
                  <a:latin typeface="Roboto"/>
                </a:rPr>
                <a:t>Prepare for workplace
expectations and success.</a:t>
              </a:r>
            </a:p>
          </p:txBody>
        </p:sp>
        <p:sp>
          <p:nvSpPr>
            <p:cNvPr id="90" name="TextBox 89">
              <a:extLst>
                <a:ext uri="{FF2B5EF4-FFF2-40B4-BE49-F238E27FC236}">
                  <a16:creationId xmlns:a16="http://schemas.microsoft.com/office/drawing/2014/main" id="{388B01BA-6AE8-490A-95F2-9B0DE5C0C230}"/>
                </a:ext>
              </a:extLst>
            </p:cNvPr>
            <p:cNvSpPr txBox="1"/>
            <p:nvPr/>
          </p:nvSpPr>
          <p:spPr>
            <a:xfrm>
              <a:off x="2475227" y="3329490"/>
              <a:ext cx="142142" cy="297180"/>
            </a:xfrm>
            <a:prstGeom prst="rect">
              <a:avLst/>
            </a:prstGeom>
            <a:noFill/>
            <a:ln>
              <a:noFill/>
            </a:ln>
          </p:spPr>
          <p:txBody>
            <a:bodyPr wrap="none" lIns="0" tIns="0" rIns="0" bIns="0" anchor="t">
              <a:spAutoFit/>
            </a:bodyPr>
            <a:lstStyle/>
            <a:p>
              <a:pPr algn="ctr"/>
              <a:r>
                <a:rPr sz="1900" b="1">
                  <a:solidFill>
                    <a:srgbClr val="484848"/>
                  </a:solidFill>
                  <a:latin typeface="Roboto"/>
                </a:rPr>
                <a:t>3</a:t>
              </a:r>
            </a:p>
          </p:txBody>
        </p:sp>
        <p:sp>
          <p:nvSpPr>
            <p:cNvPr id="91" name="TextBox 90">
              <a:extLst>
                <a:ext uri="{FF2B5EF4-FFF2-40B4-BE49-F238E27FC236}">
                  <a16:creationId xmlns:a16="http://schemas.microsoft.com/office/drawing/2014/main" id="{DCB625B2-9F39-4AA1-B421-676DF3753D71}"/>
                </a:ext>
              </a:extLst>
            </p:cNvPr>
            <p:cNvSpPr txBox="1"/>
            <p:nvPr/>
          </p:nvSpPr>
          <p:spPr>
            <a:xfrm>
              <a:off x="3069593" y="3321235"/>
              <a:ext cx="1697954" cy="198120"/>
            </a:xfrm>
            <a:prstGeom prst="rect">
              <a:avLst/>
            </a:prstGeom>
            <a:noFill/>
            <a:ln>
              <a:noFill/>
            </a:ln>
          </p:spPr>
          <p:txBody>
            <a:bodyPr wrap="none" lIns="0" tIns="0" rIns="0" bIns="0" anchor="t">
              <a:spAutoFit/>
            </a:bodyPr>
            <a:lstStyle/>
            <a:p>
              <a:pPr algn="l"/>
              <a:r>
                <a:rPr sz="1200" b="1">
                  <a:solidFill>
                    <a:srgbClr val="484848"/>
                  </a:solidFill>
                  <a:latin typeface="Roboto"/>
                </a:rPr>
                <a:t>Job Search Assistance</a:t>
              </a:r>
            </a:p>
          </p:txBody>
        </p:sp>
        <p:sp>
          <p:nvSpPr>
            <p:cNvPr id="92" name="Rounded Rectangle 40">
              <a:extLst>
                <a:ext uri="{FF2B5EF4-FFF2-40B4-BE49-F238E27FC236}">
                  <a16:creationId xmlns:a16="http://schemas.microsoft.com/office/drawing/2014/main" id="{2C14AA98-C2EB-45E0-9E97-13AB390CAB60}"/>
                </a:ext>
              </a:extLst>
            </p:cNvPr>
            <p:cNvSpPr/>
            <p:nvPr/>
          </p:nvSpPr>
          <p:spPr>
            <a:xfrm>
              <a:off x="5735958" y="3412040"/>
              <a:ext cx="379730" cy="379730"/>
            </a:xfrm>
            <a:custGeom>
              <a:avLst/>
              <a:gdLst/>
              <a:ahLst/>
              <a:cxnLst/>
              <a:rect l="0" t="0" r="0" b="0"/>
              <a:pathLst>
                <a:path w="379730" h="379730">
                  <a:moveTo>
                    <a:pt x="0" y="165100"/>
                  </a:moveTo>
                  <a:cubicBezTo>
                    <a:pt x="0" y="256282"/>
                    <a:pt x="73917" y="330200"/>
                    <a:pt x="165100" y="330200"/>
                  </a:cubicBezTo>
                  <a:cubicBezTo>
                    <a:pt x="256282" y="330200"/>
                    <a:pt x="330200" y="256282"/>
                    <a:pt x="330200" y="165100"/>
                  </a:cubicBezTo>
                  <a:cubicBezTo>
                    <a:pt x="330200" y="73917"/>
                    <a:pt x="256282" y="0"/>
                    <a:pt x="165100" y="0"/>
                  </a:cubicBezTo>
                  <a:cubicBezTo>
                    <a:pt x="73917" y="0"/>
                    <a:pt x="0" y="73917"/>
                    <a:pt x="0" y="165100"/>
                  </a:cubicBezTo>
                  <a:close/>
                  <a:moveTo>
                    <a:pt x="281858" y="281891"/>
                  </a:moveTo>
                  <a:lnTo>
                    <a:pt x="379730" y="379730"/>
                  </a:lnTo>
                  <a:moveTo>
                    <a:pt x="214630" y="148590"/>
                  </a:moveTo>
                  <a:cubicBezTo>
                    <a:pt x="214630" y="157708"/>
                    <a:pt x="207238" y="165100"/>
                    <a:pt x="198120" y="165100"/>
                  </a:cubicBezTo>
                  <a:lnTo>
                    <a:pt x="181610" y="165100"/>
                  </a:lnTo>
                  <a:lnTo>
                    <a:pt x="181610" y="132080"/>
                  </a:lnTo>
                  <a:lnTo>
                    <a:pt x="198120" y="132080"/>
                  </a:lnTo>
                  <a:cubicBezTo>
                    <a:pt x="207238" y="132080"/>
                    <a:pt x="214630" y="139471"/>
                    <a:pt x="214630" y="148590"/>
                  </a:cubicBezTo>
                  <a:close/>
                  <a:moveTo>
                    <a:pt x="214630" y="181610"/>
                  </a:moveTo>
                  <a:cubicBezTo>
                    <a:pt x="214630" y="190728"/>
                    <a:pt x="207238" y="198120"/>
                    <a:pt x="198120" y="198120"/>
                  </a:cubicBezTo>
                  <a:lnTo>
                    <a:pt x="181610" y="198120"/>
                  </a:lnTo>
                  <a:lnTo>
                    <a:pt x="181610" y="165100"/>
                  </a:lnTo>
                  <a:lnTo>
                    <a:pt x="198120" y="165100"/>
                  </a:lnTo>
                  <a:cubicBezTo>
                    <a:pt x="207238" y="165100"/>
                    <a:pt x="214630" y="172491"/>
                    <a:pt x="214630" y="181610"/>
                  </a:cubicBezTo>
                  <a:close/>
                  <a:moveTo>
                    <a:pt x="148590" y="181610"/>
                  </a:moveTo>
                  <a:cubicBezTo>
                    <a:pt x="148590" y="190728"/>
                    <a:pt x="141198" y="198120"/>
                    <a:pt x="132080" y="198120"/>
                  </a:cubicBezTo>
                  <a:cubicBezTo>
                    <a:pt x="122961" y="198120"/>
                    <a:pt x="115570" y="190728"/>
                    <a:pt x="115570" y="181610"/>
                  </a:cubicBezTo>
                  <a:lnTo>
                    <a:pt x="115570" y="148590"/>
                  </a:lnTo>
                  <a:cubicBezTo>
                    <a:pt x="115570" y="139471"/>
                    <a:pt x="122961" y="132080"/>
                    <a:pt x="132080" y="132080"/>
                  </a:cubicBezTo>
                  <a:cubicBezTo>
                    <a:pt x="141198" y="132080"/>
                    <a:pt x="148590" y="139471"/>
                    <a:pt x="148590" y="148590"/>
                  </a:cubicBezTo>
                  <a:close/>
                  <a:moveTo>
                    <a:pt x="82550" y="132080"/>
                  </a:moveTo>
                  <a:lnTo>
                    <a:pt x="82550" y="181610"/>
                  </a:lnTo>
                  <a:cubicBezTo>
                    <a:pt x="82550" y="190728"/>
                    <a:pt x="75158" y="198120"/>
                    <a:pt x="66040" y="198120"/>
                  </a:cubicBezTo>
                  <a:cubicBezTo>
                    <a:pt x="56921" y="198120"/>
                    <a:pt x="49530" y="190728"/>
                    <a:pt x="49530" y="181610"/>
                  </a:cubicBezTo>
                  <a:moveTo>
                    <a:pt x="280670" y="132080"/>
                  </a:moveTo>
                  <a:lnTo>
                    <a:pt x="264160" y="132080"/>
                  </a:lnTo>
                  <a:cubicBezTo>
                    <a:pt x="255041" y="132080"/>
                    <a:pt x="247650" y="139471"/>
                    <a:pt x="247650" y="148590"/>
                  </a:cubicBezTo>
                  <a:cubicBezTo>
                    <a:pt x="247650" y="157708"/>
                    <a:pt x="255041" y="165100"/>
                    <a:pt x="264160" y="165100"/>
                  </a:cubicBezTo>
                  <a:cubicBezTo>
                    <a:pt x="273278" y="165100"/>
                    <a:pt x="280670" y="172491"/>
                    <a:pt x="280670" y="181610"/>
                  </a:cubicBezTo>
                  <a:cubicBezTo>
                    <a:pt x="280670" y="190728"/>
                    <a:pt x="273278" y="198120"/>
                    <a:pt x="264160" y="198120"/>
                  </a:cubicBezTo>
                  <a:lnTo>
                    <a:pt x="247650" y="198120"/>
                  </a:lnTo>
                </a:path>
              </a:pathLst>
            </a:custGeom>
            <a:noFill/>
            <a:ln w="12382">
              <a:solidFill>
                <a:srgbClr val="4F3D58"/>
              </a:solidFill>
            </a:ln>
          </p:spPr>
          <p:txBody>
            <a:bodyPr rtlCol="0" anchor="ctr"/>
            <a:lstStyle/>
            <a:p>
              <a:pPr algn="ctr"/>
              <a:endParaRPr/>
            </a:p>
          </p:txBody>
        </p:sp>
        <p:sp>
          <p:nvSpPr>
            <p:cNvPr id="93" name="TextBox 92">
              <a:extLst>
                <a:ext uri="{FF2B5EF4-FFF2-40B4-BE49-F238E27FC236}">
                  <a16:creationId xmlns:a16="http://schemas.microsoft.com/office/drawing/2014/main" id="{C47E3DAF-0D4B-4E21-9ABE-533700C7EE1B}"/>
                </a:ext>
              </a:extLst>
            </p:cNvPr>
            <p:cNvSpPr txBox="1"/>
            <p:nvPr/>
          </p:nvSpPr>
          <p:spPr>
            <a:xfrm>
              <a:off x="3069593" y="3614287"/>
              <a:ext cx="1932701" cy="297180"/>
            </a:xfrm>
            <a:prstGeom prst="rect">
              <a:avLst/>
            </a:prstGeom>
            <a:noFill/>
            <a:ln>
              <a:noFill/>
            </a:ln>
          </p:spPr>
          <p:txBody>
            <a:bodyPr wrap="none" lIns="0" tIns="0" rIns="0" bIns="0" anchor="t">
              <a:spAutoFit/>
            </a:bodyPr>
            <a:lstStyle/>
            <a:p>
              <a:pPr algn="l"/>
              <a:r>
                <a:rPr sz="900" b="0">
                  <a:solidFill>
                    <a:srgbClr val="484848"/>
                  </a:solidFill>
                  <a:latin typeface="Roboto"/>
                </a:rPr>
                <a:t>Receive guidance on job searching
and market trends.</a:t>
              </a:r>
            </a:p>
          </p:txBody>
        </p:sp>
        <p:sp>
          <p:nvSpPr>
            <p:cNvPr id="94" name="TextBox 93">
              <a:extLst>
                <a:ext uri="{FF2B5EF4-FFF2-40B4-BE49-F238E27FC236}">
                  <a16:creationId xmlns:a16="http://schemas.microsoft.com/office/drawing/2014/main" id="{1DD37274-D9D2-4820-B3C4-A7490B2CF5BB}"/>
                </a:ext>
              </a:extLst>
            </p:cNvPr>
            <p:cNvSpPr txBox="1"/>
            <p:nvPr/>
          </p:nvSpPr>
          <p:spPr>
            <a:xfrm>
              <a:off x="1583693" y="5446897"/>
              <a:ext cx="1637585" cy="297180"/>
            </a:xfrm>
            <a:prstGeom prst="rect">
              <a:avLst/>
            </a:prstGeom>
            <a:noFill/>
            <a:ln>
              <a:noFill/>
            </a:ln>
          </p:spPr>
          <p:txBody>
            <a:bodyPr wrap="none" lIns="0" tIns="0" rIns="0" bIns="0" anchor="t">
              <a:spAutoFit/>
            </a:bodyPr>
            <a:lstStyle/>
            <a:p>
              <a:pPr algn="l"/>
              <a:r>
                <a:rPr sz="900" b="0">
                  <a:solidFill>
                    <a:srgbClr val="484848"/>
                  </a:solidFill>
                  <a:latin typeface="Roboto"/>
                </a:rPr>
                <a:t>Develop essential application
documents.</a:t>
              </a:r>
            </a:p>
          </p:txBody>
        </p:sp>
        <p:sp>
          <p:nvSpPr>
            <p:cNvPr id="95" name="TextBox 94">
              <a:extLst>
                <a:ext uri="{FF2B5EF4-FFF2-40B4-BE49-F238E27FC236}">
                  <a16:creationId xmlns:a16="http://schemas.microsoft.com/office/drawing/2014/main" id="{857FF1C3-64B4-451C-A913-FC17F63116B4}"/>
                </a:ext>
              </a:extLst>
            </p:cNvPr>
            <p:cNvSpPr txBox="1"/>
            <p:nvPr/>
          </p:nvSpPr>
          <p:spPr>
            <a:xfrm>
              <a:off x="4555493" y="1538155"/>
              <a:ext cx="1740517" cy="198120"/>
            </a:xfrm>
            <a:prstGeom prst="rect">
              <a:avLst/>
            </a:prstGeom>
            <a:noFill/>
            <a:ln>
              <a:noFill/>
            </a:ln>
          </p:spPr>
          <p:txBody>
            <a:bodyPr wrap="none" lIns="0" tIns="0" rIns="0" bIns="0" anchor="t">
              <a:spAutoFit/>
            </a:bodyPr>
            <a:lstStyle/>
            <a:p>
              <a:pPr algn="l"/>
              <a:r>
                <a:rPr sz="1200" b="1">
                  <a:solidFill>
                    <a:srgbClr val="484848"/>
                  </a:solidFill>
                  <a:latin typeface="Roboto"/>
                </a:rPr>
                <a:t>Employment Readiness</a:t>
              </a:r>
            </a:p>
          </p:txBody>
        </p:sp>
        <p:sp>
          <p:nvSpPr>
            <p:cNvPr id="96" name="TextBox 95">
              <a:extLst>
                <a:ext uri="{FF2B5EF4-FFF2-40B4-BE49-F238E27FC236}">
                  <a16:creationId xmlns:a16="http://schemas.microsoft.com/office/drawing/2014/main" id="{459E8E3A-DFBF-438D-B23E-0355F6DCE524}"/>
                </a:ext>
              </a:extLst>
            </p:cNvPr>
            <p:cNvSpPr txBox="1"/>
            <p:nvPr/>
          </p:nvSpPr>
          <p:spPr>
            <a:xfrm>
              <a:off x="1732277" y="4221030"/>
              <a:ext cx="142142" cy="297180"/>
            </a:xfrm>
            <a:prstGeom prst="rect">
              <a:avLst/>
            </a:prstGeom>
            <a:noFill/>
            <a:ln>
              <a:noFill/>
            </a:ln>
          </p:spPr>
          <p:txBody>
            <a:bodyPr wrap="none" lIns="0" tIns="0" rIns="0" bIns="0" anchor="t">
              <a:spAutoFit/>
            </a:bodyPr>
            <a:lstStyle/>
            <a:p>
              <a:pPr algn="ctr"/>
              <a:r>
                <a:rPr sz="1900" b="1">
                  <a:solidFill>
                    <a:srgbClr val="484848"/>
                  </a:solidFill>
                  <a:latin typeface="Roboto"/>
                </a:rPr>
                <a:t>2</a:t>
              </a:r>
            </a:p>
          </p:txBody>
        </p:sp>
        <p:sp>
          <p:nvSpPr>
            <p:cNvPr id="97" name="TextBox 96">
              <a:extLst>
                <a:ext uri="{FF2B5EF4-FFF2-40B4-BE49-F238E27FC236}">
                  <a16:creationId xmlns:a16="http://schemas.microsoft.com/office/drawing/2014/main" id="{B2113B3C-F6D4-4070-872E-B880A39DD1EE}"/>
                </a:ext>
              </a:extLst>
            </p:cNvPr>
            <p:cNvSpPr txBox="1"/>
            <p:nvPr/>
          </p:nvSpPr>
          <p:spPr>
            <a:xfrm>
              <a:off x="2326643" y="4212775"/>
              <a:ext cx="1073925" cy="198120"/>
            </a:xfrm>
            <a:prstGeom prst="rect">
              <a:avLst/>
            </a:prstGeom>
            <a:noFill/>
            <a:ln>
              <a:noFill/>
            </a:ln>
          </p:spPr>
          <p:txBody>
            <a:bodyPr wrap="none" lIns="0" tIns="0" rIns="0" bIns="0" anchor="t">
              <a:spAutoFit/>
            </a:bodyPr>
            <a:lstStyle/>
            <a:p>
              <a:pPr algn="l"/>
              <a:r>
                <a:rPr sz="1200" b="1">
                  <a:solidFill>
                    <a:srgbClr val="484848"/>
                  </a:solidFill>
                  <a:latin typeface="Roboto"/>
                </a:rPr>
                <a:t>Interview Prep</a:t>
              </a:r>
            </a:p>
          </p:txBody>
        </p:sp>
        <p:sp>
          <p:nvSpPr>
            <p:cNvPr id="98" name="Rounded Rectangle 46">
              <a:extLst>
                <a:ext uri="{FF2B5EF4-FFF2-40B4-BE49-F238E27FC236}">
                  <a16:creationId xmlns:a16="http://schemas.microsoft.com/office/drawing/2014/main" id="{DE2FFCBA-DDE8-466C-900F-96336614A6C6}"/>
                </a:ext>
              </a:extLst>
            </p:cNvPr>
            <p:cNvSpPr/>
            <p:nvPr/>
          </p:nvSpPr>
          <p:spPr>
            <a:xfrm>
              <a:off x="4993008" y="4302903"/>
              <a:ext cx="379730" cy="379713"/>
            </a:xfrm>
            <a:custGeom>
              <a:avLst/>
              <a:gdLst/>
              <a:ahLst/>
              <a:cxnLst/>
              <a:rect l="0" t="0" r="0" b="0"/>
              <a:pathLst>
                <a:path w="379730" h="379713">
                  <a:moveTo>
                    <a:pt x="198120" y="74773"/>
                  </a:moveTo>
                  <a:cubicBezTo>
                    <a:pt x="198120" y="116070"/>
                    <a:pt x="231597" y="149547"/>
                    <a:pt x="272893" y="149547"/>
                  </a:cubicBezTo>
                  <a:cubicBezTo>
                    <a:pt x="314190" y="149547"/>
                    <a:pt x="347667" y="116070"/>
                    <a:pt x="347667" y="74773"/>
                  </a:cubicBezTo>
                  <a:cubicBezTo>
                    <a:pt x="347667" y="33477"/>
                    <a:pt x="314190" y="0"/>
                    <a:pt x="272893" y="0"/>
                  </a:cubicBezTo>
                  <a:cubicBezTo>
                    <a:pt x="231597" y="0"/>
                    <a:pt x="198120" y="33477"/>
                    <a:pt x="198120" y="74773"/>
                  </a:cubicBezTo>
                  <a:close/>
                  <a:moveTo>
                    <a:pt x="379730" y="181593"/>
                  </a:moveTo>
                  <a:lnTo>
                    <a:pt x="326105" y="127985"/>
                  </a:lnTo>
                  <a:moveTo>
                    <a:pt x="281346" y="263829"/>
                  </a:moveTo>
                  <a:cubicBezTo>
                    <a:pt x="304822" y="266456"/>
                    <a:pt x="328408" y="259954"/>
                    <a:pt x="347221" y="245668"/>
                  </a:cubicBezTo>
                  <a:cubicBezTo>
                    <a:pt x="336837" y="235300"/>
                    <a:pt x="329704" y="228779"/>
                    <a:pt x="326964" y="188494"/>
                  </a:cubicBezTo>
                  <a:moveTo>
                    <a:pt x="305435" y="379713"/>
                  </a:moveTo>
                  <a:lnTo>
                    <a:pt x="379730" y="379713"/>
                  </a:lnTo>
                  <a:cubicBezTo>
                    <a:pt x="379030" y="363248"/>
                    <a:pt x="374873" y="347115"/>
                    <a:pt x="367529" y="332362"/>
                  </a:cubicBezTo>
                  <a:cubicBezTo>
                    <a:pt x="358927" y="315159"/>
                    <a:pt x="334046" y="303239"/>
                    <a:pt x="288925" y="286531"/>
                  </a:cubicBezTo>
                  <a:cubicBezTo>
                    <a:pt x="284069" y="284785"/>
                    <a:pt x="280788" y="280231"/>
                    <a:pt x="280670" y="275073"/>
                  </a:cubicBezTo>
                  <a:lnTo>
                    <a:pt x="280670" y="252801"/>
                  </a:lnTo>
                  <a:cubicBezTo>
                    <a:pt x="280779" y="249335"/>
                    <a:pt x="282322" y="246071"/>
                    <a:pt x="284929" y="243786"/>
                  </a:cubicBezTo>
                  <a:cubicBezTo>
                    <a:pt x="293441" y="236579"/>
                    <a:pt x="297994" y="225737"/>
                    <a:pt x="297179" y="214613"/>
                  </a:cubicBezTo>
                  <a:lnTo>
                    <a:pt x="297180" y="206358"/>
                  </a:lnTo>
                  <a:moveTo>
                    <a:pt x="165100" y="110980"/>
                  </a:moveTo>
                  <a:cubicBezTo>
                    <a:pt x="157073" y="108529"/>
                    <a:pt x="148727" y="107288"/>
                    <a:pt x="140335" y="107298"/>
                  </a:cubicBezTo>
                  <a:cubicBezTo>
                    <a:pt x="105564" y="107298"/>
                    <a:pt x="65082" y="128414"/>
                    <a:pt x="61086" y="188428"/>
                  </a:cubicBezTo>
                  <a:cubicBezTo>
                    <a:pt x="58346" y="228713"/>
                    <a:pt x="51181" y="235234"/>
                    <a:pt x="40829" y="245602"/>
                  </a:cubicBezTo>
                  <a:cubicBezTo>
                    <a:pt x="59759" y="259959"/>
                    <a:pt x="83495" y="266464"/>
                    <a:pt x="107100" y="263763"/>
                  </a:cubicBezTo>
                  <a:moveTo>
                    <a:pt x="217733" y="173371"/>
                  </a:moveTo>
                  <a:cubicBezTo>
                    <a:pt x="218676" y="178369"/>
                    <a:pt x="219315" y="183419"/>
                    <a:pt x="219649" y="188494"/>
                  </a:cubicBezTo>
                  <a:cubicBezTo>
                    <a:pt x="222389" y="228779"/>
                    <a:pt x="229522" y="235300"/>
                    <a:pt x="239906" y="245668"/>
                  </a:cubicBezTo>
                  <a:cubicBezTo>
                    <a:pt x="221093" y="259954"/>
                    <a:pt x="197507" y="266456"/>
                    <a:pt x="174031" y="263829"/>
                  </a:cubicBezTo>
                  <a:moveTo>
                    <a:pt x="181610" y="286531"/>
                  </a:moveTo>
                  <a:cubicBezTo>
                    <a:pt x="176754" y="284785"/>
                    <a:pt x="173473" y="280231"/>
                    <a:pt x="173354" y="275073"/>
                  </a:cubicBezTo>
                  <a:lnTo>
                    <a:pt x="173355" y="252801"/>
                  </a:lnTo>
                  <a:cubicBezTo>
                    <a:pt x="173464" y="249335"/>
                    <a:pt x="175007" y="246071"/>
                    <a:pt x="177614" y="243786"/>
                  </a:cubicBezTo>
                  <a:cubicBezTo>
                    <a:pt x="186126" y="236579"/>
                    <a:pt x="190679" y="225737"/>
                    <a:pt x="189865" y="214613"/>
                  </a:cubicBezTo>
                  <a:lnTo>
                    <a:pt x="189865" y="181593"/>
                  </a:lnTo>
                  <a:cubicBezTo>
                    <a:pt x="170456" y="178266"/>
                    <a:pt x="152883" y="168091"/>
                    <a:pt x="140335" y="152915"/>
                  </a:cubicBezTo>
                  <a:cubicBezTo>
                    <a:pt x="127786" y="168091"/>
                    <a:pt x="110213" y="178266"/>
                    <a:pt x="90805" y="181593"/>
                  </a:cubicBezTo>
                  <a:lnTo>
                    <a:pt x="90805" y="214613"/>
                  </a:lnTo>
                  <a:cubicBezTo>
                    <a:pt x="89994" y="225739"/>
                    <a:pt x="94553" y="236583"/>
                    <a:pt x="103071" y="243786"/>
                  </a:cubicBezTo>
                  <a:cubicBezTo>
                    <a:pt x="105674" y="246073"/>
                    <a:pt x="107211" y="249338"/>
                    <a:pt x="107315" y="252801"/>
                  </a:cubicBezTo>
                  <a:lnTo>
                    <a:pt x="107315" y="275073"/>
                  </a:lnTo>
                  <a:cubicBezTo>
                    <a:pt x="107196" y="280231"/>
                    <a:pt x="103915" y="284785"/>
                    <a:pt x="99060" y="286531"/>
                  </a:cubicBezTo>
                  <a:cubicBezTo>
                    <a:pt x="53938" y="303239"/>
                    <a:pt x="20802" y="315159"/>
                    <a:pt x="12200" y="332362"/>
                  </a:cubicBezTo>
                  <a:cubicBezTo>
                    <a:pt x="4856" y="347115"/>
                    <a:pt x="699" y="363248"/>
                    <a:pt x="0" y="379713"/>
                  </a:cubicBezTo>
                  <a:lnTo>
                    <a:pt x="280670" y="379713"/>
                  </a:lnTo>
                  <a:cubicBezTo>
                    <a:pt x="279970" y="363248"/>
                    <a:pt x="275813" y="347115"/>
                    <a:pt x="268469" y="332362"/>
                  </a:cubicBezTo>
                  <a:cubicBezTo>
                    <a:pt x="259867" y="315159"/>
                    <a:pt x="226731" y="303239"/>
                    <a:pt x="181610" y="286531"/>
                  </a:cubicBezTo>
                  <a:close/>
                </a:path>
              </a:pathLst>
            </a:custGeom>
            <a:noFill/>
            <a:ln w="12382">
              <a:solidFill>
                <a:srgbClr val="4F3D58"/>
              </a:solidFill>
            </a:ln>
          </p:spPr>
          <p:txBody>
            <a:bodyPr rtlCol="0" anchor="ctr"/>
            <a:lstStyle/>
            <a:p>
              <a:pPr algn="ctr"/>
              <a:endParaRPr/>
            </a:p>
          </p:txBody>
        </p:sp>
        <p:sp>
          <p:nvSpPr>
            <p:cNvPr id="99" name="TextBox 98">
              <a:extLst>
                <a:ext uri="{FF2B5EF4-FFF2-40B4-BE49-F238E27FC236}">
                  <a16:creationId xmlns:a16="http://schemas.microsoft.com/office/drawing/2014/main" id="{298DD26D-C0EA-4CCB-98CF-E40C06C08377}"/>
                </a:ext>
              </a:extLst>
            </p:cNvPr>
            <p:cNvSpPr txBox="1"/>
            <p:nvPr/>
          </p:nvSpPr>
          <p:spPr>
            <a:xfrm>
              <a:off x="2326643" y="4505827"/>
              <a:ext cx="1556967" cy="297180"/>
            </a:xfrm>
            <a:prstGeom prst="rect">
              <a:avLst/>
            </a:prstGeom>
            <a:noFill/>
            <a:ln>
              <a:noFill/>
            </a:ln>
          </p:spPr>
          <p:txBody>
            <a:bodyPr wrap="none" lIns="0" tIns="0" rIns="0" bIns="0" anchor="t">
              <a:spAutoFit/>
            </a:bodyPr>
            <a:lstStyle/>
            <a:p>
              <a:pPr algn="l"/>
              <a:r>
                <a:rPr sz="900" b="0">
                  <a:solidFill>
                    <a:srgbClr val="484848"/>
                  </a:solidFill>
                  <a:latin typeface="Roboto"/>
                </a:rPr>
                <a:t>Practice interview skills and
strategies.</a:t>
              </a:r>
            </a:p>
          </p:txBody>
        </p:sp>
        <p:sp>
          <p:nvSpPr>
            <p:cNvPr id="100" name="TextBox 99">
              <a:extLst>
                <a:ext uri="{FF2B5EF4-FFF2-40B4-BE49-F238E27FC236}">
                  <a16:creationId xmlns:a16="http://schemas.microsoft.com/office/drawing/2014/main" id="{7294FFF6-9D3E-4A82-BF14-71423B4BD66F}"/>
                </a:ext>
              </a:extLst>
            </p:cNvPr>
            <p:cNvSpPr txBox="1"/>
            <p:nvPr/>
          </p:nvSpPr>
          <p:spPr>
            <a:xfrm>
              <a:off x="3961127" y="1546410"/>
              <a:ext cx="142142" cy="297180"/>
            </a:xfrm>
            <a:prstGeom prst="rect">
              <a:avLst/>
            </a:prstGeom>
            <a:noFill/>
            <a:ln>
              <a:noFill/>
            </a:ln>
          </p:spPr>
          <p:txBody>
            <a:bodyPr wrap="none" lIns="0" tIns="0" rIns="0" bIns="0" anchor="t">
              <a:spAutoFit/>
            </a:bodyPr>
            <a:lstStyle/>
            <a:p>
              <a:pPr algn="ctr"/>
              <a:r>
                <a:rPr sz="1900" b="1">
                  <a:solidFill>
                    <a:srgbClr val="484848"/>
                  </a:solidFill>
                  <a:latin typeface="Roboto"/>
                </a:rPr>
                <a:t>5</a:t>
              </a:r>
            </a:p>
          </p:txBody>
        </p:sp>
        <p:sp>
          <p:nvSpPr>
            <p:cNvPr id="101" name="TextBox 100">
              <a:extLst>
                <a:ext uri="{FF2B5EF4-FFF2-40B4-BE49-F238E27FC236}">
                  <a16:creationId xmlns:a16="http://schemas.microsoft.com/office/drawing/2014/main" id="{BBBA6B67-147A-4FE5-8956-BBC0316C8745}"/>
                </a:ext>
              </a:extLst>
            </p:cNvPr>
            <p:cNvSpPr txBox="1"/>
            <p:nvPr/>
          </p:nvSpPr>
          <p:spPr>
            <a:xfrm>
              <a:off x="989327" y="5162100"/>
              <a:ext cx="142142" cy="297180"/>
            </a:xfrm>
            <a:prstGeom prst="rect">
              <a:avLst/>
            </a:prstGeom>
            <a:noFill/>
            <a:ln>
              <a:noFill/>
            </a:ln>
          </p:spPr>
          <p:txBody>
            <a:bodyPr wrap="none" lIns="0" tIns="0" rIns="0" bIns="0" anchor="t">
              <a:spAutoFit/>
            </a:bodyPr>
            <a:lstStyle/>
            <a:p>
              <a:pPr algn="ctr"/>
              <a:r>
                <a:rPr sz="1900" b="1">
                  <a:solidFill>
                    <a:srgbClr val="484848"/>
                  </a:solidFill>
                  <a:latin typeface="Roboto"/>
                </a:rPr>
                <a:t>1</a:t>
              </a:r>
            </a:p>
          </p:txBody>
        </p:sp>
        <p:sp>
          <p:nvSpPr>
            <p:cNvPr id="102" name="TextBox 101">
              <a:extLst>
                <a:ext uri="{FF2B5EF4-FFF2-40B4-BE49-F238E27FC236}">
                  <a16:creationId xmlns:a16="http://schemas.microsoft.com/office/drawing/2014/main" id="{2A58C020-A34A-41DD-8B7F-186A347E3586}"/>
                </a:ext>
              </a:extLst>
            </p:cNvPr>
            <p:cNvSpPr txBox="1"/>
            <p:nvPr/>
          </p:nvSpPr>
          <p:spPr>
            <a:xfrm>
              <a:off x="1583693" y="5153845"/>
              <a:ext cx="1708141" cy="198120"/>
            </a:xfrm>
            <a:prstGeom prst="rect">
              <a:avLst/>
            </a:prstGeom>
            <a:noFill/>
            <a:ln>
              <a:noFill/>
            </a:ln>
          </p:spPr>
          <p:txBody>
            <a:bodyPr wrap="none" lIns="0" tIns="0" rIns="0" bIns="0" anchor="t">
              <a:spAutoFit/>
            </a:bodyPr>
            <a:lstStyle/>
            <a:p>
              <a:pPr algn="l"/>
              <a:r>
                <a:rPr sz="1200" b="1">
                  <a:solidFill>
                    <a:srgbClr val="484848"/>
                  </a:solidFill>
                  <a:latin typeface="Roboto"/>
                </a:rPr>
                <a:t>Resume &amp; Cover Letter</a:t>
              </a:r>
            </a:p>
          </p:txBody>
        </p:sp>
        <p:sp>
          <p:nvSpPr>
            <p:cNvPr id="103" name="Rounded Rectangle 52">
              <a:extLst>
                <a:ext uri="{FF2B5EF4-FFF2-40B4-BE49-F238E27FC236}">
                  <a16:creationId xmlns:a16="http://schemas.microsoft.com/office/drawing/2014/main" id="{6EB9126B-CB4C-4172-903D-B92346A9EF77}"/>
                </a:ext>
              </a:extLst>
            </p:cNvPr>
            <p:cNvSpPr/>
            <p:nvPr/>
          </p:nvSpPr>
          <p:spPr>
            <a:xfrm>
              <a:off x="4258313" y="5203375"/>
              <a:ext cx="363220" cy="363220"/>
            </a:xfrm>
            <a:custGeom>
              <a:avLst/>
              <a:gdLst/>
              <a:ahLst/>
              <a:cxnLst/>
              <a:rect l="0" t="0" r="0" b="0"/>
              <a:pathLst>
                <a:path w="363220" h="363220">
                  <a:moveTo>
                    <a:pt x="288925" y="363220"/>
                  </a:moveTo>
                  <a:lnTo>
                    <a:pt x="74295" y="363220"/>
                  </a:lnTo>
                  <a:lnTo>
                    <a:pt x="46393" y="251612"/>
                  </a:lnTo>
                  <a:cubicBezTo>
                    <a:pt x="45186" y="246649"/>
                    <a:pt x="46344" y="241406"/>
                    <a:pt x="49530" y="237413"/>
                  </a:cubicBezTo>
                  <a:cubicBezTo>
                    <a:pt x="52644" y="233472"/>
                    <a:pt x="57384" y="231163"/>
                    <a:pt x="62407" y="231140"/>
                  </a:cubicBezTo>
                  <a:lnTo>
                    <a:pt x="300812" y="231140"/>
                  </a:lnTo>
                  <a:cubicBezTo>
                    <a:pt x="305893" y="231112"/>
                    <a:pt x="310704" y="233426"/>
                    <a:pt x="313855" y="237413"/>
                  </a:cubicBezTo>
                  <a:cubicBezTo>
                    <a:pt x="316983" y="241434"/>
                    <a:pt x="318079" y="246674"/>
                    <a:pt x="316826" y="251612"/>
                  </a:cubicBezTo>
                  <a:close/>
                  <a:moveTo>
                    <a:pt x="0" y="363220"/>
                  </a:moveTo>
                  <a:lnTo>
                    <a:pt x="363220" y="363220"/>
                  </a:lnTo>
                  <a:moveTo>
                    <a:pt x="181610" y="181610"/>
                  </a:moveTo>
                  <a:lnTo>
                    <a:pt x="181610" y="206375"/>
                  </a:lnTo>
                  <a:moveTo>
                    <a:pt x="238899" y="49530"/>
                  </a:moveTo>
                  <a:cubicBezTo>
                    <a:pt x="226923" y="54799"/>
                    <a:pt x="214009" y="57607"/>
                    <a:pt x="200926" y="57785"/>
                  </a:cubicBezTo>
                  <a:cubicBezTo>
                    <a:pt x="174969" y="57760"/>
                    <a:pt x="150129" y="47217"/>
                    <a:pt x="132080" y="28562"/>
                  </a:cubicBezTo>
                  <a:moveTo>
                    <a:pt x="123825" y="57785"/>
                  </a:moveTo>
                  <a:cubicBezTo>
                    <a:pt x="123825" y="89698"/>
                    <a:pt x="149696" y="115570"/>
                    <a:pt x="181610" y="115570"/>
                  </a:cubicBezTo>
                  <a:cubicBezTo>
                    <a:pt x="213523" y="115570"/>
                    <a:pt x="239395" y="89698"/>
                    <a:pt x="239395" y="57785"/>
                  </a:cubicBezTo>
                  <a:cubicBezTo>
                    <a:pt x="239395" y="25871"/>
                    <a:pt x="213523" y="0"/>
                    <a:pt x="181610" y="0"/>
                  </a:cubicBezTo>
                  <a:cubicBezTo>
                    <a:pt x="149696" y="0"/>
                    <a:pt x="123825" y="25871"/>
                    <a:pt x="123825" y="57785"/>
                  </a:cubicBezTo>
                  <a:moveTo>
                    <a:pt x="160972" y="293052"/>
                  </a:moveTo>
                  <a:cubicBezTo>
                    <a:pt x="160972" y="304450"/>
                    <a:pt x="170212" y="313690"/>
                    <a:pt x="181610" y="313690"/>
                  </a:cubicBezTo>
                  <a:cubicBezTo>
                    <a:pt x="193007" y="313690"/>
                    <a:pt x="202247" y="304450"/>
                    <a:pt x="202247" y="293052"/>
                  </a:cubicBezTo>
                  <a:cubicBezTo>
                    <a:pt x="202247" y="281654"/>
                    <a:pt x="193007" y="272415"/>
                    <a:pt x="181610" y="272415"/>
                  </a:cubicBezTo>
                  <a:cubicBezTo>
                    <a:pt x="170212" y="272415"/>
                    <a:pt x="160972" y="281654"/>
                    <a:pt x="160972" y="293052"/>
                  </a:cubicBezTo>
                  <a:moveTo>
                    <a:pt x="260032" y="198120"/>
                  </a:moveTo>
                  <a:cubicBezTo>
                    <a:pt x="248897" y="164243"/>
                    <a:pt x="217269" y="141346"/>
                    <a:pt x="181610" y="141346"/>
                  </a:cubicBezTo>
                  <a:cubicBezTo>
                    <a:pt x="145950" y="141346"/>
                    <a:pt x="114322" y="164243"/>
                    <a:pt x="103187" y="198120"/>
                  </a:cubicBezTo>
                </a:path>
              </a:pathLst>
            </a:custGeom>
            <a:noFill/>
            <a:ln w="12382">
              <a:solidFill>
                <a:srgbClr val="4F3D58"/>
              </a:solidFill>
            </a:ln>
          </p:spPr>
          <p:txBody>
            <a:bodyPr rtlCol="0" anchor="ctr"/>
            <a:lstStyle/>
            <a:p>
              <a:pPr algn="ctr"/>
              <a:endParaRPr/>
            </a:p>
          </p:txBody>
        </p:sp>
        <p:sp>
          <p:nvSpPr>
            <p:cNvPr id="104" name="Rounded Rectangle 53">
              <a:extLst>
                <a:ext uri="{FF2B5EF4-FFF2-40B4-BE49-F238E27FC236}">
                  <a16:creationId xmlns:a16="http://schemas.microsoft.com/office/drawing/2014/main" id="{C74183C6-FF8E-4BFB-A036-CD788FE22C01}"/>
                </a:ext>
              </a:extLst>
            </p:cNvPr>
            <p:cNvSpPr/>
            <p:nvPr/>
          </p:nvSpPr>
          <p:spPr>
            <a:xfrm>
              <a:off x="7257269" y="1628960"/>
              <a:ext cx="307170" cy="379730"/>
            </a:xfrm>
            <a:custGeom>
              <a:avLst/>
              <a:gdLst/>
              <a:ahLst/>
              <a:cxnLst/>
              <a:rect l="0" t="0" r="0" b="0"/>
              <a:pathLst>
                <a:path w="307170" h="379730">
                  <a:moveTo>
                    <a:pt x="109050" y="41275"/>
                  </a:moveTo>
                  <a:cubicBezTo>
                    <a:pt x="109050" y="64070"/>
                    <a:pt x="127530" y="82550"/>
                    <a:pt x="150325" y="82550"/>
                  </a:cubicBezTo>
                  <a:cubicBezTo>
                    <a:pt x="173121" y="82550"/>
                    <a:pt x="191600" y="64070"/>
                    <a:pt x="191600" y="41275"/>
                  </a:cubicBezTo>
                  <a:cubicBezTo>
                    <a:pt x="191600" y="18479"/>
                    <a:pt x="173121" y="0"/>
                    <a:pt x="150325" y="0"/>
                  </a:cubicBezTo>
                  <a:cubicBezTo>
                    <a:pt x="127530" y="0"/>
                    <a:pt x="109050" y="18479"/>
                    <a:pt x="109050" y="41275"/>
                  </a:cubicBezTo>
                  <a:close/>
                  <a:moveTo>
                    <a:pt x="307170" y="363220"/>
                  </a:moveTo>
                  <a:cubicBezTo>
                    <a:pt x="307170" y="372338"/>
                    <a:pt x="299779" y="379730"/>
                    <a:pt x="290660" y="379730"/>
                  </a:cubicBezTo>
                  <a:lnTo>
                    <a:pt x="175090" y="379730"/>
                  </a:lnTo>
                  <a:cubicBezTo>
                    <a:pt x="165972" y="379730"/>
                    <a:pt x="158580" y="372338"/>
                    <a:pt x="158580" y="363220"/>
                  </a:cubicBezTo>
                  <a:lnTo>
                    <a:pt x="158580" y="297180"/>
                  </a:lnTo>
                  <a:cubicBezTo>
                    <a:pt x="158580" y="288061"/>
                    <a:pt x="165972" y="280670"/>
                    <a:pt x="175090" y="280670"/>
                  </a:cubicBezTo>
                  <a:lnTo>
                    <a:pt x="290660" y="280670"/>
                  </a:lnTo>
                  <a:cubicBezTo>
                    <a:pt x="299779" y="280670"/>
                    <a:pt x="307170" y="288061"/>
                    <a:pt x="307170" y="297180"/>
                  </a:cubicBezTo>
                  <a:close/>
                  <a:moveTo>
                    <a:pt x="257640" y="280670"/>
                  </a:moveTo>
                  <a:lnTo>
                    <a:pt x="257640" y="272415"/>
                  </a:lnTo>
                  <a:cubicBezTo>
                    <a:pt x="257640" y="258737"/>
                    <a:pt x="246553" y="247650"/>
                    <a:pt x="232875" y="247650"/>
                  </a:cubicBezTo>
                  <a:cubicBezTo>
                    <a:pt x="219198" y="247650"/>
                    <a:pt x="208110" y="258737"/>
                    <a:pt x="208110" y="272415"/>
                  </a:cubicBezTo>
                  <a:lnTo>
                    <a:pt x="208110" y="280670"/>
                  </a:lnTo>
                  <a:moveTo>
                    <a:pt x="208127" y="173355"/>
                  </a:moveTo>
                  <a:lnTo>
                    <a:pt x="208127" y="222885"/>
                  </a:lnTo>
                  <a:cubicBezTo>
                    <a:pt x="208127" y="236562"/>
                    <a:pt x="219215" y="247650"/>
                    <a:pt x="232892" y="247650"/>
                  </a:cubicBezTo>
                  <a:cubicBezTo>
                    <a:pt x="246569" y="247650"/>
                    <a:pt x="257657" y="236562"/>
                    <a:pt x="257657" y="222885"/>
                  </a:cubicBezTo>
                  <a:lnTo>
                    <a:pt x="257657" y="165100"/>
                  </a:lnTo>
                  <a:cubicBezTo>
                    <a:pt x="257657" y="137745"/>
                    <a:pt x="235482" y="115570"/>
                    <a:pt x="208127" y="115570"/>
                  </a:cubicBezTo>
                  <a:lnTo>
                    <a:pt x="124355" y="115570"/>
                  </a:lnTo>
                  <a:cubicBezTo>
                    <a:pt x="119291" y="115569"/>
                    <a:pt x="114508" y="113244"/>
                    <a:pt x="111378" y="109263"/>
                  </a:cubicBezTo>
                  <a:lnTo>
                    <a:pt x="45982" y="25970"/>
                  </a:lnTo>
                  <a:cubicBezTo>
                    <a:pt x="40561" y="18881"/>
                    <a:pt x="31745" y="15257"/>
                    <a:pt x="22906" y="16484"/>
                  </a:cubicBezTo>
                  <a:cubicBezTo>
                    <a:pt x="14066" y="17711"/>
                    <a:pt x="6571" y="23599"/>
                    <a:pt x="3285" y="31896"/>
                  </a:cubicBezTo>
                  <a:cubicBezTo>
                    <a:pt x="0" y="40194"/>
                    <a:pt x="1432" y="49617"/>
                    <a:pt x="7035" y="56563"/>
                  </a:cubicBezTo>
                  <a:lnTo>
                    <a:pt x="109067" y="188824"/>
                  </a:lnTo>
                  <a:lnTo>
                    <a:pt x="109067" y="188824"/>
                  </a:lnTo>
                  <a:lnTo>
                    <a:pt x="109067" y="354965"/>
                  </a:lnTo>
                  <a:cubicBezTo>
                    <a:pt x="109067" y="368642"/>
                    <a:pt x="120155" y="379730"/>
                    <a:pt x="133832" y="379730"/>
                  </a:cubicBezTo>
                </a:path>
              </a:pathLst>
            </a:custGeom>
            <a:noFill/>
            <a:ln w="12382">
              <a:solidFill>
                <a:srgbClr val="4F3D58"/>
              </a:solidFill>
            </a:ln>
          </p:spPr>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A26D592-8D3C-4FC9-B0F1-E03D7D19DE1C}"/>
              </a:ext>
            </a:extLst>
          </p:cNvPr>
          <p:cNvGrpSpPr/>
          <p:nvPr/>
        </p:nvGrpSpPr>
        <p:grpSpPr>
          <a:xfrm>
            <a:off x="1715822" y="1705316"/>
            <a:ext cx="5684649" cy="3959224"/>
            <a:chOff x="2163951" y="2003801"/>
            <a:chExt cx="4816098" cy="3449261"/>
          </a:xfrm>
        </p:grpSpPr>
        <p:sp>
          <p:nvSpPr>
            <p:cNvPr id="2" name="Rounded Rectangle 1"/>
            <p:cNvSpPr/>
            <p:nvPr/>
          </p:nvSpPr>
          <p:spPr>
            <a:xfrm>
              <a:off x="2278251" y="2133600"/>
              <a:ext cx="1371600" cy="1371600"/>
            </a:xfrm>
            <a:custGeom>
              <a:avLst/>
              <a:gdLst/>
              <a:ahLst/>
              <a:cxnLst/>
              <a:rect l="0" t="0" r="0" b="0"/>
              <a:pathLst>
                <a:path w="1371600" h="1371600">
                  <a:moveTo>
                    <a:pt x="1371600" y="685800"/>
                  </a:moveTo>
                  <a:cubicBezTo>
                    <a:pt x="1371600" y="1064561"/>
                    <a:pt x="1064561" y="1371600"/>
                    <a:pt x="685800" y="1371600"/>
                  </a:cubicBezTo>
                  <a:cubicBezTo>
                    <a:pt x="307047" y="1371600"/>
                    <a:pt x="0" y="1064561"/>
                    <a:pt x="0" y="685800"/>
                  </a:cubicBezTo>
                  <a:cubicBezTo>
                    <a:pt x="0" y="307047"/>
                    <a:pt x="307047" y="0"/>
                    <a:pt x="685800" y="0"/>
                  </a:cubicBezTo>
                  <a:cubicBezTo>
                    <a:pt x="1064561" y="0"/>
                    <a:pt x="1371600" y="307047"/>
                    <a:pt x="1371600" y="685800"/>
                  </a:cubicBezTo>
                </a:path>
              </a:pathLst>
            </a:custGeom>
            <a:solidFill>
              <a:srgbClr val="AB57D3"/>
            </a:solidFill>
            <a:ln>
              <a:noFill/>
            </a:ln>
          </p:spPr>
          <p:txBody>
            <a:bodyPr rtlCol="0" anchor="ctr"/>
            <a:lstStyle/>
            <a:p>
              <a:pPr algn="ctr"/>
              <a:endParaRPr/>
            </a:p>
          </p:txBody>
        </p:sp>
        <p:sp>
          <p:nvSpPr>
            <p:cNvPr id="3" name="Rounded Rectangle 2"/>
            <p:cNvSpPr/>
            <p:nvPr/>
          </p:nvSpPr>
          <p:spPr>
            <a:xfrm>
              <a:off x="2278251" y="213360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FFFFFF"/>
              </a:solidFill>
            </a:ln>
          </p:spPr>
          <p:txBody>
            <a:bodyPr rtlCol="0" anchor="ctr"/>
            <a:lstStyle/>
            <a:p>
              <a:pPr algn="ctr"/>
              <a:endParaRPr/>
            </a:p>
          </p:txBody>
        </p:sp>
        <p:sp>
          <p:nvSpPr>
            <p:cNvPr id="4" name="Rounded Rectangle 3"/>
            <p:cNvSpPr/>
            <p:nvPr/>
          </p:nvSpPr>
          <p:spPr>
            <a:xfrm>
              <a:off x="2163951" y="2003801"/>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804863" y="1968123"/>
                  </a:moveTo>
                  <a:lnTo>
                    <a:pt x="944839" y="1828649"/>
                  </a:lnTo>
                </a:path>
              </a:pathLst>
            </a:custGeom>
            <a:noFill/>
            <a:ln w="14287">
              <a:solidFill>
                <a:srgbClr val="484848"/>
              </a:solidFill>
            </a:ln>
          </p:spPr>
          <p:txBody>
            <a:bodyPr rtlCol="0" anchor="ctr"/>
            <a:lstStyle/>
            <a:p>
              <a:pPr algn="ctr"/>
              <a:endParaRPr/>
            </a:p>
          </p:txBody>
        </p:sp>
        <p:sp>
          <p:nvSpPr>
            <p:cNvPr id="5" name="Rounded Rectangle 4"/>
            <p:cNvSpPr/>
            <p:nvPr/>
          </p:nvSpPr>
          <p:spPr>
            <a:xfrm>
              <a:off x="3878451" y="2133600"/>
              <a:ext cx="1371600" cy="1371600"/>
            </a:xfrm>
            <a:custGeom>
              <a:avLst/>
              <a:gdLst/>
              <a:ahLst/>
              <a:cxnLst/>
              <a:rect l="0" t="0" r="0" b="0"/>
              <a:pathLst>
                <a:path w="1371600" h="1371600">
                  <a:moveTo>
                    <a:pt x="1371600" y="685800"/>
                  </a:moveTo>
                  <a:cubicBezTo>
                    <a:pt x="1371600" y="1064561"/>
                    <a:pt x="1064561" y="1371600"/>
                    <a:pt x="685800" y="1371600"/>
                  </a:cubicBezTo>
                  <a:cubicBezTo>
                    <a:pt x="307047" y="1371600"/>
                    <a:pt x="0" y="1064561"/>
                    <a:pt x="0" y="685800"/>
                  </a:cubicBezTo>
                  <a:cubicBezTo>
                    <a:pt x="0" y="307047"/>
                    <a:pt x="307047" y="0"/>
                    <a:pt x="685800" y="0"/>
                  </a:cubicBezTo>
                  <a:cubicBezTo>
                    <a:pt x="1064561" y="0"/>
                    <a:pt x="1371600" y="307047"/>
                    <a:pt x="1371600" y="685800"/>
                  </a:cubicBezTo>
                </a:path>
              </a:pathLst>
            </a:custGeom>
            <a:solidFill>
              <a:srgbClr val="C765F4"/>
            </a:solidFill>
            <a:ln>
              <a:noFill/>
            </a:ln>
          </p:spPr>
          <p:txBody>
            <a:bodyPr rtlCol="0" anchor="ctr"/>
            <a:lstStyle/>
            <a:p>
              <a:pPr algn="ctr"/>
              <a:endParaRPr/>
            </a:p>
          </p:txBody>
        </p:sp>
        <p:sp>
          <p:nvSpPr>
            <p:cNvPr id="6" name="Rounded Rectangle 5"/>
            <p:cNvSpPr/>
            <p:nvPr/>
          </p:nvSpPr>
          <p:spPr>
            <a:xfrm>
              <a:off x="3878451" y="213360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FFFFFF"/>
              </a:solidFill>
            </a:ln>
          </p:spPr>
          <p:txBody>
            <a:bodyPr rtlCol="0" anchor="ctr"/>
            <a:lstStyle/>
            <a:p>
              <a:pPr algn="ctr"/>
              <a:endParaRPr/>
            </a:p>
          </p:txBody>
        </p:sp>
        <p:sp>
          <p:nvSpPr>
            <p:cNvPr id="7" name="Rounded Rectangle 6"/>
            <p:cNvSpPr/>
            <p:nvPr/>
          </p:nvSpPr>
          <p:spPr>
            <a:xfrm>
              <a:off x="3764151" y="2003801"/>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804863" y="1968123"/>
                  </a:moveTo>
                  <a:lnTo>
                    <a:pt x="944839" y="1828649"/>
                  </a:lnTo>
                </a:path>
              </a:pathLst>
            </a:custGeom>
            <a:noFill/>
            <a:ln w="14287">
              <a:solidFill>
                <a:srgbClr val="484848"/>
              </a:solidFill>
            </a:ln>
          </p:spPr>
          <p:txBody>
            <a:bodyPr rtlCol="0" anchor="ctr"/>
            <a:lstStyle/>
            <a:p>
              <a:pPr algn="ctr"/>
              <a:endParaRPr/>
            </a:p>
          </p:txBody>
        </p:sp>
        <p:sp>
          <p:nvSpPr>
            <p:cNvPr id="8" name="Rounded Rectangle 7"/>
            <p:cNvSpPr/>
            <p:nvPr/>
          </p:nvSpPr>
          <p:spPr>
            <a:xfrm>
              <a:off x="5478651" y="2133600"/>
              <a:ext cx="1371600" cy="1371600"/>
            </a:xfrm>
            <a:custGeom>
              <a:avLst/>
              <a:gdLst/>
              <a:ahLst/>
              <a:cxnLst/>
              <a:rect l="0" t="0" r="0" b="0"/>
              <a:pathLst>
                <a:path w="1371600" h="1371600">
                  <a:moveTo>
                    <a:pt x="1371600" y="685800"/>
                  </a:moveTo>
                  <a:cubicBezTo>
                    <a:pt x="1371600" y="1064561"/>
                    <a:pt x="1064561" y="1371600"/>
                    <a:pt x="685800" y="1371600"/>
                  </a:cubicBezTo>
                  <a:cubicBezTo>
                    <a:pt x="307047" y="1371600"/>
                    <a:pt x="0" y="1064561"/>
                    <a:pt x="0" y="685800"/>
                  </a:cubicBezTo>
                  <a:cubicBezTo>
                    <a:pt x="0" y="307047"/>
                    <a:pt x="307047" y="0"/>
                    <a:pt x="685800" y="0"/>
                  </a:cubicBezTo>
                  <a:cubicBezTo>
                    <a:pt x="1064561" y="0"/>
                    <a:pt x="1371600" y="307047"/>
                    <a:pt x="1371600" y="685800"/>
                  </a:cubicBezTo>
                </a:path>
              </a:pathLst>
            </a:custGeom>
            <a:solidFill>
              <a:srgbClr val="E2A3FF"/>
            </a:solidFill>
            <a:ln>
              <a:noFill/>
            </a:ln>
          </p:spPr>
          <p:txBody>
            <a:bodyPr rtlCol="0" anchor="ctr"/>
            <a:lstStyle/>
            <a:p>
              <a:pPr algn="ctr"/>
              <a:endParaRPr/>
            </a:p>
          </p:txBody>
        </p:sp>
        <p:sp>
          <p:nvSpPr>
            <p:cNvPr id="9" name="Rounded Rectangle 8"/>
            <p:cNvSpPr/>
            <p:nvPr/>
          </p:nvSpPr>
          <p:spPr>
            <a:xfrm>
              <a:off x="5478651" y="213360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FFFFFF"/>
              </a:solidFill>
            </a:ln>
          </p:spPr>
          <p:txBody>
            <a:bodyPr rtlCol="0" anchor="ctr"/>
            <a:lstStyle/>
            <a:p>
              <a:pPr algn="ctr"/>
              <a:endParaRPr/>
            </a:p>
          </p:txBody>
        </p:sp>
        <p:sp>
          <p:nvSpPr>
            <p:cNvPr id="10" name="Rounded Rectangle 9"/>
            <p:cNvSpPr/>
            <p:nvPr/>
          </p:nvSpPr>
          <p:spPr>
            <a:xfrm>
              <a:off x="5364351" y="2003801"/>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804863" y="1968123"/>
                  </a:moveTo>
                  <a:lnTo>
                    <a:pt x="944839" y="1828649"/>
                  </a:lnTo>
                </a:path>
              </a:pathLst>
            </a:custGeom>
            <a:noFill/>
            <a:ln w="14287">
              <a:solidFill>
                <a:srgbClr val="484848"/>
              </a:solidFill>
            </a:ln>
          </p:spPr>
          <p:txBody>
            <a:bodyPr rtlCol="0" anchor="ctr"/>
            <a:lstStyle/>
            <a:p>
              <a:pPr algn="ctr"/>
              <a:endParaRPr/>
            </a:p>
          </p:txBody>
        </p:sp>
        <p:sp>
          <p:nvSpPr>
            <p:cNvPr id="12" name="Rounded Rectangle 11"/>
            <p:cNvSpPr/>
            <p:nvPr/>
          </p:nvSpPr>
          <p:spPr>
            <a:xfrm>
              <a:off x="2621151" y="2466975"/>
              <a:ext cx="657225" cy="657225"/>
            </a:xfrm>
            <a:custGeom>
              <a:avLst/>
              <a:gdLst/>
              <a:ahLst/>
              <a:cxnLst/>
              <a:rect l="0" t="0" r="0" b="0"/>
              <a:pathLst>
                <a:path w="657225" h="657225">
                  <a:moveTo>
                    <a:pt x="342900" y="28575"/>
                  </a:moveTo>
                  <a:lnTo>
                    <a:pt x="342900" y="114300"/>
                  </a:lnTo>
                  <a:moveTo>
                    <a:pt x="342900" y="571500"/>
                  </a:moveTo>
                  <a:lnTo>
                    <a:pt x="342900" y="657225"/>
                  </a:lnTo>
                  <a:moveTo>
                    <a:pt x="657225" y="342900"/>
                  </a:moveTo>
                  <a:lnTo>
                    <a:pt x="571500" y="342900"/>
                  </a:lnTo>
                  <a:moveTo>
                    <a:pt x="114300" y="342900"/>
                  </a:moveTo>
                  <a:lnTo>
                    <a:pt x="28575" y="342900"/>
                  </a:lnTo>
                  <a:moveTo>
                    <a:pt x="71437" y="342900"/>
                  </a:moveTo>
                  <a:cubicBezTo>
                    <a:pt x="71437" y="492824"/>
                    <a:pt x="192975" y="614362"/>
                    <a:pt x="342900" y="614362"/>
                  </a:cubicBezTo>
                  <a:cubicBezTo>
                    <a:pt x="492824" y="614362"/>
                    <a:pt x="614362" y="492824"/>
                    <a:pt x="614362" y="342900"/>
                  </a:cubicBezTo>
                  <a:cubicBezTo>
                    <a:pt x="614362" y="192975"/>
                    <a:pt x="492824" y="71437"/>
                    <a:pt x="342900" y="71437"/>
                  </a:cubicBezTo>
                  <a:cubicBezTo>
                    <a:pt x="192975" y="71437"/>
                    <a:pt x="71437" y="192975"/>
                    <a:pt x="71437" y="342900"/>
                  </a:cubicBezTo>
                  <a:moveTo>
                    <a:pt x="0" y="0"/>
                  </a:moveTo>
                  <a:moveTo>
                    <a:pt x="200025" y="285750"/>
                  </a:moveTo>
                  <a:lnTo>
                    <a:pt x="342900" y="200025"/>
                  </a:lnTo>
                  <a:lnTo>
                    <a:pt x="485775" y="285750"/>
                  </a:lnTo>
                  <a:lnTo>
                    <a:pt x="485775" y="328612"/>
                  </a:lnTo>
                  <a:lnTo>
                    <a:pt x="200025" y="328612"/>
                  </a:lnTo>
                  <a:close/>
                  <a:moveTo>
                    <a:pt x="485775" y="471487"/>
                  </a:moveTo>
                  <a:lnTo>
                    <a:pt x="200025" y="471487"/>
                  </a:lnTo>
                  <a:moveTo>
                    <a:pt x="228600" y="471487"/>
                  </a:moveTo>
                  <a:lnTo>
                    <a:pt x="228600" y="328612"/>
                  </a:lnTo>
                  <a:moveTo>
                    <a:pt x="457200" y="471487"/>
                  </a:moveTo>
                  <a:lnTo>
                    <a:pt x="457200" y="328612"/>
                  </a:lnTo>
                  <a:moveTo>
                    <a:pt x="300037" y="471487"/>
                  </a:moveTo>
                  <a:lnTo>
                    <a:pt x="300037" y="328612"/>
                  </a:lnTo>
                  <a:moveTo>
                    <a:pt x="385762" y="471487"/>
                  </a:moveTo>
                  <a:lnTo>
                    <a:pt x="385762" y="328612"/>
                  </a:lnTo>
                </a:path>
              </a:pathLst>
            </a:custGeom>
            <a:noFill/>
            <a:ln w="14287">
              <a:solidFill>
                <a:srgbClr val="FFFFFF"/>
              </a:solidFill>
            </a:ln>
          </p:spPr>
          <p:txBody>
            <a:bodyPr rtlCol="0" anchor="ctr"/>
            <a:lstStyle/>
            <a:p>
              <a:pPr algn="ctr"/>
              <a:endParaRPr/>
            </a:p>
          </p:txBody>
        </p:sp>
        <p:sp>
          <p:nvSpPr>
            <p:cNvPr id="13" name="Rounded Rectangle 12"/>
            <p:cNvSpPr/>
            <p:nvPr/>
          </p:nvSpPr>
          <p:spPr>
            <a:xfrm>
              <a:off x="4235638" y="2508440"/>
              <a:ext cx="657225" cy="605165"/>
            </a:xfrm>
            <a:custGeom>
              <a:avLst/>
              <a:gdLst/>
              <a:ahLst/>
              <a:cxnLst/>
              <a:rect l="0" t="0" r="0" b="0"/>
              <a:pathLst>
                <a:path w="657225" h="605165">
                  <a:moveTo>
                    <a:pt x="0" y="574440"/>
                  </a:moveTo>
                  <a:lnTo>
                    <a:pt x="161391" y="600500"/>
                  </a:lnTo>
                  <a:cubicBezTo>
                    <a:pt x="195003" y="605165"/>
                    <a:pt x="229203" y="598263"/>
                    <a:pt x="258375" y="580927"/>
                  </a:cubicBezTo>
                  <a:lnTo>
                    <a:pt x="427367" y="480457"/>
                  </a:lnTo>
                  <a:cubicBezTo>
                    <a:pt x="451007" y="466395"/>
                    <a:pt x="458773" y="435832"/>
                    <a:pt x="444712" y="412191"/>
                  </a:cubicBezTo>
                  <a:lnTo>
                    <a:pt x="444712" y="412191"/>
                  </a:lnTo>
                  <a:cubicBezTo>
                    <a:pt x="430650" y="388551"/>
                    <a:pt x="400087" y="380786"/>
                    <a:pt x="376447" y="394846"/>
                  </a:cubicBezTo>
                  <a:lnTo>
                    <a:pt x="244459" y="473313"/>
                  </a:lnTo>
                  <a:moveTo>
                    <a:pt x="0" y="444852"/>
                  </a:moveTo>
                  <a:lnTo>
                    <a:pt x="68580" y="404104"/>
                  </a:lnTo>
                  <a:cubicBezTo>
                    <a:pt x="93948" y="389007"/>
                    <a:pt x="123223" y="381768"/>
                    <a:pt x="152704" y="383302"/>
                  </a:cubicBezTo>
                  <a:lnTo>
                    <a:pt x="220941" y="386845"/>
                  </a:lnTo>
                  <a:cubicBezTo>
                    <a:pt x="233649" y="386906"/>
                    <a:pt x="245779" y="392167"/>
                    <a:pt x="254507" y="401403"/>
                  </a:cubicBezTo>
                  <a:cubicBezTo>
                    <a:pt x="263236" y="410639"/>
                    <a:pt x="267803" y="423046"/>
                    <a:pt x="267147" y="435737"/>
                  </a:cubicBezTo>
                  <a:lnTo>
                    <a:pt x="267147" y="435737"/>
                  </a:lnTo>
                  <a:cubicBezTo>
                    <a:pt x="265942" y="459149"/>
                    <a:pt x="247494" y="478001"/>
                    <a:pt x="224113" y="479714"/>
                  </a:cubicBezTo>
                  <a:lnTo>
                    <a:pt x="136959" y="479285"/>
                  </a:lnTo>
                  <a:moveTo>
                    <a:pt x="197167" y="327152"/>
                  </a:moveTo>
                  <a:lnTo>
                    <a:pt x="197167" y="125841"/>
                  </a:lnTo>
                  <a:cubicBezTo>
                    <a:pt x="197167" y="94111"/>
                    <a:pt x="222873" y="68380"/>
                    <a:pt x="254603" y="68348"/>
                  </a:cubicBezTo>
                  <a:lnTo>
                    <a:pt x="599703" y="68348"/>
                  </a:lnTo>
                  <a:cubicBezTo>
                    <a:pt x="631467" y="68332"/>
                    <a:pt x="657225" y="94077"/>
                    <a:pt x="657225" y="125841"/>
                  </a:cubicBezTo>
                  <a:lnTo>
                    <a:pt x="657225" y="327152"/>
                  </a:lnTo>
                  <a:cubicBezTo>
                    <a:pt x="657225" y="358920"/>
                    <a:pt x="631471" y="384673"/>
                    <a:pt x="599703" y="384673"/>
                  </a:cubicBezTo>
                  <a:lnTo>
                    <a:pt x="503120" y="384673"/>
                  </a:lnTo>
                  <a:moveTo>
                    <a:pt x="197110" y="183363"/>
                  </a:moveTo>
                  <a:lnTo>
                    <a:pt x="397935" y="183363"/>
                  </a:lnTo>
                  <a:moveTo>
                    <a:pt x="657225" y="183363"/>
                  </a:moveTo>
                  <a:lnTo>
                    <a:pt x="456399" y="183363"/>
                  </a:lnTo>
                  <a:moveTo>
                    <a:pt x="513435" y="68348"/>
                  </a:moveTo>
                  <a:lnTo>
                    <a:pt x="340899" y="68348"/>
                  </a:lnTo>
                  <a:lnTo>
                    <a:pt x="351272" y="19771"/>
                  </a:lnTo>
                  <a:cubicBezTo>
                    <a:pt x="355288" y="7746"/>
                    <a:pt x="366979" y="3"/>
                    <a:pt x="379618" y="997"/>
                  </a:cubicBezTo>
                  <a:lnTo>
                    <a:pt x="474687" y="997"/>
                  </a:lnTo>
                  <a:cubicBezTo>
                    <a:pt x="487334" y="0"/>
                    <a:pt x="499035" y="7741"/>
                    <a:pt x="503062" y="19771"/>
                  </a:cubicBezTo>
                  <a:close/>
                  <a:moveTo>
                    <a:pt x="412308" y="160760"/>
                  </a:moveTo>
                  <a:lnTo>
                    <a:pt x="441998" y="160760"/>
                  </a:lnTo>
                  <a:cubicBezTo>
                    <a:pt x="441998" y="160760"/>
                    <a:pt x="456371" y="160760"/>
                    <a:pt x="456371" y="175133"/>
                  </a:cubicBezTo>
                  <a:lnTo>
                    <a:pt x="456371" y="221653"/>
                  </a:lnTo>
                  <a:cubicBezTo>
                    <a:pt x="456371" y="221653"/>
                    <a:pt x="456371" y="236026"/>
                    <a:pt x="441998" y="236026"/>
                  </a:cubicBezTo>
                  <a:lnTo>
                    <a:pt x="412308" y="236026"/>
                  </a:lnTo>
                  <a:cubicBezTo>
                    <a:pt x="412308" y="236026"/>
                    <a:pt x="397935" y="236026"/>
                    <a:pt x="397935" y="221653"/>
                  </a:cubicBezTo>
                  <a:lnTo>
                    <a:pt x="397935" y="175133"/>
                  </a:lnTo>
                  <a:cubicBezTo>
                    <a:pt x="397935" y="175133"/>
                    <a:pt x="397935" y="160760"/>
                    <a:pt x="412308" y="160760"/>
                  </a:cubicBezTo>
                </a:path>
              </a:pathLst>
            </a:custGeom>
            <a:noFill/>
            <a:ln w="14287">
              <a:solidFill>
                <a:srgbClr val="FFFFFF"/>
              </a:solidFill>
            </a:ln>
          </p:spPr>
          <p:txBody>
            <a:bodyPr rtlCol="0" anchor="ctr"/>
            <a:lstStyle/>
            <a:p>
              <a:pPr algn="ctr"/>
              <a:endParaRPr/>
            </a:p>
          </p:txBody>
        </p:sp>
        <p:sp>
          <p:nvSpPr>
            <p:cNvPr id="14" name="Rounded Rectangle 13"/>
            <p:cNvSpPr/>
            <p:nvPr/>
          </p:nvSpPr>
          <p:spPr>
            <a:xfrm>
              <a:off x="5835838" y="2481262"/>
              <a:ext cx="657225" cy="657225"/>
            </a:xfrm>
            <a:custGeom>
              <a:avLst/>
              <a:gdLst/>
              <a:ahLst/>
              <a:cxnLst/>
              <a:rect l="0" t="0" r="0" b="0"/>
              <a:pathLst>
                <a:path w="657225" h="657225">
                  <a:moveTo>
                    <a:pt x="428625" y="357187"/>
                  </a:moveTo>
                  <a:lnTo>
                    <a:pt x="428625" y="657225"/>
                  </a:lnTo>
                  <a:moveTo>
                    <a:pt x="200025" y="514350"/>
                  </a:moveTo>
                  <a:lnTo>
                    <a:pt x="271462" y="314325"/>
                  </a:lnTo>
                  <a:lnTo>
                    <a:pt x="342900" y="514350"/>
                  </a:lnTo>
                  <a:moveTo>
                    <a:pt x="385762" y="314325"/>
                  </a:moveTo>
                  <a:cubicBezTo>
                    <a:pt x="385762" y="337997"/>
                    <a:pt x="404952" y="357187"/>
                    <a:pt x="428625" y="357187"/>
                  </a:cubicBezTo>
                  <a:cubicBezTo>
                    <a:pt x="452297" y="357187"/>
                    <a:pt x="471487" y="337997"/>
                    <a:pt x="471487" y="314325"/>
                  </a:cubicBezTo>
                  <a:cubicBezTo>
                    <a:pt x="471487" y="290652"/>
                    <a:pt x="452297" y="271462"/>
                    <a:pt x="428625" y="271462"/>
                  </a:cubicBezTo>
                  <a:cubicBezTo>
                    <a:pt x="404952" y="271462"/>
                    <a:pt x="385762" y="290652"/>
                    <a:pt x="385762" y="314325"/>
                  </a:cubicBezTo>
                  <a:close/>
                  <a:moveTo>
                    <a:pt x="471487" y="314325"/>
                  </a:moveTo>
                  <a:lnTo>
                    <a:pt x="614362" y="314325"/>
                  </a:lnTo>
                  <a:moveTo>
                    <a:pt x="242887" y="314325"/>
                  </a:moveTo>
                  <a:lnTo>
                    <a:pt x="385762" y="314325"/>
                  </a:lnTo>
                  <a:moveTo>
                    <a:pt x="342900" y="657225"/>
                  </a:moveTo>
                  <a:lnTo>
                    <a:pt x="514350" y="657225"/>
                  </a:lnTo>
                  <a:moveTo>
                    <a:pt x="342900" y="514350"/>
                  </a:moveTo>
                  <a:lnTo>
                    <a:pt x="200025" y="514350"/>
                  </a:lnTo>
                  <a:cubicBezTo>
                    <a:pt x="200025" y="553803"/>
                    <a:pt x="232008" y="585787"/>
                    <a:pt x="271462" y="585787"/>
                  </a:cubicBezTo>
                  <a:cubicBezTo>
                    <a:pt x="310916" y="585787"/>
                    <a:pt x="342900" y="553803"/>
                    <a:pt x="342900" y="514350"/>
                  </a:cubicBezTo>
                  <a:close/>
                  <a:moveTo>
                    <a:pt x="657225" y="514350"/>
                  </a:moveTo>
                  <a:lnTo>
                    <a:pt x="585787" y="314325"/>
                  </a:lnTo>
                  <a:lnTo>
                    <a:pt x="514350" y="514350"/>
                  </a:lnTo>
                  <a:moveTo>
                    <a:pt x="514350" y="514350"/>
                  </a:moveTo>
                  <a:cubicBezTo>
                    <a:pt x="514350" y="553803"/>
                    <a:pt x="546333" y="585787"/>
                    <a:pt x="585787" y="585787"/>
                  </a:cubicBezTo>
                  <a:cubicBezTo>
                    <a:pt x="625241" y="585787"/>
                    <a:pt x="657225" y="553803"/>
                    <a:pt x="657225" y="514350"/>
                  </a:cubicBezTo>
                  <a:close/>
                  <a:moveTo>
                    <a:pt x="257175" y="657225"/>
                  </a:moveTo>
                  <a:lnTo>
                    <a:pt x="28575" y="657225"/>
                  </a:lnTo>
                  <a:cubicBezTo>
                    <a:pt x="12793" y="657225"/>
                    <a:pt x="0" y="644431"/>
                    <a:pt x="0" y="628650"/>
                  </a:cubicBezTo>
                  <a:lnTo>
                    <a:pt x="0" y="28575"/>
                  </a:lnTo>
                  <a:cubicBezTo>
                    <a:pt x="0" y="12793"/>
                    <a:pt x="12793" y="0"/>
                    <a:pt x="28575" y="0"/>
                  </a:cubicBezTo>
                  <a:lnTo>
                    <a:pt x="285750" y="0"/>
                  </a:lnTo>
                  <a:cubicBezTo>
                    <a:pt x="303835" y="980"/>
                    <a:pt x="321044" y="8108"/>
                    <a:pt x="334527" y="20202"/>
                  </a:cubicBezTo>
                  <a:lnTo>
                    <a:pt x="436997" y="122672"/>
                  </a:lnTo>
                  <a:cubicBezTo>
                    <a:pt x="449091" y="136155"/>
                    <a:pt x="456219" y="153364"/>
                    <a:pt x="457200" y="171450"/>
                  </a:cubicBezTo>
                  <a:lnTo>
                    <a:pt x="457200" y="214312"/>
                  </a:lnTo>
                  <a:moveTo>
                    <a:pt x="314325" y="7000"/>
                  </a:moveTo>
                  <a:lnTo>
                    <a:pt x="314325" y="114300"/>
                  </a:lnTo>
                  <a:cubicBezTo>
                    <a:pt x="314325" y="130081"/>
                    <a:pt x="327118" y="142875"/>
                    <a:pt x="342900" y="142875"/>
                  </a:cubicBezTo>
                  <a:lnTo>
                    <a:pt x="450199" y="142875"/>
                  </a:lnTo>
                  <a:moveTo>
                    <a:pt x="85725" y="142875"/>
                  </a:moveTo>
                  <a:lnTo>
                    <a:pt x="157162" y="142875"/>
                  </a:lnTo>
                  <a:moveTo>
                    <a:pt x="85725" y="228600"/>
                  </a:moveTo>
                  <a:lnTo>
                    <a:pt x="242887" y="228600"/>
                  </a:lnTo>
                </a:path>
              </a:pathLst>
            </a:custGeom>
            <a:noFill/>
            <a:ln w="14287">
              <a:solidFill>
                <a:srgbClr val="FFFFFF"/>
              </a:solidFill>
            </a:ln>
          </p:spPr>
          <p:txBody>
            <a:bodyPr rtlCol="0" anchor="ctr"/>
            <a:lstStyle/>
            <a:p>
              <a:pPr algn="ctr"/>
              <a:endParaRPr/>
            </a:p>
          </p:txBody>
        </p:sp>
        <p:sp>
          <p:nvSpPr>
            <p:cNvPr id="15" name="TextBox 14"/>
            <p:cNvSpPr txBox="1"/>
            <p:nvPr/>
          </p:nvSpPr>
          <p:spPr>
            <a:xfrm>
              <a:off x="2441319" y="4200525"/>
              <a:ext cx="1045368" cy="457200"/>
            </a:xfrm>
            <a:prstGeom prst="rect">
              <a:avLst/>
            </a:prstGeom>
            <a:noFill/>
            <a:ln>
              <a:noFill/>
            </a:ln>
          </p:spPr>
          <p:txBody>
            <a:bodyPr wrap="none" lIns="0" tIns="0" rIns="0" bIns="0" anchor="t">
              <a:spAutoFit/>
            </a:bodyPr>
            <a:lstStyle/>
            <a:p>
              <a:pPr algn="ctr"/>
              <a:r>
                <a:rPr sz="1500" b="1">
                  <a:solidFill>
                    <a:srgbClr val="484848"/>
                  </a:solidFill>
                  <a:latin typeface="Roboto"/>
                </a:rPr>
                <a:t>Provincially
Funded</a:t>
              </a:r>
            </a:p>
          </p:txBody>
        </p:sp>
        <p:sp>
          <p:nvSpPr>
            <p:cNvPr id="16" name="TextBox 15"/>
            <p:cNvSpPr txBox="1"/>
            <p:nvPr/>
          </p:nvSpPr>
          <p:spPr>
            <a:xfrm>
              <a:off x="4090572" y="4200525"/>
              <a:ext cx="947289" cy="457200"/>
            </a:xfrm>
            <a:prstGeom prst="rect">
              <a:avLst/>
            </a:prstGeom>
            <a:noFill/>
            <a:ln>
              <a:noFill/>
            </a:ln>
          </p:spPr>
          <p:txBody>
            <a:bodyPr wrap="none" lIns="0" tIns="0" rIns="0" bIns="0" anchor="t">
              <a:spAutoFit/>
            </a:bodyPr>
            <a:lstStyle/>
            <a:p>
              <a:pPr algn="ctr"/>
              <a:r>
                <a:rPr sz="1500" b="1">
                  <a:solidFill>
                    <a:srgbClr val="484848"/>
                  </a:solidFill>
                  <a:latin typeface="Roboto"/>
                </a:rPr>
                <a:t>Financial
Assistance</a:t>
              </a:r>
            </a:p>
          </p:txBody>
        </p:sp>
        <p:sp>
          <p:nvSpPr>
            <p:cNvPr id="17" name="TextBox 16"/>
            <p:cNvSpPr txBox="1"/>
            <p:nvPr/>
          </p:nvSpPr>
          <p:spPr>
            <a:xfrm>
              <a:off x="5667912" y="4200525"/>
              <a:ext cx="992981" cy="228600"/>
            </a:xfrm>
            <a:prstGeom prst="rect">
              <a:avLst/>
            </a:prstGeom>
            <a:noFill/>
            <a:ln>
              <a:noFill/>
            </a:ln>
          </p:spPr>
          <p:txBody>
            <a:bodyPr wrap="none" lIns="0" tIns="0" rIns="0" bIns="0" anchor="t">
              <a:spAutoFit/>
            </a:bodyPr>
            <a:lstStyle/>
            <a:p>
              <a:pPr algn="ctr"/>
              <a:r>
                <a:rPr sz="1500" b="1">
                  <a:solidFill>
                    <a:srgbClr val="484848"/>
                  </a:solidFill>
                  <a:latin typeface="Roboto"/>
                </a:rPr>
                <a:t>Strict Rules</a:t>
              </a:r>
            </a:p>
          </p:txBody>
        </p:sp>
        <p:sp>
          <p:nvSpPr>
            <p:cNvPr id="18" name="TextBox 17"/>
            <p:cNvSpPr txBox="1"/>
            <p:nvPr/>
          </p:nvSpPr>
          <p:spPr>
            <a:xfrm>
              <a:off x="5572377" y="4538662"/>
              <a:ext cx="1184224" cy="685800"/>
            </a:xfrm>
            <a:prstGeom prst="rect">
              <a:avLst/>
            </a:prstGeom>
            <a:noFill/>
            <a:ln>
              <a:noFill/>
            </a:ln>
          </p:spPr>
          <p:txBody>
            <a:bodyPr wrap="none" lIns="0" tIns="0" rIns="0" bIns="0" anchor="t">
              <a:spAutoFit/>
            </a:bodyPr>
            <a:lstStyle/>
            <a:p>
              <a:pPr algn="ctr"/>
              <a:r>
                <a:rPr sz="1100" b="0">
                  <a:solidFill>
                    <a:srgbClr val="484848"/>
                  </a:solidFill>
                  <a:latin typeface="Roboto"/>
                </a:rPr>
                <a:t>Governed by strict
rules and
accountability
measures.</a:t>
              </a:r>
            </a:p>
          </p:txBody>
        </p:sp>
        <p:sp>
          <p:nvSpPr>
            <p:cNvPr id="19" name="TextBox 18"/>
            <p:cNvSpPr txBox="1"/>
            <p:nvPr/>
          </p:nvSpPr>
          <p:spPr>
            <a:xfrm>
              <a:off x="2548189" y="4767262"/>
              <a:ext cx="831799" cy="514350"/>
            </a:xfrm>
            <a:prstGeom prst="rect">
              <a:avLst/>
            </a:prstGeom>
            <a:noFill/>
            <a:ln>
              <a:noFill/>
            </a:ln>
          </p:spPr>
          <p:txBody>
            <a:bodyPr wrap="none" lIns="0" tIns="0" rIns="0" bIns="0" anchor="t">
              <a:spAutoFit/>
            </a:bodyPr>
            <a:lstStyle/>
            <a:p>
              <a:pPr algn="ctr"/>
              <a:r>
                <a:rPr sz="1100" b="0">
                  <a:solidFill>
                    <a:srgbClr val="484848"/>
                  </a:solidFill>
                  <a:latin typeface="Roboto"/>
                </a:rPr>
                <a:t>Funded by
Employment
Ontario.</a:t>
              </a:r>
            </a:p>
          </p:txBody>
        </p:sp>
        <p:sp>
          <p:nvSpPr>
            <p:cNvPr id="20" name="TextBox 19"/>
            <p:cNvSpPr txBox="1"/>
            <p:nvPr/>
          </p:nvSpPr>
          <p:spPr>
            <a:xfrm>
              <a:off x="3913693" y="4767262"/>
              <a:ext cx="1301200" cy="685800"/>
            </a:xfrm>
            <a:prstGeom prst="rect">
              <a:avLst/>
            </a:prstGeom>
            <a:noFill/>
            <a:ln>
              <a:noFill/>
            </a:ln>
          </p:spPr>
          <p:txBody>
            <a:bodyPr wrap="none" lIns="0" tIns="0" rIns="0" bIns="0" anchor="t">
              <a:spAutoFit/>
            </a:bodyPr>
            <a:lstStyle/>
            <a:p>
              <a:pPr algn="ctr"/>
              <a:r>
                <a:rPr sz="1100" b="0">
                  <a:solidFill>
                    <a:srgbClr val="484848"/>
                  </a:solidFill>
                  <a:latin typeface="Roboto"/>
                </a:rPr>
                <a:t>Provides financial
assistance for
employment-related
needs.</a:t>
              </a:r>
            </a:p>
          </p:txBody>
        </p:sp>
      </p:grpSp>
      <p:grpSp>
        <p:nvGrpSpPr>
          <p:cNvPr id="21" name="Group 20">
            <a:extLst>
              <a:ext uri="{FF2B5EF4-FFF2-40B4-BE49-F238E27FC236}">
                <a16:creationId xmlns:a16="http://schemas.microsoft.com/office/drawing/2014/main" id="{554E7BED-4286-4370-9D86-16BEDAECDCA8}"/>
              </a:ext>
            </a:extLst>
          </p:cNvPr>
          <p:cNvGrpSpPr/>
          <p:nvPr/>
        </p:nvGrpSpPr>
        <p:grpSpPr>
          <a:xfrm>
            <a:off x="0" y="6019800"/>
            <a:ext cx="9144000" cy="609600"/>
            <a:chOff x="0" y="6019800"/>
            <a:chExt cx="9144000" cy="609600"/>
          </a:xfrm>
        </p:grpSpPr>
        <p:sp>
          <p:nvSpPr>
            <p:cNvPr id="22" name="Rectangle 21">
              <a:extLst>
                <a:ext uri="{FF2B5EF4-FFF2-40B4-BE49-F238E27FC236}">
                  <a16:creationId xmlns:a16="http://schemas.microsoft.com/office/drawing/2014/main" id="{DBB45698-70AE-4006-BD81-F02440151C9D}"/>
                </a:ext>
              </a:extLst>
            </p:cNvPr>
            <p:cNvSpPr/>
            <p:nvPr/>
          </p:nvSpPr>
          <p:spPr>
            <a:xfrm>
              <a:off x="0" y="6172200"/>
              <a:ext cx="9144000" cy="457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7014B2-9F15-4619-8B86-2C2E99D354A9}"/>
                </a:ext>
              </a:extLst>
            </p:cNvPr>
            <p:cNvSpPr/>
            <p:nvPr/>
          </p:nvSpPr>
          <p:spPr>
            <a:xfrm>
              <a:off x="0" y="6019800"/>
              <a:ext cx="9144000" cy="76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 Box 8">
              <a:extLst>
                <a:ext uri="{FF2B5EF4-FFF2-40B4-BE49-F238E27FC236}">
                  <a16:creationId xmlns:a16="http://schemas.microsoft.com/office/drawing/2014/main" id="{C1B7F4AD-AAED-497D-AD81-CC04DFEA295D}"/>
                </a:ext>
              </a:extLst>
            </p:cNvPr>
            <p:cNvSpPr txBox="1">
              <a:spLocks noChangeArrowheads="1"/>
            </p:cNvSpPr>
            <p:nvPr/>
          </p:nvSpPr>
          <p:spPr bwMode="auto">
            <a:xfrm>
              <a:off x="2057400" y="6172200"/>
              <a:ext cx="53721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FFFFFF"/>
                  </a:solidFill>
                  <a:effectLst/>
                  <a:latin typeface="Georgia" pitchFamily="18" charset="0"/>
                </a:rPr>
                <a:t>                 </a:t>
              </a:r>
              <a:r>
                <a:rPr kumimoji="0" lang="en-US" sz="2600" b="0" i="0" u="none" strike="noStrike" cap="none" normalizeH="0" baseline="0" dirty="0">
                  <a:ln>
                    <a:noFill/>
                  </a:ln>
                  <a:solidFill>
                    <a:srgbClr val="FFFFFF"/>
                  </a:solidFill>
                  <a:effectLst/>
                  <a:latin typeface="Futura Bk BT" pitchFamily="34" charset="0"/>
                </a:rPr>
                <a:t>www.wesley.ca  </a:t>
              </a:r>
              <a:endParaRPr kumimoji="0" lang="en-US" sz="1800" b="0" i="0" u="none" strike="noStrike" cap="none" normalizeH="0" baseline="0" dirty="0">
                <a:ln>
                  <a:noFill/>
                </a:ln>
                <a:solidFill>
                  <a:schemeClr val="tx1"/>
                </a:solidFill>
                <a:effectLst/>
                <a:latin typeface="Arial" pitchFamily="34" charset="0"/>
              </a:endParaRPr>
            </a:p>
          </p:txBody>
        </p:sp>
      </p:grpSp>
      <p:sp>
        <p:nvSpPr>
          <p:cNvPr id="25" name="Title 24">
            <a:extLst>
              <a:ext uri="{FF2B5EF4-FFF2-40B4-BE49-F238E27FC236}">
                <a16:creationId xmlns:a16="http://schemas.microsoft.com/office/drawing/2014/main" id="{F7B57354-7080-443E-B352-059D1A46B0ED}"/>
              </a:ext>
            </a:extLst>
          </p:cNvPr>
          <p:cNvSpPr>
            <a:spLocks noGrp="1"/>
          </p:cNvSpPr>
          <p:nvPr>
            <p:ph type="title"/>
          </p:nvPr>
        </p:nvSpPr>
        <p:spPr/>
        <p:txBody>
          <a:bodyPr>
            <a:normAutofit/>
          </a:bodyPr>
          <a:lstStyle/>
          <a:p>
            <a:r>
              <a:rPr lang="en-CA" dirty="0"/>
              <a:t>Jobseeker Financial Supports</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EC297A9-B2C4-455F-A378-5481537AA134}"/>
              </a:ext>
            </a:extLst>
          </p:cNvPr>
          <p:cNvGrpSpPr/>
          <p:nvPr/>
        </p:nvGrpSpPr>
        <p:grpSpPr>
          <a:xfrm>
            <a:off x="2514600" y="2133600"/>
            <a:ext cx="3886200" cy="2343150"/>
            <a:chOff x="2628900" y="2616994"/>
            <a:chExt cx="3886200" cy="2343150"/>
          </a:xfrm>
        </p:grpSpPr>
        <p:sp>
          <p:nvSpPr>
            <p:cNvPr id="2" name="Rounded Rectangle 1"/>
            <p:cNvSpPr/>
            <p:nvPr/>
          </p:nvSpPr>
          <p:spPr>
            <a:xfrm>
              <a:off x="2628900" y="2616994"/>
              <a:ext cx="1828800" cy="2343150"/>
            </a:xfrm>
            <a:custGeom>
              <a:avLst/>
              <a:gdLst/>
              <a:ahLst/>
              <a:cxnLst/>
              <a:rect l="0" t="0" r="0" b="0"/>
              <a:pathLst>
                <a:path w="1828800" h="2343150">
                  <a:moveTo>
                    <a:pt x="1828800" y="1885950"/>
                  </a:moveTo>
                  <a:cubicBezTo>
                    <a:pt x="1828800" y="2200275"/>
                    <a:pt x="1762125" y="2286000"/>
                    <a:pt x="1762125" y="2286000"/>
                  </a:cubicBezTo>
                  <a:cubicBezTo>
                    <a:pt x="1524000" y="2343150"/>
                    <a:pt x="1264148" y="2343150"/>
                    <a:pt x="1019822" y="2343150"/>
                  </a:cubicBezTo>
                  <a:lnTo>
                    <a:pt x="0" y="2343150"/>
                  </a:lnTo>
                  <a:lnTo>
                    <a:pt x="0" y="457200"/>
                  </a:lnTo>
                  <a:cubicBezTo>
                    <a:pt x="0" y="204692"/>
                    <a:pt x="0" y="0"/>
                    <a:pt x="0" y="0"/>
                  </a:cubicBezTo>
                  <a:lnTo>
                    <a:pt x="1828800" y="0"/>
                  </a:lnTo>
                  <a:lnTo>
                    <a:pt x="1828800" y="1885950"/>
                  </a:lnTo>
                </a:path>
              </a:pathLst>
            </a:custGeom>
            <a:solidFill>
              <a:srgbClr val="BA5DE5"/>
            </a:solidFill>
            <a:ln>
              <a:noFill/>
            </a:ln>
          </p:spPr>
          <p:txBody>
            <a:bodyPr rtlCol="0" anchor="ctr"/>
            <a:lstStyle/>
            <a:p>
              <a:pPr algn="ctr"/>
              <a:endParaRPr/>
            </a:p>
          </p:txBody>
        </p:sp>
        <p:sp>
          <p:nvSpPr>
            <p:cNvPr id="3" name="Rounded Rectangle 2"/>
            <p:cNvSpPr/>
            <p:nvPr/>
          </p:nvSpPr>
          <p:spPr>
            <a:xfrm>
              <a:off x="2628900" y="2616994"/>
              <a:ext cx="1828800" cy="2343150"/>
            </a:xfrm>
            <a:custGeom>
              <a:avLst/>
              <a:gdLst/>
              <a:ahLst/>
              <a:cxnLst/>
              <a:rect l="0" t="0" r="0" b="0"/>
              <a:pathLst>
                <a:path w="1828800" h="2343150">
                  <a:moveTo>
                    <a:pt x="1828800" y="457200"/>
                  </a:moveTo>
                  <a:lnTo>
                    <a:pt x="1828800" y="0"/>
                  </a:lnTo>
                  <a:lnTo>
                    <a:pt x="0" y="0"/>
                  </a:lnTo>
                  <a:lnTo>
                    <a:pt x="0" y="457199"/>
                  </a:lnTo>
                  <a:moveTo>
                    <a:pt x="1828800" y="1885950"/>
                  </a:moveTo>
                  <a:lnTo>
                    <a:pt x="1828800" y="457200"/>
                  </a:lnTo>
                  <a:moveTo>
                    <a:pt x="0" y="1885950"/>
                  </a:moveTo>
                  <a:lnTo>
                    <a:pt x="0" y="457200"/>
                  </a:lnTo>
                  <a:moveTo>
                    <a:pt x="0" y="1885950"/>
                  </a:moveTo>
                  <a:lnTo>
                    <a:pt x="0" y="2343150"/>
                  </a:lnTo>
                  <a:lnTo>
                    <a:pt x="1019825" y="2343150"/>
                  </a:lnTo>
                  <a:cubicBezTo>
                    <a:pt x="1264149" y="2343150"/>
                    <a:pt x="1524000" y="2343150"/>
                    <a:pt x="1762125" y="2286000"/>
                  </a:cubicBezTo>
                  <a:cubicBezTo>
                    <a:pt x="1762125" y="2286000"/>
                    <a:pt x="1828800" y="2200275"/>
                    <a:pt x="1828800" y="1885950"/>
                  </a:cubicBezTo>
                </a:path>
              </a:pathLst>
            </a:custGeom>
            <a:noFill/>
            <a:ln w="14287">
              <a:solidFill>
                <a:srgbClr val="FFFFFF"/>
              </a:solidFill>
            </a:ln>
          </p:spPr>
          <p:txBody>
            <a:bodyPr rtlCol="0" anchor="ctr"/>
            <a:lstStyle/>
            <a:p>
              <a:pPr algn="ctr"/>
              <a:endParaRPr/>
            </a:p>
          </p:txBody>
        </p:sp>
        <p:sp>
          <p:nvSpPr>
            <p:cNvPr id="4" name="Rounded Rectangle 3"/>
            <p:cNvSpPr/>
            <p:nvPr/>
          </p:nvSpPr>
          <p:spPr>
            <a:xfrm>
              <a:off x="4686300" y="2731294"/>
              <a:ext cx="1828800" cy="2000250"/>
            </a:xfrm>
            <a:custGeom>
              <a:avLst/>
              <a:gdLst/>
              <a:ahLst/>
              <a:cxnLst/>
              <a:rect l="0" t="0" r="0" b="0"/>
              <a:pathLst>
                <a:path w="1828800" h="2000250">
                  <a:moveTo>
                    <a:pt x="1828800" y="2000250"/>
                  </a:moveTo>
                  <a:lnTo>
                    <a:pt x="519112" y="2000250"/>
                  </a:lnTo>
                  <a:cubicBezTo>
                    <a:pt x="421633" y="2000250"/>
                    <a:pt x="251107" y="1994230"/>
                    <a:pt x="180975" y="1943100"/>
                  </a:cubicBezTo>
                  <a:lnTo>
                    <a:pt x="71437" y="1852612"/>
                  </a:lnTo>
                  <a:cubicBezTo>
                    <a:pt x="38100" y="1819275"/>
                    <a:pt x="7477" y="1780308"/>
                    <a:pt x="4295" y="1712737"/>
                  </a:cubicBezTo>
                  <a:cubicBezTo>
                    <a:pt x="2047" y="1664922"/>
                    <a:pt x="0" y="1609982"/>
                    <a:pt x="0" y="1568110"/>
                  </a:cubicBezTo>
                  <a:lnTo>
                    <a:pt x="0" y="457200"/>
                  </a:lnTo>
                  <a:cubicBezTo>
                    <a:pt x="0" y="204692"/>
                    <a:pt x="0" y="0"/>
                    <a:pt x="0" y="0"/>
                  </a:cubicBezTo>
                  <a:lnTo>
                    <a:pt x="1828800" y="0"/>
                  </a:lnTo>
                  <a:lnTo>
                    <a:pt x="1828800" y="2000250"/>
                  </a:lnTo>
                </a:path>
              </a:pathLst>
            </a:custGeom>
            <a:solidFill>
              <a:srgbClr val="E2A3FF"/>
            </a:solidFill>
            <a:ln>
              <a:noFill/>
            </a:ln>
          </p:spPr>
          <p:txBody>
            <a:bodyPr rtlCol="0" anchor="ctr"/>
            <a:lstStyle/>
            <a:p>
              <a:pPr algn="ctr"/>
              <a:endParaRPr/>
            </a:p>
          </p:txBody>
        </p:sp>
        <p:sp>
          <p:nvSpPr>
            <p:cNvPr id="5" name="Rounded Rectangle 4"/>
            <p:cNvSpPr/>
            <p:nvPr/>
          </p:nvSpPr>
          <p:spPr>
            <a:xfrm>
              <a:off x="4686300" y="2731294"/>
              <a:ext cx="1828800" cy="2000250"/>
            </a:xfrm>
            <a:custGeom>
              <a:avLst/>
              <a:gdLst/>
              <a:ahLst/>
              <a:cxnLst/>
              <a:rect l="0" t="0" r="0" b="0"/>
              <a:pathLst>
                <a:path w="1828800" h="2000250">
                  <a:moveTo>
                    <a:pt x="1828800" y="457200"/>
                  </a:moveTo>
                  <a:lnTo>
                    <a:pt x="1828800" y="0"/>
                  </a:lnTo>
                  <a:lnTo>
                    <a:pt x="0" y="0"/>
                  </a:lnTo>
                  <a:lnTo>
                    <a:pt x="0" y="457199"/>
                  </a:lnTo>
                  <a:moveTo>
                    <a:pt x="1828800" y="1543050"/>
                  </a:moveTo>
                  <a:lnTo>
                    <a:pt x="1828800" y="457200"/>
                  </a:lnTo>
                  <a:moveTo>
                    <a:pt x="0" y="1543050"/>
                  </a:moveTo>
                  <a:lnTo>
                    <a:pt x="0" y="457200"/>
                  </a:lnTo>
                  <a:moveTo>
                    <a:pt x="1828800" y="1543050"/>
                  </a:moveTo>
                  <a:lnTo>
                    <a:pt x="1828800" y="2000250"/>
                  </a:lnTo>
                  <a:lnTo>
                    <a:pt x="519112" y="2000250"/>
                  </a:lnTo>
                  <a:cubicBezTo>
                    <a:pt x="421632" y="2000250"/>
                    <a:pt x="251111" y="1994227"/>
                    <a:pt x="180975" y="1943100"/>
                  </a:cubicBezTo>
                  <a:lnTo>
                    <a:pt x="71437" y="1852612"/>
                  </a:lnTo>
                  <a:cubicBezTo>
                    <a:pt x="38100" y="1819275"/>
                    <a:pt x="7478" y="1780305"/>
                    <a:pt x="4295" y="1712734"/>
                  </a:cubicBezTo>
                  <a:cubicBezTo>
                    <a:pt x="2044" y="1664918"/>
                    <a:pt x="0" y="1609980"/>
                    <a:pt x="0" y="1568107"/>
                  </a:cubicBezTo>
                  <a:lnTo>
                    <a:pt x="0" y="1543050"/>
                  </a:lnTo>
                  <a:moveTo>
                    <a:pt x="4762" y="1724025"/>
                  </a:moveTo>
                  <a:cubicBezTo>
                    <a:pt x="19050" y="1847850"/>
                    <a:pt x="166687" y="1833562"/>
                    <a:pt x="166687" y="1833562"/>
                  </a:cubicBezTo>
                  <a:cubicBezTo>
                    <a:pt x="200025" y="1919287"/>
                    <a:pt x="223837" y="1971675"/>
                    <a:pt x="347662" y="1990725"/>
                  </a:cubicBezTo>
                </a:path>
              </a:pathLst>
            </a:custGeom>
            <a:noFill/>
            <a:ln w="14287">
              <a:solidFill>
                <a:srgbClr val="FFFFFF"/>
              </a:solidFill>
            </a:ln>
          </p:spPr>
          <p:txBody>
            <a:bodyPr rtlCol="0" anchor="ctr"/>
            <a:lstStyle/>
            <a:p>
              <a:pPr algn="ctr"/>
              <a:endParaRPr/>
            </a:p>
          </p:txBody>
        </p:sp>
        <p:sp>
          <p:nvSpPr>
            <p:cNvPr id="7" name="Rounded Rectangle 6"/>
            <p:cNvSpPr/>
            <p:nvPr/>
          </p:nvSpPr>
          <p:spPr>
            <a:xfrm>
              <a:off x="3282718" y="2857500"/>
              <a:ext cx="521715" cy="547687"/>
            </a:xfrm>
            <a:custGeom>
              <a:avLst/>
              <a:gdLst/>
              <a:ahLst/>
              <a:cxnLst/>
              <a:rect l="0" t="0" r="0" b="0"/>
              <a:pathLst>
                <a:path w="521715" h="547687">
                  <a:moveTo>
                    <a:pt x="333423" y="404812"/>
                  </a:moveTo>
                  <a:lnTo>
                    <a:pt x="333423" y="297656"/>
                  </a:lnTo>
                  <a:cubicBezTo>
                    <a:pt x="333423" y="264778"/>
                    <a:pt x="360076" y="238125"/>
                    <a:pt x="392954" y="238125"/>
                  </a:cubicBezTo>
                  <a:cubicBezTo>
                    <a:pt x="425833" y="238125"/>
                    <a:pt x="452486" y="264778"/>
                    <a:pt x="452486" y="297656"/>
                  </a:cubicBezTo>
                  <a:lnTo>
                    <a:pt x="452486" y="404812"/>
                  </a:lnTo>
                  <a:moveTo>
                    <a:pt x="520970" y="521255"/>
                  </a:moveTo>
                  <a:cubicBezTo>
                    <a:pt x="521715" y="527986"/>
                    <a:pt x="519559" y="534715"/>
                    <a:pt x="515042" y="539760"/>
                  </a:cubicBezTo>
                  <a:cubicBezTo>
                    <a:pt x="510524" y="544805"/>
                    <a:pt x="504073" y="547687"/>
                    <a:pt x="497301" y="547687"/>
                  </a:cubicBezTo>
                  <a:lnTo>
                    <a:pt x="288584" y="547687"/>
                  </a:lnTo>
                  <a:cubicBezTo>
                    <a:pt x="281812" y="547687"/>
                    <a:pt x="275361" y="544805"/>
                    <a:pt x="270843" y="539760"/>
                  </a:cubicBezTo>
                  <a:cubicBezTo>
                    <a:pt x="266326" y="534715"/>
                    <a:pt x="264170" y="527986"/>
                    <a:pt x="264915" y="521255"/>
                  </a:cubicBezTo>
                  <a:lnTo>
                    <a:pt x="283441" y="354568"/>
                  </a:lnTo>
                  <a:cubicBezTo>
                    <a:pt x="284776" y="342503"/>
                    <a:pt x="294972" y="333374"/>
                    <a:pt x="307110" y="333375"/>
                  </a:cubicBezTo>
                  <a:lnTo>
                    <a:pt x="478799" y="333375"/>
                  </a:lnTo>
                  <a:cubicBezTo>
                    <a:pt x="490928" y="333386"/>
                    <a:pt x="501110" y="342512"/>
                    <a:pt x="502444" y="354568"/>
                  </a:cubicBezTo>
                  <a:close/>
                  <a:moveTo>
                    <a:pt x="119111" y="321468"/>
                  </a:moveTo>
                  <a:lnTo>
                    <a:pt x="119111" y="250031"/>
                  </a:lnTo>
                  <a:moveTo>
                    <a:pt x="233982" y="290060"/>
                  </a:moveTo>
                  <a:cubicBezTo>
                    <a:pt x="218290" y="232490"/>
                    <a:pt x="162407" y="195427"/>
                    <a:pt x="103267" y="203367"/>
                  </a:cubicBezTo>
                  <a:cubicBezTo>
                    <a:pt x="44128" y="211308"/>
                    <a:pt x="0" y="261798"/>
                    <a:pt x="48" y="321468"/>
                  </a:cubicBezTo>
                  <a:lnTo>
                    <a:pt x="48" y="404812"/>
                  </a:lnTo>
                  <a:lnTo>
                    <a:pt x="59579" y="404812"/>
                  </a:lnTo>
                  <a:lnTo>
                    <a:pt x="71486" y="547687"/>
                  </a:lnTo>
                  <a:lnTo>
                    <a:pt x="166736" y="547687"/>
                  </a:lnTo>
                  <a:lnTo>
                    <a:pt x="178642" y="404812"/>
                  </a:lnTo>
                  <a:lnTo>
                    <a:pt x="202454" y="404812"/>
                  </a:lnTo>
                  <a:moveTo>
                    <a:pt x="201645" y="72080"/>
                  </a:moveTo>
                  <a:cubicBezTo>
                    <a:pt x="184342" y="79512"/>
                    <a:pt x="165708" y="83344"/>
                    <a:pt x="146876" y="83343"/>
                  </a:cubicBezTo>
                  <a:cubicBezTo>
                    <a:pt x="109312" y="83350"/>
                    <a:pt x="73361" y="68074"/>
                    <a:pt x="47292" y="41028"/>
                  </a:cubicBezTo>
                  <a:moveTo>
                    <a:pt x="35767" y="83343"/>
                  </a:moveTo>
                  <a:cubicBezTo>
                    <a:pt x="35767" y="129373"/>
                    <a:pt x="73081" y="166687"/>
                    <a:pt x="119111" y="166687"/>
                  </a:cubicBezTo>
                  <a:cubicBezTo>
                    <a:pt x="165140" y="166687"/>
                    <a:pt x="202454" y="129373"/>
                    <a:pt x="202454" y="83343"/>
                  </a:cubicBezTo>
                  <a:cubicBezTo>
                    <a:pt x="202454" y="37314"/>
                    <a:pt x="165140" y="0"/>
                    <a:pt x="119111" y="0"/>
                  </a:cubicBezTo>
                  <a:cubicBezTo>
                    <a:pt x="73081" y="0"/>
                    <a:pt x="35767" y="37314"/>
                    <a:pt x="35767" y="83343"/>
                  </a:cubicBezTo>
                  <a:close/>
                </a:path>
              </a:pathLst>
            </a:custGeom>
            <a:noFill/>
            <a:ln w="14287">
              <a:solidFill>
                <a:srgbClr val="FFFFFF"/>
              </a:solidFill>
            </a:ln>
          </p:spPr>
          <p:txBody>
            <a:bodyPr rtlCol="0" anchor="ctr"/>
            <a:lstStyle/>
            <a:p>
              <a:pPr algn="ctr"/>
              <a:endParaRPr/>
            </a:p>
          </p:txBody>
        </p:sp>
        <p:sp>
          <p:nvSpPr>
            <p:cNvPr id="8" name="Rounded Rectangle 7"/>
            <p:cNvSpPr/>
            <p:nvPr/>
          </p:nvSpPr>
          <p:spPr>
            <a:xfrm>
              <a:off x="5340156" y="2971800"/>
              <a:ext cx="521678" cy="547687"/>
            </a:xfrm>
            <a:custGeom>
              <a:avLst/>
              <a:gdLst/>
              <a:ahLst/>
              <a:cxnLst/>
              <a:rect l="0" t="0" r="0" b="0"/>
              <a:pathLst>
                <a:path w="521678" h="547687">
                  <a:moveTo>
                    <a:pt x="333386" y="404812"/>
                  </a:moveTo>
                  <a:lnTo>
                    <a:pt x="333386" y="297656"/>
                  </a:lnTo>
                  <a:cubicBezTo>
                    <a:pt x="333386" y="264778"/>
                    <a:pt x="360039" y="238125"/>
                    <a:pt x="392917" y="238125"/>
                  </a:cubicBezTo>
                  <a:cubicBezTo>
                    <a:pt x="425795" y="238125"/>
                    <a:pt x="452448" y="264778"/>
                    <a:pt x="452448" y="297656"/>
                  </a:cubicBezTo>
                  <a:lnTo>
                    <a:pt x="452448" y="404812"/>
                  </a:lnTo>
                  <a:moveTo>
                    <a:pt x="520933" y="521255"/>
                  </a:moveTo>
                  <a:cubicBezTo>
                    <a:pt x="521678" y="527986"/>
                    <a:pt x="519522" y="534715"/>
                    <a:pt x="515005" y="539760"/>
                  </a:cubicBezTo>
                  <a:cubicBezTo>
                    <a:pt x="510487" y="544805"/>
                    <a:pt x="504035" y="547687"/>
                    <a:pt x="497264" y="547687"/>
                  </a:cubicBezTo>
                  <a:lnTo>
                    <a:pt x="288547" y="547687"/>
                  </a:lnTo>
                  <a:cubicBezTo>
                    <a:pt x="281775" y="547687"/>
                    <a:pt x="275323" y="544805"/>
                    <a:pt x="270806" y="539760"/>
                  </a:cubicBezTo>
                  <a:cubicBezTo>
                    <a:pt x="266288" y="534715"/>
                    <a:pt x="264132" y="527986"/>
                    <a:pt x="264877" y="521255"/>
                  </a:cubicBezTo>
                  <a:lnTo>
                    <a:pt x="283403" y="354568"/>
                  </a:lnTo>
                  <a:cubicBezTo>
                    <a:pt x="284739" y="342503"/>
                    <a:pt x="294935" y="333374"/>
                    <a:pt x="307073" y="333375"/>
                  </a:cubicBezTo>
                  <a:lnTo>
                    <a:pt x="478761" y="333375"/>
                  </a:lnTo>
                  <a:cubicBezTo>
                    <a:pt x="490890" y="333386"/>
                    <a:pt x="501073" y="342512"/>
                    <a:pt x="502407" y="354568"/>
                  </a:cubicBezTo>
                  <a:close/>
                  <a:moveTo>
                    <a:pt x="35730" y="83343"/>
                  </a:moveTo>
                  <a:cubicBezTo>
                    <a:pt x="35730" y="129373"/>
                    <a:pt x="73044" y="166687"/>
                    <a:pt x="119073" y="166687"/>
                  </a:cubicBezTo>
                  <a:cubicBezTo>
                    <a:pt x="165103" y="166687"/>
                    <a:pt x="202417" y="129373"/>
                    <a:pt x="202417" y="83343"/>
                  </a:cubicBezTo>
                  <a:cubicBezTo>
                    <a:pt x="202417" y="37314"/>
                    <a:pt x="165103" y="0"/>
                    <a:pt x="119073" y="0"/>
                  </a:cubicBezTo>
                  <a:cubicBezTo>
                    <a:pt x="73044" y="0"/>
                    <a:pt x="35730" y="37314"/>
                    <a:pt x="35730" y="83343"/>
                  </a:cubicBezTo>
                  <a:close/>
                  <a:moveTo>
                    <a:pt x="232659" y="285750"/>
                  </a:moveTo>
                  <a:cubicBezTo>
                    <a:pt x="215034" y="229665"/>
                    <a:pt x="159113" y="194840"/>
                    <a:pt x="101005" y="203762"/>
                  </a:cubicBezTo>
                  <a:cubicBezTo>
                    <a:pt x="42898" y="212683"/>
                    <a:pt x="0" y="262680"/>
                    <a:pt x="11" y="321468"/>
                  </a:cubicBezTo>
                  <a:lnTo>
                    <a:pt x="11" y="404812"/>
                  </a:lnTo>
                  <a:lnTo>
                    <a:pt x="59542" y="404812"/>
                  </a:lnTo>
                  <a:lnTo>
                    <a:pt x="71448" y="547687"/>
                  </a:lnTo>
                  <a:lnTo>
                    <a:pt x="166698" y="547687"/>
                  </a:lnTo>
                  <a:lnTo>
                    <a:pt x="178605" y="404812"/>
                  </a:lnTo>
                  <a:lnTo>
                    <a:pt x="202417" y="404812"/>
                  </a:lnTo>
                </a:path>
              </a:pathLst>
            </a:custGeom>
            <a:noFill/>
            <a:ln w="14287">
              <a:solidFill>
                <a:srgbClr val="FFFFFF"/>
              </a:solidFill>
            </a:ln>
          </p:spPr>
          <p:txBody>
            <a:bodyPr rtlCol="0" anchor="ctr"/>
            <a:lstStyle/>
            <a:p>
              <a:pPr algn="ctr"/>
              <a:endParaRPr/>
            </a:p>
          </p:txBody>
        </p:sp>
        <p:sp>
          <p:nvSpPr>
            <p:cNvPr id="9" name="TextBox 8"/>
            <p:cNvSpPr txBox="1"/>
            <p:nvPr/>
          </p:nvSpPr>
          <p:spPr>
            <a:xfrm>
              <a:off x="3270599" y="3550444"/>
              <a:ext cx="545306" cy="228600"/>
            </a:xfrm>
            <a:prstGeom prst="rect">
              <a:avLst/>
            </a:prstGeom>
            <a:noFill/>
            <a:ln>
              <a:noFill/>
            </a:ln>
          </p:spPr>
          <p:txBody>
            <a:bodyPr wrap="none" lIns="0" tIns="0" rIns="0" bIns="0" anchor="t">
              <a:spAutoFit/>
            </a:bodyPr>
            <a:lstStyle/>
            <a:p>
              <a:pPr algn="ctr"/>
              <a:r>
                <a:rPr sz="1500" b="1">
                  <a:solidFill>
                    <a:srgbClr val="FFFFFF"/>
                  </a:solidFill>
                  <a:latin typeface="Roboto"/>
                </a:rPr>
                <a:t>Needs</a:t>
              </a:r>
            </a:p>
          </p:txBody>
        </p:sp>
        <p:sp>
          <p:nvSpPr>
            <p:cNvPr id="10" name="TextBox 9"/>
            <p:cNvSpPr txBox="1"/>
            <p:nvPr/>
          </p:nvSpPr>
          <p:spPr>
            <a:xfrm>
              <a:off x="5333333" y="3664744"/>
              <a:ext cx="534743" cy="228600"/>
            </a:xfrm>
            <a:prstGeom prst="rect">
              <a:avLst/>
            </a:prstGeom>
            <a:noFill/>
            <a:ln>
              <a:noFill/>
            </a:ln>
          </p:spPr>
          <p:txBody>
            <a:bodyPr wrap="none" lIns="0" tIns="0" rIns="0" bIns="0" anchor="t">
              <a:spAutoFit/>
            </a:bodyPr>
            <a:lstStyle/>
            <a:p>
              <a:pPr algn="ctr"/>
              <a:r>
                <a:rPr sz="1500" b="1">
                  <a:solidFill>
                    <a:srgbClr val="FFFFFF"/>
                  </a:solidFill>
                  <a:latin typeface="Roboto"/>
                </a:rPr>
                <a:t>Wants</a:t>
              </a:r>
            </a:p>
          </p:txBody>
        </p:sp>
        <p:sp>
          <p:nvSpPr>
            <p:cNvPr id="11" name="TextBox 10"/>
            <p:cNvSpPr txBox="1"/>
            <p:nvPr/>
          </p:nvSpPr>
          <p:spPr>
            <a:xfrm>
              <a:off x="2877788" y="3888581"/>
              <a:ext cx="1330966" cy="857250"/>
            </a:xfrm>
            <a:prstGeom prst="rect">
              <a:avLst/>
            </a:prstGeom>
            <a:noFill/>
            <a:ln>
              <a:noFill/>
            </a:ln>
          </p:spPr>
          <p:txBody>
            <a:bodyPr wrap="none" lIns="0" tIns="0" rIns="0" bIns="0" anchor="t">
              <a:spAutoFit/>
            </a:bodyPr>
            <a:lstStyle/>
            <a:p>
              <a:pPr algn="ctr"/>
              <a:r>
                <a:rPr sz="1100" b="0">
                  <a:solidFill>
                    <a:srgbClr val="FFFFFF"/>
                  </a:solidFill>
                  <a:latin typeface="Roboto"/>
                </a:rPr>
                <a:t>Transportation, work
clothing,
certifications, job-
related
phone/internet.</a:t>
              </a:r>
            </a:p>
          </p:txBody>
        </p:sp>
        <p:sp>
          <p:nvSpPr>
            <p:cNvPr id="12" name="TextBox 11"/>
            <p:cNvSpPr txBox="1"/>
            <p:nvPr/>
          </p:nvSpPr>
          <p:spPr>
            <a:xfrm>
              <a:off x="4950904" y="4002881"/>
              <a:ext cx="1299571" cy="514350"/>
            </a:xfrm>
            <a:prstGeom prst="rect">
              <a:avLst/>
            </a:prstGeom>
            <a:noFill/>
            <a:ln>
              <a:noFill/>
            </a:ln>
          </p:spPr>
          <p:txBody>
            <a:bodyPr wrap="none" lIns="0" tIns="0" rIns="0" bIns="0" anchor="t">
              <a:spAutoFit/>
            </a:bodyPr>
            <a:lstStyle/>
            <a:p>
              <a:pPr algn="ctr"/>
              <a:r>
                <a:rPr sz="1100" b="0">
                  <a:solidFill>
                    <a:srgbClr val="FFFFFF"/>
                  </a:solidFill>
                  <a:latin typeface="Roboto"/>
                </a:rPr>
                <a:t>Non-essential items
not contributing to
employment.</a:t>
              </a:r>
            </a:p>
          </p:txBody>
        </p:sp>
      </p:grpSp>
      <p:grpSp>
        <p:nvGrpSpPr>
          <p:cNvPr id="13" name="Group 12">
            <a:extLst>
              <a:ext uri="{FF2B5EF4-FFF2-40B4-BE49-F238E27FC236}">
                <a16:creationId xmlns:a16="http://schemas.microsoft.com/office/drawing/2014/main" id="{1B26296B-A709-43A2-8E1A-E4E410D45609}"/>
              </a:ext>
            </a:extLst>
          </p:cNvPr>
          <p:cNvGrpSpPr/>
          <p:nvPr/>
        </p:nvGrpSpPr>
        <p:grpSpPr>
          <a:xfrm>
            <a:off x="0" y="6019800"/>
            <a:ext cx="9144000" cy="609600"/>
            <a:chOff x="0" y="6019800"/>
            <a:chExt cx="9144000" cy="609600"/>
          </a:xfrm>
        </p:grpSpPr>
        <p:sp>
          <p:nvSpPr>
            <p:cNvPr id="14" name="Rectangle 13">
              <a:extLst>
                <a:ext uri="{FF2B5EF4-FFF2-40B4-BE49-F238E27FC236}">
                  <a16:creationId xmlns:a16="http://schemas.microsoft.com/office/drawing/2014/main" id="{EB89EC96-6F20-4951-9127-B8AF0BCFAD80}"/>
                </a:ext>
              </a:extLst>
            </p:cNvPr>
            <p:cNvSpPr/>
            <p:nvPr/>
          </p:nvSpPr>
          <p:spPr>
            <a:xfrm>
              <a:off x="0" y="6172200"/>
              <a:ext cx="9144000" cy="457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B95E73-4C34-4CF0-9574-1B8583E31688}"/>
                </a:ext>
              </a:extLst>
            </p:cNvPr>
            <p:cNvSpPr/>
            <p:nvPr/>
          </p:nvSpPr>
          <p:spPr>
            <a:xfrm>
              <a:off x="0" y="6019800"/>
              <a:ext cx="9144000" cy="76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 Box 8">
              <a:extLst>
                <a:ext uri="{FF2B5EF4-FFF2-40B4-BE49-F238E27FC236}">
                  <a16:creationId xmlns:a16="http://schemas.microsoft.com/office/drawing/2014/main" id="{5AE6CC0D-44A9-45E3-9E38-0A9C215D1F3F}"/>
                </a:ext>
              </a:extLst>
            </p:cNvPr>
            <p:cNvSpPr txBox="1">
              <a:spLocks noChangeArrowheads="1"/>
            </p:cNvSpPr>
            <p:nvPr/>
          </p:nvSpPr>
          <p:spPr bwMode="auto">
            <a:xfrm>
              <a:off x="2057400" y="6172200"/>
              <a:ext cx="53721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FFFFFF"/>
                  </a:solidFill>
                  <a:effectLst/>
                  <a:latin typeface="Georgia" pitchFamily="18" charset="0"/>
                </a:rPr>
                <a:t>                 </a:t>
              </a:r>
              <a:r>
                <a:rPr kumimoji="0" lang="en-US" sz="2600" b="0" i="0" u="none" strike="noStrike" cap="none" normalizeH="0" baseline="0" dirty="0">
                  <a:ln>
                    <a:noFill/>
                  </a:ln>
                  <a:solidFill>
                    <a:srgbClr val="FFFFFF"/>
                  </a:solidFill>
                  <a:effectLst/>
                  <a:latin typeface="Futura Bk BT" pitchFamily="34" charset="0"/>
                </a:rPr>
                <a:t>www.wesley.ca  </a:t>
              </a:r>
              <a:endParaRPr kumimoji="0" lang="en-US" sz="1800" b="0" i="0" u="none" strike="noStrike" cap="none" normalizeH="0" baseline="0" dirty="0">
                <a:ln>
                  <a:noFill/>
                </a:ln>
                <a:solidFill>
                  <a:schemeClr val="tx1"/>
                </a:solidFill>
                <a:effectLst/>
                <a:latin typeface="Arial" pitchFamily="34" charset="0"/>
              </a:endParaRPr>
            </a:p>
          </p:txBody>
        </p:sp>
      </p:grpSp>
      <p:sp>
        <p:nvSpPr>
          <p:cNvPr id="19" name="Title 18">
            <a:extLst>
              <a:ext uri="{FF2B5EF4-FFF2-40B4-BE49-F238E27FC236}">
                <a16:creationId xmlns:a16="http://schemas.microsoft.com/office/drawing/2014/main" id="{ECEA6BC4-6E5E-4856-80D0-C67078204FED}"/>
              </a:ext>
            </a:extLst>
          </p:cNvPr>
          <p:cNvSpPr>
            <a:spLocks noGrp="1"/>
          </p:cNvSpPr>
          <p:nvPr>
            <p:ph type="title"/>
          </p:nvPr>
        </p:nvSpPr>
        <p:spPr/>
        <p:txBody>
          <a:bodyPr/>
          <a:lstStyle/>
          <a:p>
            <a:r>
              <a:rPr lang="en-CA" dirty="0"/>
              <a:t>Needs Vs. Wants</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78151" y="2133600"/>
            <a:ext cx="1371600" cy="1371600"/>
          </a:xfrm>
          <a:custGeom>
            <a:avLst/>
            <a:gdLst/>
            <a:ahLst/>
            <a:cxnLst/>
            <a:rect l="0" t="0" r="0" b="0"/>
            <a:pathLst>
              <a:path w="1371600" h="1371600">
                <a:moveTo>
                  <a:pt x="1371600" y="685800"/>
                </a:moveTo>
                <a:cubicBezTo>
                  <a:pt x="1371600" y="1064561"/>
                  <a:pt x="1064561" y="1371600"/>
                  <a:pt x="685800" y="1371600"/>
                </a:cubicBezTo>
                <a:cubicBezTo>
                  <a:pt x="307047" y="1371600"/>
                  <a:pt x="0" y="1064561"/>
                  <a:pt x="0" y="685800"/>
                </a:cubicBezTo>
                <a:cubicBezTo>
                  <a:pt x="0" y="307047"/>
                  <a:pt x="307047" y="0"/>
                  <a:pt x="685800" y="0"/>
                </a:cubicBezTo>
                <a:cubicBezTo>
                  <a:pt x="1064561" y="0"/>
                  <a:pt x="1371600" y="307047"/>
                  <a:pt x="1371600" y="685800"/>
                </a:cubicBezTo>
              </a:path>
            </a:pathLst>
          </a:custGeom>
          <a:solidFill>
            <a:srgbClr val="A455C9"/>
          </a:solidFill>
          <a:ln>
            <a:noFill/>
          </a:ln>
        </p:spPr>
        <p:txBody>
          <a:bodyPr rtlCol="0" anchor="ctr"/>
          <a:lstStyle/>
          <a:p>
            <a:pPr algn="ctr"/>
            <a:endParaRPr/>
          </a:p>
        </p:txBody>
      </p:sp>
      <p:sp>
        <p:nvSpPr>
          <p:cNvPr id="3" name="Rounded Rectangle 2"/>
          <p:cNvSpPr/>
          <p:nvPr/>
        </p:nvSpPr>
        <p:spPr>
          <a:xfrm>
            <a:off x="1478151" y="213360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FFFFFF"/>
            </a:solidFill>
          </a:ln>
        </p:spPr>
        <p:txBody>
          <a:bodyPr rtlCol="0" anchor="ctr"/>
          <a:lstStyle/>
          <a:p>
            <a:pPr algn="ctr"/>
            <a:endParaRPr/>
          </a:p>
        </p:txBody>
      </p:sp>
      <p:sp>
        <p:nvSpPr>
          <p:cNvPr id="4" name="Rounded Rectangle 3"/>
          <p:cNvSpPr/>
          <p:nvPr/>
        </p:nvSpPr>
        <p:spPr>
          <a:xfrm>
            <a:off x="1363850" y="2003801"/>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804863" y="1968123"/>
                </a:moveTo>
                <a:lnTo>
                  <a:pt x="944839" y="1828649"/>
                </a:lnTo>
              </a:path>
            </a:pathLst>
          </a:custGeom>
          <a:noFill/>
          <a:ln w="14287">
            <a:solidFill>
              <a:srgbClr val="484848"/>
            </a:solidFill>
          </a:ln>
        </p:spPr>
        <p:txBody>
          <a:bodyPr rtlCol="0" anchor="ctr"/>
          <a:lstStyle/>
          <a:p>
            <a:pPr algn="ctr"/>
            <a:endParaRPr/>
          </a:p>
        </p:txBody>
      </p:sp>
      <p:sp>
        <p:nvSpPr>
          <p:cNvPr id="5" name="Rounded Rectangle 4"/>
          <p:cNvSpPr/>
          <p:nvPr/>
        </p:nvSpPr>
        <p:spPr>
          <a:xfrm>
            <a:off x="3078351" y="2133600"/>
            <a:ext cx="1371600" cy="1371600"/>
          </a:xfrm>
          <a:custGeom>
            <a:avLst/>
            <a:gdLst/>
            <a:ahLst/>
            <a:cxnLst/>
            <a:rect l="0" t="0" r="0" b="0"/>
            <a:pathLst>
              <a:path w="1371600" h="1371600">
                <a:moveTo>
                  <a:pt x="1371600" y="685800"/>
                </a:moveTo>
                <a:cubicBezTo>
                  <a:pt x="1371600" y="1064561"/>
                  <a:pt x="1064561" y="1371600"/>
                  <a:pt x="685800" y="1371600"/>
                </a:cubicBezTo>
                <a:cubicBezTo>
                  <a:pt x="307047" y="1371600"/>
                  <a:pt x="0" y="1064561"/>
                  <a:pt x="0" y="685800"/>
                </a:cubicBezTo>
                <a:cubicBezTo>
                  <a:pt x="0" y="307047"/>
                  <a:pt x="307047" y="0"/>
                  <a:pt x="685800" y="0"/>
                </a:cubicBezTo>
                <a:cubicBezTo>
                  <a:pt x="1064561" y="0"/>
                  <a:pt x="1371600" y="307047"/>
                  <a:pt x="1371600" y="685800"/>
                </a:cubicBezTo>
              </a:path>
            </a:pathLst>
          </a:custGeom>
          <a:solidFill>
            <a:srgbClr val="BA5DE5"/>
          </a:solidFill>
          <a:ln>
            <a:noFill/>
          </a:ln>
        </p:spPr>
        <p:txBody>
          <a:bodyPr rtlCol="0" anchor="ctr"/>
          <a:lstStyle/>
          <a:p>
            <a:pPr algn="ctr"/>
            <a:endParaRPr/>
          </a:p>
        </p:txBody>
      </p:sp>
      <p:sp>
        <p:nvSpPr>
          <p:cNvPr id="6" name="Rounded Rectangle 5"/>
          <p:cNvSpPr/>
          <p:nvPr/>
        </p:nvSpPr>
        <p:spPr>
          <a:xfrm>
            <a:off x="3078351" y="213360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FFFFFF"/>
            </a:solidFill>
          </a:ln>
        </p:spPr>
        <p:txBody>
          <a:bodyPr rtlCol="0" anchor="ctr"/>
          <a:lstStyle/>
          <a:p>
            <a:pPr algn="ctr"/>
            <a:endParaRPr/>
          </a:p>
        </p:txBody>
      </p:sp>
      <p:sp>
        <p:nvSpPr>
          <p:cNvPr id="7" name="Rounded Rectangle 6"/>
          <p:cNvSpPr/>
          <p:nvPr/>
        </p:nvSpPr>
        <p:spPr>
          <a:xfrm>
            <a:off x="2964051" y="2003801"/>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804863" y="1968123"/>
                </a:moveTo>
                <a:lnTo>
                  <a:pt x="944839" y="1828649"/>
                </a:lnTo>
              </a:path>
            </a:pathLst>
          </a:custGeom>
          <a:noFill/>
          <a:ln w="14287">
            <a:solidFill>
              <a:srgbClr val="484848"/>
            </a:solidFill>
          </a:ln>
        </p:spPr>
        <p:txBody>
          <a:bodyPr rtlCol="0" anchor="ctr"/>
          <a:lstStyle/>
          <a:p>
            <a:pPr algn="ctr"/>
            <a:endParaRPr/>
          </a:p>
        </p:txBody>
      </p:sp>
      <p:sp>
        <p:nvSpPr>
          <p:cNvPr id="8" name="Rounded Rectangle 7"/>
          <p:cNvSpPr/>
          <p:nvPr/>
        </p:nvSpPr>
        <p:spPr>
          <a:xfrm>
            <a:off x="4678551" y="2133600"/>
            <a:ext cx="1371600" cy="1371600"/>
          </a:xfrm>
          <a:custGeom>
            <a:avLst/>
            <a:gdLst/>
            <a:ahLst/>
            <a:cxnLst/>
            <a:rect l="0" t="0" r="0" b="0"/>
            <a:pathLst>
              <a:path w="1371600" h="1371600">
                <a:moveTo>
                  <a:pt x="1371600" y="685800"/>
                </a:moveTo>
                <a:cubicBezTo>
                  <a:pt x="1371600" y="1064561"/>
                  <a:pt x="1064561" y="1371600"/>
                  <a:pt x="685800" y="1371600"/>
                </a:cubicBezTo>
                <a:cubicBezTo>
                  <a:pt x="307047" y="1371600"/>
                  <a:pt x="0" y="1064561"/>
                  <a:pt x="0" y="685800"/>
                </a:cubicBezTo>
                <a:cubicBezTo>
                  <a:pt x="0" y="307047"/>
                  <a:pt x="307047" y="0"/>
                  <a:pt x="685800" y="0"/>
                </a:cubicBezTo>
                <a:cubicBezTo>
                  <a:pt x="1064561" y="0"/>
                  <a:pt x="1371600" y="307047"/>
                  <a:pt x="1371600" y="685800"/>
                </a:cubicBezTo>
              </a:path>
            </a:pathLst>
          </a:custGeom>
          <a:solidFill>
            <a:srgbClr val="CD6AFB"/>
          </a:solidFill>
          <a:ln>
            <a:noFill/>
          </a:ln>
        </p:spPr>
        <p:txBody>
          <a:bodyPr rtlCol="0" anchor="ctr"/>
          <a:lstStyle/>
          <a:p>
            <a:pPr algn="ctr"/>
            <a:endParaRPr/>
          </a:p>
        </p:txBody>
      </p:sp>
      <p:sp>
        <p:nvSpPr>
          <p:cNvPr id="9" name="Rounded Rectangle 8"/>
          <p:cNvSpPr/>
          <p:nvPr/>
        </p:nvSpPr>
        <p:spPr>
          <a:xfrm>
            <a:off x="4678551" y="213360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FFFFFF"/>
            </a:solidFill>
          </a:ln>
        </p:spPr>
        <p:txBody>
          <a:bodyPr rtlCol="0" anchor="ctr"/>
          <a:lstStyle/>
          <a:p>
            <a:pPr algn="ctr"/>
            <a:endParaRPr/>
          </a:p>
        </p:txBody>
      </p:sp>
      <p:sp>
        <p:nvSpPr>
          <p:cNvPr id="10" name="Rounded Rectangle 9"/>
          <p:cNvSpPr/>
          <p:nvPr/>
        </p:nvSpPr>
        <p:spPr>
          <a:xfrm>
            <a:off x="4564251" y="2003801"/>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804863" y="1968123"/>
                </a:moveTo>
                <a:lnTo>
                  <a:pt x="944839" y="1828649"/>
                </a:lnTo>
              </a:path>
            </a:pathLst>
          </a:custGeom>
          <a:noFill/>
          <a:ln w="14287">
            <a:solidFill>
              <a:srgbClr val="484848"/>
            </a:solidFill>
          </a:ln>
        </p:spPr>
        <p:txBody>
          <a:bodyPr rtlCol="0" anchor="ctr"/>
          <a:lstStyle/>
          <a:p>
            <a:pPr algn="ctr"/>
            <a:endParaRPr/>
          </a:p>
        </p:txBody>
      </p:sp>
      <p:sp>
        <p:nvSpPr>
          <p:cNvPr id="11" name="Rounded Rectangle 10"/>
          <p:cNvSpPr/>
          <p:nvPr/>
        </p:nvSpPr>
        <p:spPr>
          <a:xfrm>
            <a:off x="6278751" y="2133600"/>
            <a:ext cx="1371600" cy="1371600"/>
          </a:xfrm>
          <a:custGeom>
            <a:avLst/>
            <a:gdLst/>
            <a:ahLst/>
            <a:cxnLst/>
            <a:rect l="0" t="0" r="0" b="0"/>
            <a:pathLst>
              <a:path w="1371600" h="1371600">
                <a:moveTo>
                  <a:pt x="1371600" y="685800"/>
                </a:moveTo>
                <a:cubicBezTo>
                  <a:pt x="1371600" y="1064561"/>
                  <a:pt x="1064561" y="1371600"/>
                  <a:pt x="685800" y="1371600"/>
                </a:cubicBezTo>
                <a:cubicBezTo>
                  <a:pt x="307047" y="1371600"/>
                  <a:pt x="0" y="1064561"/>
                  <a:pt x="0" y="685800"/>
                </a:cubicBezTo>
                <a:cubicBezTo>
                  <a:pt x="0" y="307047"/>
                  <a:pt x="307047" y="0"/>
                  <a:pt x="685800" y="0"/>
                </a:cubicBezTo>
                <a:cubicBezTo>
                  <a:pt x="1064561" y="0"/>
                  <a:pt x="1371600" y="307047"/>
                  <a:pt x="1371600" y="685800"/>
                </a:cubicBezTo>
              </a:path>
            </a:pathLst>
          </a:custGeom>
          <a:solidFill>
            <a:srgbClr val="E2A3FF"/>
          </a:solidFill>
          <a:ln>
            <a:noFill/>
          </a:ln>
        </p:spPr>
        <p:txBody>
          <a:bodyPr rtlCol="0" anchor="ctr"/>
          <a:lstStyle/>
          <a:p>
            <a:pPr algn="ctr"/>
            <a:endParaRPr/>
          </a:p>
        </p:txBody>
      </p:sp>
      <p:sp>
        <p:nvSpPr>
          <p:cNvPr id="12" name="Rounded Rectangle 11"/>
          <p:cNvSpPr/>
          <p:nvPr/>
        </p:nvSpPr>
        <p:spPr>
          <a:xfrm>
            <a:off x="6278751" y="2133600"/>
            <a:ext cx="1371600" cy="1371600"/>
          </a:xfrm>
          <a:custGeom>
            <a:avLst/>
            <a:gdLst/>
            <a:ahLst/>
            <a:cxnLst/>
            <a:rect l="0" t="0" r="0" b="0"/>
            <a:pathLst>
              <a:path w="1371600" h="1371600">
                <a:moveTo>
                  <a:pt x="1371600" y="685800"/>
                </a:moveTo>
                <a:cubicBezTo>
                  <a:pt x="1371600" y="1064556"/>
                  <a:pt x="1064556" y="1371600"/>
                  <a:pt x="685800" y="1371600"/>
                </a:cubicBezTo>
                <a:cubicBezTo>
                  <a:pt x="307043" y="1371600"/>
                  <a:pt x="0" y="1064556"/>
                  <a:pt x="0" y="685800"/>
                </a:cubicBezTo>
                <a:cubicBezTo>
                  <a:pt x="0" y="307043"/>
                  <a:pt x="307043" y="0"/>
                  <a:pt x="685800" y="0"/>
                </a:cubicBezTo>
                <a:cubicBezTo>
                  <a:pt x="1064556" y="0"/>
                  <a:pt x="1371600" y="307043"/>
                  <a:pt x="1371600" y="685800"/>
                </a:cubicBezTo>
                <a:close/>
              </a:path>
            </a:pathLst>
          </a:custGeom>
          <a:noFill/>
          <a:ln w="14287">
            <a:solidFill>
              <a:srgbClr val="FFFFFF"/>
            </a:solidFill>
          </a:ln>
        </p:spPr>
        <p:txBody>
          <a:bodyPr rtlCol="0" anchor="ctr"/>
          <a:lstStyle/>
          <a:p>
            <a:pPr algn="ctr"/>
            <a:endParaRPr/>
          </a:p>
        </p:txBody>
      </p:sp>
      <p:sp>
        <p:nvSpPr>
          <p:cNvPr id="13" name="Rounded Rectangle 12"/>
          <p:cNvSpPr/>
          <p:nvPr/>
        </p:nvSpPr>
        <p:spPr>
          <a:xfrm>
            <a:off x="6164451" y="2003801"/>
            <a:ext cx="1615698" cy="1968123"/>
          </a:xfrm>
          <a:custGeom>
            <a:avLst/>
            <a:gdLst/>
            <a:ahLst/>
            <a:cxnLst/>
            <a:rect l="0" t="0" r="0" b="0"/>
            <a:pathLst>
              <a:path w="1615698" h="1968123">
                <a:moveTo>
                  <a:pt x="0" y="815598"/>
                </a:moveTo>
                <a:cubicBezTo>
                  <a:pt x="0" y="657353"/>
                  <a:pt x="46924" y="502662"/>
                  <a:pt x="134841" y="371086"/>
                </a:cubicBezTo>
                <a:cubicBezTo>
                  <a:pt x="222757" y="239510"/>
                  <a:pt x="347715" y="136959"/>
                  <a:pt x="493915" y="76402"/>
                </a:cubicBezTo>
                <a:cubicBezTo>
                  <a:pt x="640114" y="15844"/>
                  <a:pt x="800987" y="0"/>
                  <a:pt x="956191" y="30872"/>
                </a:cubicBezTo>
                <a:cubicBezTo>
                  <a:pt x="1111396" y="61743"/>
                  <a:pt x="1253960" y="137946"/>
                  <a:pt x="1365856" y="249842"/>
                </a:cubicBezTo>
                <a:cubicBezTo>
                  <a:pt x="1477752" y="361738"/>
                  <a:pt x="1553954" y="504303"/>
                  <a:pt x="1584826" y="659507"/>
                </a:cubicBezTo>
                <a:cubicBezTo>
                  <a:pt x="1615698" y="814711"/>
                  <a:pt x="1599853" y="975584"/>
                  <a:pt x="1539296" y="1121784"/>
                </a:cubicBezTo>
                <a:cubicBezTo>
                  <a:pt x="1478738" y="1267983"/>
                  <a:pt x="1376187" y="1392940"/>
                  <a:pt x="1244611" y="1480857"/>
                </a:cubicBezTo>
                <a:cubicBezTo>
                  <a:pt x="1113035" y="1568773"/>
                  <a:pt x="963107" y="1615698"/>
                  <a:pt x="804862" y="1615698"/>
                </a:cubicBezTo>
                <a:lnTo>
                  <a:pt x="804863" y="1968123"/>
                </a:lnTo>
                <a:moveTo>
                  <a:pt x="664887" y="1828649"/>
                </a:moveTo>
                <a:lnTo>
                  <a:pt x="804863" y="1968123"/>
                </a:lnTo>
                <a:moveTo>
                  <a:pt x="804863" y="1968123"/>
                </a:moveTo>
                <a:lnTo>
                  <a:pt x="944839" y="1828649"/>
                </a:lnTo>
              </a:path>
            </a:pathLst>
          </a:custGeom>
          <a:noFill/>
          <a:ln w="14287">
            <a:solidFill>
              <a:srgbClr val="484848"/>
            </a:solidFill>
          </a:ln>
        </p:spPr>
        <p:txBody>
          <a:bodyPr rtlCol="0" anchor="ctr"/>
          <a:lstStyle/>
          <a:p>
            <a:pPr algn="ctr"/>
            <a:endParaRPr/>
          </a:p>
        </p:txBody>
      </p:sp>
      <p:sp>
        <p:nvSpPr>
          <p:cNvPr id="15" name="Rounded Rectangle 14"/>
          <p:cNvSpPr/>
          <p:nvPr/>
        </p:nvSpPr>
        <p:spPr>
          <a:xfrm>
            <a:off x="1841482" y="2482691"/>
            <a:ext cx="651268" cy="654367"/>
          </a:xfrm>
          <a:custGeom>
            <a:avLst/>
            <a:gdLst/>
            <a:ahLst/>
            <a:cxnLst/>
            <a:rect l="0" t="0" r="0" b="0"/>
            <a:pathLst>
              <a:path w="651268" h="654367">
                <a:moveTo>
                  <a:pt x="377189" y="585787"/>
                </a:moveTo>
                <a:lnTo>
                  <a:pt x="415023" y="585787"/>
                </a:lnTo>
                <a:cubicBezTo>
                  <a:pt x="462788" y="585788"/>
                  <a:pt x="507395" y="561919"/>
                  <a:pt x="533895" y="522179"/>
                </a:cubicBezTo>
                <a:lnTo>
                  <a:pt x="636079" y="368874"/>
                </a:lnTo>
                <a:cubicBezTo>
                  <a:pt x="651268" y="346094"/>
                  <a:pt x="646516" y="315482"/>
                  <a:pt x="625135" y="298380"/>
                </a:cubicBezTo>
                <a:lnTo>
                  <a:pt x="625135" y="298380"/>
                </a:lnTo>
                <a:cubicBezTo>
                  <a:pt x="605547" y="282721"/>
                  <a:pt x="577645" y="283008"/>
                  <a:pt x="558384" y="299065"/>
                </a:cubicBezTo>
                <a:lnTo>
                  <a:pt x="505777" y="342900"/>
                </a:lnTo>
                <a:lnTo>
                  <a:pt x="505777" y="114300"/>
                </a:lnTo>
                <a:cubicBezTo>
                  <a:pt x="505777" y="90627"/>
                  <a:pt x="486587" y="71437"/>
                  <a:pt x="462915" y="71437"/>
                </a:cubicBezTo>
                <a:cubicBezTo>
                  <a:pt x="439242" y="71437"/>
                  <a:pt x="420052" y="90627"/>
                  <a:pt x="420052" y="114300"/>
                </a:cubicBezTo>
                <a:lnTo>
                  <a:pt x="420052" y="42862"/>
                </a:lnTo>
                <a:cubicBezTo>
                  <a:pt x="420052" y="19190"/>
                  <a:pt x="400862" y="0"/>
                  <a:pt x="377189" y="0"/>
                </a:cubicBezTo>
                <a:cubicBezTo>
                  <a:pt x="353517" y="0"/>
                  <a:pt x="334327" y="19190"/>
                  <a:pt x="334327" y="42862"/>
                </a:cubicBezTo>
                <a:lnTo>
                  <a:pt x="334327" y="85724"/>
                </a:lnTo>
                <a:cubicBezTo>
                  <a:pt x="334327" y="62052"/>
                  <a:pt x="315137" y="42862"/>
                  <a:pt x="291464" y="42862"/>
                </a:cubicBezTo>
                <a:cubicBezTo>
                  <a:pt x="267792" y="42862"/>
                  <a:pt x="248602" y="62052"/>
                  <a:pt x="248602" y="85725"/>
                </a:cubicBezTo>
                <a:lnTo>
                  <a:pt x="248602" y="171450"/>
                </a:lnTo>
                <a:cubicBezTo>
                  <a:pt x="248602" y="147777"/>
                  <a:pt x="229412" y="128587"/>
                  <a:pt x="205740" y="128587"/>
                </a:cubicBezTo>
                <a:cubicBezTo>
                  <a:pt x="182067" y="128587"/>
                  <a:pt x="162877" y="147777"/>
                  <a:pt x="162877" y="171450"/>
                </a:cubicBezTo>
                <a:lnTo>
                  <a:pt x="162877" y="214312"/>
                </a:lnTo>
                <a:moveTo>
                  <a:pt x="248602" y="228600"/>
                </a:moveTo>
                <a:lnTo>
                  <a:pt x="248602" y="171450"/>
                </a:lnTo>
                <a:moveTo>
                  <a:pt x="334327" y="257175"/>
                </a:moveTo>
                <a:lnTo>
                  <a:pt x="334327" y="85724"/>
                </a:lnTo>
                <a:moveTo>
                  <a:pt x="420052" y="257175"/>
                </a:moveTo>
                <a:lnTo>
                  <a:pt x="420052" y="85724"/>
                </a:lnTo>
                <a:moveTo>
                  <a:pt x="0" y="357187"/>
                </a:moveTo>
                <a:cubicBezTo>
                  <a:pt x="0" y="398219"/>
                  <a:pt x="66526" y="431482"/>
                  <a:pt x="148589" y="431482"/>
                </a:cubicBezTo>
                <a:cubicBezTo>
                  <a:pt x="230653" y="431482"/>
                  <a:pt x="297180" y="398219"/>
                  <a:pt x="297180" y="357187"/>
                </a:cubicBezTo>
                <a:cubicBezTo>
                  <a:pt x="297180" y="316155"/>
                  <a:pt x="230653" y="282892"/>
                  <a:pt x="148589" y="282892"/>
                </a:cubicBezTo>
                <a:cubicBezTo>
                  <a:pt x="66526" y="282892"/>
                  <a:pt x="0" y="316155"/>
                  <a:pt x="0" y="357187"/>
                </a:cubicBezTo>
                <a:moveTo>
                  <a:pt x="0" y="357187"/>
                </a:moveTo>
                <a:lnTo>
                  <a:pt x="0" y="580072"/>
                </a:lnTo>
                <a:cubicBezTo>
                  <a:pt x="0" y="621106"/>
                  <a:pt x="66522" y="654367"/>
                  <a:pt x="148589" y="654367"/>
                </a:cubicBezTo>
                <a:cubicBezTo>
                  <a:pt x="230657" y="654367"/>
                  <a:pt x="297180" y="621106"/>
                  <a:pt x="297180" y="580072"/>
                </a:cubicBezTo>
                <a:lnTo>
                  <a:pt x="297180" y="357187"/>
                </a:lnTo>
                <a:moveTo>
                  <a:pt x="297180" y="431482"/>
                </a:moveTo>
                <a:cubicBezTo>
                  <a:pt x="297180" y="472516"/>
                  <a:pt x="230628" y="505777"/>
                  <a:pt x="148589" y="505777"/>
                </a:cubicBezTo>
                <a:cubicBezTo>
                  <a:pt x="66551" y="505777"/>
                  <a:pt x="0" y="472516"/>
                  <a:pt x="0" y="431482"/>
                </a:cubicBezTo>
                <a:moveTo>
                  <a:pt x="297180" y="505777"/>
                </a:moveTo>
                <a:cubicBezTo>
                  <a:pt x="297180" y="546811"/>
                  <a:pt x="230628" y="580072"/>
                  <a:pt x="148589" y="580072"/>
                </a:cubicBezTo>
                <a:cubicBezTo>
                  <a:pt x="66551" y="580072"/>
                  <a:pt x="0" y="546811"/>
                  <a:pt x="0" y="505777"/>
                </a:cubicBezTo>
              </a:path>
            </a:pathLst>
          </a:custGeom>
          <a:noFill/>
          <a:ln w="14287">
            <a:solidFill>
              <a:srgbClr val="FFFFFF"/>
            </a:solidFill>
          </a:ln>
        </p:spPr>
        <p:txBody>
          <a:bodyPr rtlCol="0" anchor="ctr"/>
          <a:lstStyle/>
          <a:p>
            <a:pPr algn="ctr"/>
            <a:endParaRPr/>
          </a:p>
        </p:txBody>
      </p:sp>
      <p:sp>
        <p:nvSpPr>
          <p:cNvPr id="16" name="Rounded Rectangle 15"/>
          <p:cNvSpPr/>
          <p:nvPr/>
        </p:nvSpPr>
        <p:spPr>
          <a:xfrm>
            <a:off x="3449160" y="2518924"/>
            <a:ext cx="629981" cy="581901"/>
          </a:xfrm>
          <a:custGeom>
            <a:avLst/>
            <a:gdLst/>
            <a:ahLst/>
            <a:cxnLst/>
            <a:rect l="0" t="0" r="0" b="0"/>
            <a:pathLst>
              <a:path w="629981" h="581901">
                <a:moveTo>
                  <a:pt x="314990" y="138988"/>
                </a:moveTo>
                <a:lnTo>
                  <a:pt x="314990" y="581901"/>
                </a:lnTo>
                <a:moveTo>
                  <a:pt x="243553" y="581901"/>
                </a:moveTo>
                <a:lnTo>
                  <a:pt x="386428" y="581901"/>
                </a:lnTo>
                <a:moveTo>
                  <a:pt x="665" y="410451"/>
                </a:moveTo>
                <a:lnTo>
                  <a:pt x="100678" y="197167"/>
                </a:lnTo>
                <a:lnTo>
                  <a:pt x="200690" y="410451"/>
                </a:lnTo>
                <a:moveTo>
                  <a:pt x="272128" y="96126"/>
                </a:moveTo>
                <a:cubicBezTo>
                  <a:pt x="272128" y="119798"/>
                  <a:pt x="291318" y="138988"/>
                  <a:pt x="314990" y="138988"/>
                </a:cubicBezTo>
                <a:cubicBezTo>
                  <a:pt x="338662" y="138988"/>
                  <a:pt x="357853" y="119798"/>
                  <a:pt x="357853" y="96126"/>
                </a:cubicBezTo>
                <a:cubicBezTo>
                  <a:pt x="357853" y="72453"/>
                  <a:pt x="338662" y="53263"/>
                  <a:pt x="314990" y="53263"/>
                </a:cubicBezTo>
                <a:cubicBezTo>
                  <a:pt x="291318" y="53263"/>
                  <a:pt x="272128" y="72453"/>
                  <a:pt x="272128" y="96126"/>
                </a:cubicBezTo>
                <a:close/>
                <a:moveTo>
                  <a:pt x="100678" y="510463"/>
                </a:moveTo>
                <a:cubicBezTo>
                  <a:pt x="127401" y="511129"/>
                  <a:pt x="153228" y="500806"/>
                  <a:pt x="172130" y="481904"/>
                </a:cubicBezTo>
                <a:cubicBezTo>
                  <a:pt x="191033" y="463001"/>
                  <a:pt x="201356" y="437174"/>
                  <a:pt x="200690" y="410451"/>
                </a:cubicBezTo>
                <a:lnTo>
                  <a:pt x="665" y="410451"/>
                </a:lnTo>
                <a:cubicBezTo>
                  <a:pt x="0" y="437174"/>
                  <a:pt x="10323" y="463001"/>
                  <a:pt x="29225" y="481904"/>
                </a:cubicBezTo>
                <a:cubicBezTo>
                  <a:pt x="48127" y="500806"/>
                  <a:pt x="73954" y="511129"/>
                  <a:pt x="100678" y="510463"/>
                </a:cubicBezTo>
                <a:close/>
                <a:moveTo>
                  <a:pt x="629315" y="239001"/>
                </a:moveTo>
                <a:lnTo>
                  <a:pt x="529303" y="23745"/>
                </a:lnTo>
                <a:lnTo>
                  <a:pt x="429290" y="239001"/>
                </a:lnTo>
                <a:moveTo>
                  <a:pt x="529303" y="339013"/>
                </a:moveTo>
                <a:cubicBezTo>
                  <a:pt x="502579" y="339679"/>
                  <a:pt x="476752" y="329356"/>
                  <a:pt x="457850" y="310454"/>
                </a:cubicBezTo>
                <a:cubicBezTo>
                  <a:pt x="438948" y="291551"/>
                  <a:pt x="428624" y="265724"/>
                  <a:pt x="429290" y="239001"/>
                </a:cubicBezTo>
                <a:lnTo>
                  <a:pt x="629315" y="239001"/>
                </a:lnTo>
                <a:cubicBezTo>
                  <a:pt x="629981" y="265724"/>
                  <a:pt x="619658" y="291551"/>
                  <a:pt x="600755" y="310454"/>
                </a:cubicBezTo>
                <a:cubicBezTo>
                  <a:pt x="581853" y="329356"/>
                  <a:pt x="556026" y="339679"/>
                  <a:pt x="529303" y="339013"/>
                </a:cubicBezTo>
                <a:close/>
                <a:moveTo>
                  <a:pt x="357681" y="93154"/>
                </a:moveTo>
                <a:lnTo>
                  <a:pt x="588024" y="0"/>
                </a:lnTo>
                <a:moveTo>
                  <a:pt x="41985" y="220856"/>
                </a:moveTo>
                <a:lnTo>
                  <a:pt x="282558" y="123529"/>
                </a:lnTo>
              </a:path>
            </a:pathLst>
          </a:custGeom>
          <a:noFill/>
          <a:ln w="14287">
            <a:solidFill>
              <a:srgbClr val="FFFFFF"/>
            </a:solidFill>
          </a:ln>
        </p:spPr>
        <p:txBody>
          <a:bodyPr rtlCol="0" anchor="ctr"/>
          <a:lstStyle/>
          <a:p>
            <a:pPr algn="ctr"/>
            <a:endParaRPr/>
          </a:p>
        </p:txBody>
      </p:sp>
      <p:sp>
        <p:nvSpPr>
          <p:cNvPr id="17" name="Rounded Rectangle 16"/>
          <p:cNvSpPr/>
          <p:nvPr/>
        </p:nvSpPr>
        <p:spPr>
          <a:xfrm>
            <a:off x="5045396" y="2481262"/>
            <a:ext cx="640212" cy="657225"/>
          </a:xfrm>
          <a:custGeom>
            <a:avLst/>
            <a:gdLst/>
            <a:ahLst/>
            <a:cxnLst/>
            <a:rect l="0" t="0" r="0" b="0"/>
            <a:pathLst>
              <a:path w="640212" h="657225">
                <a:moveTo>
                  <a:pt x="200082" y="428625"/>
                </a:moveTo>
                <a:lnTo>
                  <a:pt x="200082" y="357187"/>
                </a:lnTo>
                <a:moveTo>
                  <a:pt x="320382" y="105155"/>
                </a:moveTo>
                <a:cubicBezTo>
                  <a:pt x="295055" y="115831"/>
                  <a:pt x="267858" y="121368"/>
                  <a:pt x="240372" y="121443"/>
                </a:cubicBezTo>
                <a:cubicBezTo>
                  <a:pt x="185614" y="121422"/>
                  <a:pt x="133217" y="99143"/>
                  <a:pt x="95211" y="59721"/>
                </a:cubicBezTo>
                <a:moveTo>
                  <a:pt x="78638" y="121443"/>
                </a:moveTo>
                <a:cubicBezTo>
                  <a:pt x="78638" y="188515"/>
                  <a:pt x="133010" y="242887"/>
                  <a:pt x="200082" y="242887"/>
                </a:cubicBezTo>
                <a:cubicBezTo>
                  <a:pt x="267153" y="242887"/>
                  <a:pt x="321525" y="188515"/>
                  <a:pt x="321525" y="121443"/>
                </a:cubicBezTo>
                <a:cubicBezTo>
                  <a:pt x="321525" y="54372"/>
                  <a:pt x="267153" y="0"/>
                  <a:pt x="200082" y="0"/>
                </a:cubicBezTo>
                <a:cubicBezTo>
                  <a:pt x="133010" y="0"/>
                  <a:pt x="78638" y="54372"/>
                  <a:pt x="78638" y="121443"/>
                </a:cubicBezTo>
                <a:moveTo>
                  <a:pt x="242944" y="485775"/>
                </a:moveTo>
                <a:lnTo>
                  <a:pt x="57" y="485775"/>
                </a:lnTo>
                <a:cubicBezTo>
                  <a:pt x="0" y="395869"/>
                  <a:pt x="59934" y="316971"/>
                  <a:pt x="146561" y="292915"/>
                </a:cubicBezTo>
                <a:cubicBezTo>
                  <a:pt x="233189" y="268860"/>
                  <a:pt x="325223" y="305557"/>
                  <a:pt x="371532" y="382619"/>
                </a:cubicBezTo>
                <a:moveTo>
                  <a:pt x="285807" y="642937"/>
                </a:moveTo>
                <a:lnTo>
                  <a:pt x="285807" y="528637"/>
                </a:lnTo>
                <a:cubicBezTo>
                  <a:pt x="285807" y="528637"/>
                  <a:pt x="285807" y="514350"/>
                  <a:pt x="300094" y="514350"/>
                </a:cubicBezTo>
                <a:lnTo>
                  <a:pt x="500119" y="514350"/>
                </a:lnTo>
                <a:cubicBezTo>
                  <a:pt x="500119" y="514350"/>
                  <a:pt x="514407" y="514350"/>
                  <a:pt x="514407" y="528637"/>
                </a:cubicBezTo>
                <a:lnTo>
                  <a:pt x="514407" y="642937"/>
                </a:lnTo>
                <a:cubicBezTo>
                  <a:pt x="514407" y="642937"/>
                  <a:pt x="514407" y="657225"/>
                  <a:pt x="500119" y="657225"/>
                </a:cubicBezTo>
                <a:lnTo>
                  <a:pt x="300094" y="657225"/>
                </a:lnTo>
                <a:cubicBezTo>
                  <a:pt x="300094" y="657225"/>
                  <a:pt x="285807" y="657225"/>
                  <a:pt x="285807" y="642937"/>
                </a:cubicBezTo>
                <a:moveTo>
                  <a:pt x="325812" y="514350"/>
                </a:moveTo>
                <a:lnTo>
                  <a:pt x="341528" y="442912"/>
                </a:lnTo>
                <a:cubicBezTo>
                  <a:pt x="342280" y="439212"/>
                  <a:pt x="344494" y="435972"/>
                  <a:pt x="347668" y="433928"/>
                </a:cubicBezTo>
                <a:cubicBezTo>
                  <a:pt x="350842" y="431883"/>
                  <a:pt x="354708" y="431207"/>
                  <a:pt x="358387" y="432054"/>
                </a:cubicBezTo>
                <a:lnTo>
                  <a:pt x="554126" y="474345"/>
                </a:lnTo>
                <a:cubicBezTo>
                  <a:pt x="561784" y="476186"/>
                  <a:pt x="566593" y="483779"/>
                  <a:pt x="564984" y="491489"/>
                </a:cubicBezTo>
                <a:lnTo>
                  <a:pt x="540696" y="602932"/>
                </a:lnTo>
                <a:cubicBezTo>
                  <a:pt x="539860" y="606677"/>
                  <a:pt x="537607" y="609954"/>
                  <a:pt x="534409" y="612076"/>
                </a:cubicBezTo>
                <a:cubicBezTo>
                  <a:pt x="531192" y="614141"/>
                  <a:pt x="527292" y="614860"/>
                  <a:pt x="523551" y="614076"/>
                </a:cubicBezTo>
                <a:lnTo>
                  <a:pt x="514407" y="612076"/>
                </a:lnTo>
                <a:moveTo>
                  <a:pt x="396963" y="440054"/>
                </a:moveTo>
                <a:lnTo>
                  <a:pt x="428967" y="370046"/>
                </a:lnTo>
                <a:cubicBezTo>
                  <a:pt x="430519" y="366600"/>
                  <a:pt x="433398" y="363927"/>
                  <a:pt x="436950" y="362636"/>
                </a:cubicBezTo>
                <a:cubicBezTo>
                  <a:pt x="440501" y="361344"/>
                  <a:pt x="444424" y="361543"/>
                  <a:pt x="447827" y="363188"/>
                </a:cubicBezTo>
                <a:lnTo>
                  <a:pt x="629850" y="446055"/>
                </a:lnTo>
                <a:cubicBezTo>
                  <a:pt x="637019" y="449302"/>
                  <a:pt x="640212" y="457734"/>
                  <a:pt x="636993" y="464915"/>
                </a:cubicBezTo>
                <a:lnTo>
                  <a:pt x="589559" y="568928"/>
                </a:lnTo>
                <a:cubicBezTo>
                  <a:pt x="587955" y="572347"/>
                  <a:pt x="585087" y="575011"/>
                  <a:pt x="581558" y="576357"/>
                </a:cubicBezTo>
                <a:cubicBezTo>
                  <a:pt x="578108" y="577922"/>
                  <a:pt x="574150" y="577922"/>
                  <a:pt x="570699" y="576357"/>
                </a:cubicBezTo>
                <a:lnTo>
                  <a:pt x="547554" y="566070"/>
                </a:lnTo>
                <a:moveTo>
                  <a:pt x="400107" y="578643"/>
                </a:moveTo>
                <a:cubicBezTo>
                  <a:pt x="396161" y="578643"/>
                  <a:pt x="392963" y="581842"/>
                  <a:pt x="392963" y="585787"/>
                </a:cubicBezTo>
                <a:cubicBezTo>
                  <a:pt x="392963" y="589732"/>
                  <a:pt x="396161" y="592931"/>
                  <a:pt x="400107" y="592931"/>
                </a:cubicBezTo>
                <a:cubicBezTo>
                  <a:pt x="404052" y="592931"/>
                  <a:pt x="407250" y="589732"/>
                  <a:pt x="407250" y="585787"/>
                </a:cubicBezTo>
                <a:cubicBezTo>
                  <a:pt x="407250" y="581842"/>
                  <a:pt x="404052" y="578643"/>
                  <a:pt x="400107" y="578643"/>
                </a:cubicBezTo>
              </a:path>
            </a:pathLst>
          </a:custGeom>
          <a:noFill/>
          <a:ln w="14287">
            <a:solidFill>
              <a:srgbClr val="FFFFFF"/>
            </a:solidFill>
          </a:ln>
        </p:spPr>
        <p:txBody>
          <a:bodyPr rtlCol="0" anchor="ctr"/>
          <a:lstStyle/>
          <a:p>
            <a:pPr algn="ctr"/>
            <a:endParaRPr/>
          </a:p>
        </p:txBody>
      </p:sp>
      <p:sp>
        <p:nvSpPr>
          <p:cNvPr id="18" name="Rounded Rectangle 17"/>
          <p:cNvSpPr/>
          <p:nvPr/>
        </p:nvSpPr>
        <p:spPr>
          <a:xfrm>
            <a:off x="6635938" y="2481262"/>
            <a:ext cx="657225" cy="657225"/>
          </a:xfrm>
          <a:custGeom>
            <a:avLst/>
            <a:gdLst/>
            <a:ahLst/>
            <a:cxnLst/>
            <a:rect l="0" t="0" r="0" b="0"/>
            <a:pathLst>
              <a:path w="657225" h="657225">
                <a:moveTo>
                  <a:pt x="514350" y="0"/>
                </a:moveTo>
                <a:lnTo>
                  <a:pt x="657225" y="0"/>
                </a:lnTo>
                <a:lnTo>
                  <a:pt x="657225" y="142875"/>
                </a:lnTo>
                <a:moveTo>
                  <a:pt x="657225" y="0"/>
                </a:moveTo>
                <a:lnTo>
                  <a:pt x="516521" y="166277"/>
                </a:lnTo>
                <a:cubicBezTo>
                  <a:pt x="507141" y="177360"/>
                  <a:pt x="490940" y="179646"/>
                  <a:pt x="478859" y="171592"/>
                </a:cubicBezTo>
                <a:lnTo>
                  <a:pt x="436140" y="143017"/>
                </a:lnTo>
                <a:cubicBezTo>
                  <a:pt x="423807" y="134786"/>
                  <a:pt x="407227" y="137355"/>
                  <a:pt x="397964" y="148932"/>
                </a:cubicBezTo>
                <a:lnTo>
                  <a:pt x="313982" y="254031"/>
                </a:lnTo>
                <a:moveTo>
                  <a:pt x="200025" y="657225"/>
                </a:moveTo>
                <a:lnTo>
                  <a:pt x="214312" y="485775"/>
                </a:lnTo>
                <a:lnTo>
                  <a:pt x="285750" y="485775"/>
                </a:lnTo>
                <a:lnTo>
                  <a:pt x="285750" y="385762"/>
                </a:lnTo>
                <a:cubicBezTo>
                  <a:pt x="285750" y="306854"/>
                  <a:pt x="221782" y="242887"/>
                  <a:pt x="142875" y="242887"/>
                </a:cubicBezTo>
                <a:cubicBezTo>
                  <a:pt x="63967" y="242887"/>
                  <a:pt x="0" y="306854"/>
                  <a:pt x="0" y="385762"/>
                </a:cubicBezTo>
                <a:lnTo>
                  <a:pt x="0" y="485775"/>
                </a:lnTo>
                <a:lnTo>
                  <a:pt x="71437" y="485775"/>
                </a:lnTo>
                <a:lnTo>
                  <a:pt x="85725" y="657225"/>
                </a:lnTo>
                <a:close/>
                <a:moveTo>
                  <a:pt x="42862" y="100012"/>
                </a:moveTo>
                <a:cubicBezTo>
                  <a:pt x="42862" y="155247"/>
                  <a:pt x="87639" y="200025"/>
                  <a:pt x="142875" y="200025"/>
                </a:cubicBezTo>
                <a:cubicBezTo>
                  <a:pt x="198110" y="200025"/>
                  <a:pt x="242887" y="155247"/>
                  <a:pt x="242887" y="100012"/>
                </a:cubicBezTo>
                <a:cubicBezTo>
                  <a:pt x="242887" y="44777"/>
                  <a:pt x="198110" y="0"/>
                  <a:pt x="142875" y="0"/>
                </a:cubicBezTo>
                <a:cubicBezTo>
                  <a:pt x="87639" y="0"/>
                  <a:pt x="42862" y="44777"/>
                  <a:pt x="42862" y="100012"/>
                </a:cubicBezTo>
                <a:close/>
              </a:path>
            </a:pathLst>
          </a:custGeom>
          <a:noFill/>
          <a:ln w="14287">
            <a:solidFill>
              <a:srgbClr val="FFFFFF"/>
            </a:solidFill>
          </a:ln>
        </p:spPr>
        <p:txBody>
          <a:bodyPr rtlCol="0" anchor="ctr"/>
          <a:lstStyle/>
          <a:p>
            <a:pPr algn="ctr"/>
            <a:endParaRPr/>
          </a:p>
        </p:txBody>
      </p:sp>
      <p:sp>
        <p:nvSpPr>
          <p:cNvPr id="19" name="TextBox 18"/>
          <p:cNvSpPr txBox="1"/>
          <p:nvPr/>
        </p:nvSpPr>
        <p:spPr>
          <a:xfrm>
            <a:off x="1613691" y="4200525"/>
            <a:ext cx="1100432" cy="457200"/>
          </a:xfrm>
          <a:prstGeom prst="rect">
            <a:avLst/>
          </a:prstGeom>
          <a:noFill/>
          <a:ln>
            <a:noFill/>
          </a:ln>
        </p:spPr>
        <p:txBody>
          <a:bodyPr wrap="none" lIns="0" tIns="0" rIns="0" bIns="0" anchor="t">
            <a:spAutoFit/>
          </a:bodyPr>
          <a:lstStyle/>
          <a:p>
            <a:pPr algn="ctr"/>
            <a:r>
              <a:rPr sz="1500" b="1">
                <a:solidFill>
                  <a:srgbClr val="484848"/>
                </a:solidFill>
                <a:latin typeface="Roboto"/>
              </a:rPr>
              <a:t>Responsible
Use</a:t>
            </a:r>
          </a:p>
        </p:txBody>
      </p:sp>
      <p:sp>
        <p:nvSpPr>
          <p:cNvPr id="20" name="TextBox 19"/>
          <p:cNvSpPr txBox="1"/>
          <p:nvPr/>
        </p:nvSpPr>
        <p:spPr>
          <a:xfrm>
            <a:off x="3399629" y="4200525"/>
            <a:ext cx="728957" cy="228600"/>
          </a:xfrm>
          <a:prstGeom prst="rect">
            <a:avLst/>
          </a:prstGeom>
          <a:noFill/>
          <a:ln>
            <a:noFill/>
          </a:ln>
        </p:spPr>
        <p:txBody>
          <a:bodyPr wrap="none" lIns="0" tIns="0" rIns="0" bIns="0" anchor="t">
            <a:spAutoFit/>
          </a:bodyPr>
          <a:lstStyle/>
          <a:p>
            <a:pPr algn="ctr"/>
            <a:r>
              <a:rPr sz="1500" b="1">
                <a:solidFill>
                  <a:srgbClr val="484848"/>
                </a:solidFill>
                <a:latin typeface="Roboto"/>
              </a:rPr>
              <a:t>Fairness</a:t>
            </a:r>
          </a:p>
        </p:txBody>
      </p:sp>
      <p:sp>
        <p:nvSpPr>
          <p:cNvPr id="21" name="TextBox 20"/>
          <p:cNvSpPr txBox="1"/>
          <p:nvPr/>
        </p:nvSpPr>
        <p:spPr>
          <a:xfrm>
            <a:off x="4892768" y="4200525"/>
            <a:ext cx="943127" cy="457200"/>
          </a:xfrm>
          <a:prstGeom prst="rect">
            <a:avLst/>
          </a:prstGeom>
          <a:noFill/>
          <a:ln>
            <a:noFill/>
          </a:ln>
        </p:spPr>
        <p:txBody>
          <a:bodyPr wrap="none" lIns="0" tIns="0" rIns="0" bIns="0" anchor="t">
            <a:spAutoFit/>
          </a:bodyPr>
          <a:lstStyle/>
          <a:p>
            <a:pPr algn="ctr"/>
            <a:r>
              <a:rPr sz="1500" b="1">
                <a:solidFill>
                  <a:srgbClr val="484848"/>
                </a:solidFill>
                <a:latin typeface="Roboto"/>
              </a:rPr>
              <a:t>Financial
Awareness</a:t>
            </a:r>
          </a:p>
        </p:txBody>
      </p:sp>
      <p:sp>
        <p:nvSpPr>
          <p:cNvPr id="22" name="TextBox 21"/>
          <p:cNvSpPr txBox="1"/>
          <p:nvPr/>
        </p:nvSpPr>
        <p:spPr>
          <a:xfrm>
            <a:off x="6520400" y="4200525"/>
            <a:ext cx="888206" cy="457200"/>
          </a:xfrm>
          <a:prstGeom prst="rect">
            <a:avLst/>
          </a:prstGeom>
          <a:noFill/>
          <a:ln>
            <a:noFill/>
          </a:ln>
        </p:spPr>
        <p:txBody>
          <a:bodyPr wrap="none" lIns="0" tIns="0" rIns="0" bIns="0" anchor="t">
            <a:spAutoFit/>
          </a:bodyPr>
          <a:lstStyle/>
          <a:p>
            <a:pPr algn="ctr"/>
            <a:r>
              <a:rPr sz="1500" b="1">
                <a:solidFill>
                  <a:srgbClr val="484848"/>
                </a:solidFill>
                <a:latin typeface="Roboto"/>
              </a:rPr>
              <a:t>Improved
Outcomes</a:t>
            </a:r>
          </a:p>
        </p:txBody>
      </p:sp>
      <p:sp>
        <p:nvSpPr>
          <p:cNvPr id="23" name="TextBox 22"/>
          <p:cNvSpPr txBox="1"/>
          <p:nvPr/>
        </p:nvSpPr>
        <p:spPr>
          <a:xfrm>
            <a:off x="1492057" y="4767262"/>
            <a:ext cx="1343767" cy="342900"/>
          </a:xfrm>
          <a:prstGeom prst="rect">
            <a:avLst/>
          </a:prstGeom>
          <a:noFill/>
          <a:ln>
            <a:noFill/>
          </a:ln>
        </p:spPr>
        <p:txBody>
          <a:bodyPr wrap="none" lIns="0" tIns="0" rIns="0" bIns="0" anchor="t">
            <a:spAutoFit/>
          </a:bodyPr>
          <a:lstStyle/>
          <a:p>
            <a:pPr algn="ctr"/>
            <a:r>
              <a:rPr sz="1100" b="0">
                <a:solidFill>
                  <a:srgbClr val="484848"/>
                </a:solidFill>
                <a:latin typeface="Roboto"/>
              </a:rPr>
              <a:t>Ensures public funds
are used wisely.</a:t>
            </a:r>
          </a:p>
        </p:txBody>
      </p:sp>
      <p:sp>
        <p:nvSpPr>
          <p:cNvPr id="24" name="TextBox 23"/>
          <p:cNvSpPr txBox="1"/>
          <p:nvPr/>
        </p:nvSpPr>
        <p:spPr>
          <a:xfrm>
            <a:off x="3243705" y="4538662"/>
            <a:ext cx="1040901" cy="685800"/>
          </a:xfrm>
          <a:prstGeom prst="rect">
            <a:avLst/>
          </a:prstGeom>
          <a:noFill/>
          <a:ln>
            <a:noFill/>
          </a:ln>
        </p:spPr>
        <p:txBody>
          <a:bodyPr wrap="none" lIns="0" tIns="0" rIns="0" bIns="0" anchor="t">
            <a:spAutoFit/>
          </a:bodyPr>
          <a:lstStyle/>
          <a:p>
            <a:pPr algn="ctr"/>
            <a:r>
              <a:rPr sz="1100" b="0">
                <a:solidFill>
                  <a:srgbClr val="484848"/>
                </a:solidFill>
                <a:latin typeface="Roboto"/>
              </a:rPr>
              <a:t>Promotes equal
treatment and
consistent
application.</a:t>
            </a:r>
          </a:p>
        </p:txBody>
      </p:sp>
      <p:sp>
        <p:nvSpPr>
          <p:cNvPr id="25" name="TextBox 24"/>
          <p:cNvSpPr txBox="1"/>
          <p:nvPr/>
        </p:nvSpPr>
        <p:spPr>
          <a:xfrm>
            <a:off x="4830474" y="4767262"/>
            <a:ext cx="1067838" cy="685800"/>
          </a:xfrm>
          <a:prstGeom prst="rect">
            <a:avLst/>
          </a:prstGeom>
          <a:noFill/>
          <a:ln>
            <a:noFill/>
          </a:ln>
        </p:spPr>
        <p:txBody>
          <a:bodyPr wrap="none" lIns="0" tIns="0" rIns="0" bIns="0" anchor="t">
            <a:spAutoFit/>
          </a:bodyPr>
          <a:lstStyle/>
          <a:p>
            <a:pPr algn="ctr"/>
            <a:r>
              <a:rPr sz="1100" b="0">
                <a:solidFill>
                  <a:srgbClr val="484848"/>
                </a:solidFill>
                <a:latin typeface="Roboto"/>
              </a:rPr>
              <a:t>Encourages
individuals to be
mindful of their
finances.</a:t>
            </a:r>
          </a:p>
        </p:txBody>
      </p:sp>
      <p:sp>
        <p:nvSpPr>
          <p:cNvPr id="26" name="TextBox 25"/>
          <p:cNvSpPr txBox="1"/>
          <p:nvPr/>
        </p:nvSpPr>
        <p:spPr>
          <a:xfrm>
            <a:off x="6311326" y="4767262"/>
            <a:ext cx="1306410" cy="514350"/>
          </a:xfrm>
          <a:prstGeom prst="rect">
            <a:avLst/>
          </a:prstGeom>
          <a:noFill/>
          <a:ln>
            <a:noFill/>
          </a:ln>
        </p:spPr>
        <p:txBody>
          <a:bodyPr wrap="none" lIns="0" tIns="0" rIns="0" bIns="0" anchor="t">
            <a:spAutoFit/>
          </a:bodyPr>
          <a:lstStyle/>
          <a:p>
            <a:pPr algn="ctr"/>
            <a:r>
              <a:rPr sz="1100" b="0">
                <a:solidFill>
                  <a:srgbClr val="484848"/>
                </a:solidFill>
                <a:latin typeface="Roboto"/>
              </a:rPr>
              <a:t>Leads to better long-
term employment
results.</a:t>
            </a:r>
          </a:p>
        </p:txBody>
      </p:sp>
      <p:grpSp>
        <p:nvGrpSpPr>
          <p:cNvPr id="27" name="Group 26">
            <a:extLst>
              <a:ext uri="{FF2B5EF4-FFF2-40B4-BE49-F238E27FC236}">
                <a16:creationId xmlns:a16="http://schemas.microsoft.com/office/drawing/2014/main" id="{F216C11F-36C0-4F84-A6A2-09C1B96106E8}"/>
              </a:ext>
            </a:extLst>
          </p:cNvPr>
          <p:cNvGrpSpPr/>
          <p:nvPr/>
        </p:nvGrpSpPr>
        <p:grpSpPr>
          <a:xfrm>
            <a:off x="0" y="6019800"/>
            <a:ext cx="9144000" cy="609600"/>
            <a:chOff x="0" y="6019800"/>
            <a:chExt cx="9144000" cy="609600"/>
          </a:xfrm>
        </p:grpSpPr>
        <p:sp>
          <p:nvSpPr>
            <p:cNvPr id="28" name="Rectangle 27">
              <a:extLst>
                <a:ext uri="{FF2B5EF4-FFF2-40B4-BE49-F238E27FC236}">
                  <a16:creationId xmlns:a16="http://schemas.microsoft.com/office/drawing/2014/main" id="{F9CB3FF4-A7A2-49B1-85E7-DCBA743CF9E6}"/>
                </a:ext>
              </a:extLst>
            </p:cNvPr>
            <p:cNvSpPr/>
            <p:nvPr/>
          </p:nvSpPr>
          <p:spPr>
            <a:xfrm>
              <a:off x="0" y="6172200"/>
              <a:ext cx="9144000" cy="457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24ECABA-4CB1-4B37-8C66-385EB963384C}"/>
                </a:ext>
              </a:extLst>
            </p:cNvPr>
            <p:cNvSpPr/>
            <p:nvPr/>
          </p:nvSpPr>
          <p:spPr>
            <a:xfrm>
              <a:off x="0" y="6019800"/>
              <a:ext cx="9144000" cy="76200"/>
            </a:xfrm>
            <a:prstGeom prst="rect">
              <a:avLst/>
            </a:prstGeom>
            <a:solidFill>
              <a:srgbClr val="F57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 Box 8">
              <a:extLst>
                <a:ext uri="{FF2B5EF4-FFF2-40B4-BE49-F238E27FC236}">
                  <a16:creationId xmlns:a16="http://schemas.microsoft.com/office/drawing/2014/main" id="{E8B82B80-C3C1-4EA8-8C18-4A6DC8F78CAA}"/>
                </a:ext>
              </a:extLst>
            </p:cNvPr>
            <p:cNvSpPr txBox="1">
              <a:spLocks noChangeArrowheads="1"/>
            </p:cNvSpPr>
            <p:nvPr/>
          </p:nvSpPr>
          <p:spPr bwMode="auto">
            <a:xfrm>
              <a:off x="2057400" y="6172200"/>
              <a:ext cx="53721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FFFFFF"/>
                  </a:solidFill>
                  <a:effectLst/>
                  <a:latin typeface="Georgia" pitchFamily="18" charset="0"/>
                </a:rPr>
                <a:t>                 </a:t>
              </a:r>
              <a:r>
                <a:rPr kumimoji="0" lang="en-US" sz="2600" b="0" i="0" u="none" strike="noStrike" cap="none" normalizeH="0" baseline="0" dirty="0">
                  <a:ln>
                    <a:noFill/>
                  </a:ln>
                  <a:solidFill>
                    <a:srgbClr val="FFFFFF"/>
                  </a:solidFill>
                  <a:effectLst/>
                  <a:latin typeface="Futura Bk BT" pitchFamily="34" charset="0"/>
                </a:rPr>
                <a:t>www.wesley.ca  </a:t>
              </a:r>
              <a:endParaRPr kumimoji="0" lang="en-US" sz="1800" b="0" i="0" u="none" strike="noStrike" cap="none" normalizeH="0" baseline="0" dirty="0">
                <a:ln>
                  <a:noFill/>
                </a:ln>
                <a:solidFill>
                  <a:schemeClr val="tx1"/>
                </a:solidFill>
                <a:effectLst/>
                <a:latin typeface="Arial" pitchFamily="34" charset="0"/>
              </a:endParaRPr>
            </a:p>
          </p:txBody>
        </p:sp>
      </p:grpSp>
      <p:sp>
        <p:nvSpPr>
          <p:cNvPr id="31" name="Title 30">
            <a:extLst>
              <a:ext uri="{FF2B5EF4-FFF2-40B4-BE49-F238E27FC236}">
                <a16:creationId xmlns:a16="http://schemas.microsoft.com/office/drawing/2014/main" id="{E52CEF2A-78FA-4862-99ED-443921A392FE}"/>
              </a:ext>
            </a:extLst>
          </p:cNvPr>
          <p:cNvSpPr>
            <a:spLocks noGrp="1"/>
          </p:cNvSpPr>
          <p:nvPr>
            <p:ph type="title"/>
          </p:nvPr>
        </p:nvSpPr>
        <p:spPr/>
        <p:txBody>
          <a:bodyPr/>
          <a:lstStyle/>
          <a:p>
            <a:r>
              <a:rPr lang="en-CA" dirty="0"/>
              <a:t>Why this Approach Matters</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798C-2366-4E07-B8F7-8578D3921E4A}"/>
              </a:ext>
            </a:extLst>
          </p:cNvPr>
          <p:cNvSpPr>
            <a:spLocks noGrp="1"/>
          </p:cNvSpPr>
          <p:nvPr>
            <p:ph type="title"/>
          </p:nvPr>
        </p:nvSpPr>
        <p:spPr/>
        <p:txBody>
          <a:bodyPr>
            <a:normAutofit/>
          </a:bodyPr>
          <a:lstStyle/>
          <a:p>
            <a:r>
              <a:rPr lang="en-CA" dirty="0"/>
              <a:t>Specialized Services</a:t>
            </a:r>
            <a:endParaRPr lang="en-US" dirty="0"/>
          </a:p>
        </p:txBody>
      </p:sp>
      <p:pic>
        <p:nvPicPr>
          <p:cNvPr id="17" name="Picture 16">
            <a:extLst>
              <a:ext uri="{FF2B5EF4-FFF2-40B4-BE49-F238E27FC236}">
                <a16:creationId xmlns:a16="http://schemas.microsoft.com/office/drawing/2014/main" id="{CBDC7153-55C6-4F6E-B753-03339C032A5F}"/>
              </a:ext>
            </a:extLst>
          </p:cNvPr>
          <p:cNvPicPr>
            <a:picLocks noChangeAspect="1"/>
          </p:cNvPicPr>
          <p:nvPr/>
        </p:nvPicPr>
        <p:blipFill>
          <a:blip r:embed="rId3"/>
          <a:stretch>
            <a:fillRect/>
          </a:stretch>
        </p:blipFill>
        <p:spPr>
          <a:xfrm>
            <a:off x="2190750" y="1843087"/>
            <a:ext cx="4762500" cy="3171825"/>
          </a:xfrm>
          <a:prstGeom prst="rect">
            <a:avLst/>
          </a:prstGeom>
        </p:spPr>
      </p:pic>
      <p:grpSp>
        <p:nvGrpSpPr>
          <p:cNvPr id="19" name="Group 18">
            <a:extLst>
              <a:ext uri="{FF2B5EF4-FFF2-40B4-BE49-F238E27FC236}">
                <a16:creationId xmlns:a16="http://schemas.microsoft.com/office/drawing/2014/main" id="{5006A31F-B9AA-40EE-BC6B-7830DC2B7D8B}"/>
              </a:ext>
            </a:extLst>
          </p:cNvPr>
          <p:cNvGrpSpPr/>
          <p:nvPr/>
        </p:nvGrpSpPr>
        <p:grpSpPr>
          <a:xfrm>
            <a:off x="5504542" y="5334000"/>
            <a:ext cx="3204029" cy="1097526"/>
            <a:chOff x="5448474" y="5239973"/>
            <a:chExt cx="3429000" cy="1294939"/>
          </a:xfrm>
        </p:grpSpPr>
        <p:sp>
          <p:nvSpPr>
            <p:cNvPr id="20" name="Text Box 7">
              <a:extLst>
                <a:ext uri="{FF2B5EF4-FFF2-40B4-BE49-F238E27FC236}">
                  <a16:creationId xmlns:a16="http://schemas.microsoft.com/office/drawing/2014/main" id="{04541B08-25FD-49C5-92B3-77488AA835C7}"/>
                </a:ext>
              </a:extLst>
            </p:cNvPr>
            <p:cNvSpPr txBox="1">
              <a:spLocks noChangeArrowheads="1"/>
            </p:cNvSpPr>
            <p:nvPr/>
          </p:nvSpPr>
          <p:spPr bwMode="auto">
            <a:xfrm>
              <a:off x="7162974" y="5925312"/>
              <a:ext cx="17145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Georgia" pitchFamily="18" charset="0"/>
                </a:rPr>
                <a:t>This </a:t>
              </a:r>
              <a:r>
                <a:rPr kumimoji="0" lang="en-GB" sz="1000" b="0" i="1" u="none" strike="noStrike" cap="none" normalizeH="0" baseline="0" dirty="0">
                  <a:ln>
                    <a:noFill/>
                  </a:ln>
                  <a:solidFill>
                    <a:srgbClr val="000000"/>
                  </a:solidFill>
                  <a:effectLst/>
                  <a:latin typeface="Georgia" pitchFamily="18" charset="0"/>
                </a:rPr>
                <a:t>Employment Ontario </a:t>
              </a:r>
              <a:r>
                <a:rPr kumimoji="0" lang="en-GB" sz="1000" b="0" i="0" u="none" strike="noStrike" cap="none" normalizeH="0" baseline="0" dirty="0">
                  <a:ln>
                    <a:noFill/>
                  </a:ln>
                  <a:solidFill>
                    <a:srgbClr val="000000"/>
                  </a:solidFill>
                  <a:effectLst/>
                  <a:latin typeface="Georgia" pitchFamily="18" charset="0"/>
                </a:rPr>
                <a:t>service is funded by the </a:t>
              </a:r>
              <a:br>
                <a:rPr kumimoji="0" lang="en-GB" sz="1000" b="0" i="0" u="none" strike="noStrike" cap="none" normalizeH="0" baseline="0" dirty="0">
                  <a:ln>
                    <a:noFill/>
                  </a:ln>
                  <a:solidFill>
                    <a:srgbClr val="000000"/>
                  </a:solidFill>
                  <a:effectLst/>
                  <a:latin typeface="Georgia" pitchFamily="18" charset="0"/>
                </a:rPr>
              </a:br>
              <a:r>
                <a:rPr kumimoji="0" lang="en-GB" sz="1000" b="0" i="0" u="none" strike="noStrike" cap="none" normalizeH="0" baseline="0" dirty="0">
                  <a:ln>
                    <a:noFill/>
                  </a:ln>
                  <a:solidFill>
                    <a:srgbClr val="000000"/>
                  </a:solidFill>
                  <a:effectLst/>
                  <a:latin typeface="Georgia" pitchFamily="18" charset="0"/>
                </a:rPr>
                <a:t>Government of Ontario</a:t>
              </a:r>
              <a:endParaRPr kumimoji="0" lang="en-US" sz="1800" b="0" i="0" u="none" strike="noStrike" cap="none" normalizeH="0" baseline="0" dirty="0">
                <a:ln>
                  <a:noFill/>
                </a:ln>
                <a:solidFill>
                  <a:schemeClr val="tx1"/>
                </a:solidFill>
                <a:effectLst/>
                <a:latin typeface="Arial" pitchFamily="34" charset="0"/>
              </a:endParaRPr>
            </a:p>
          </p:txBody>
        </p:sp>
        <p:pic>
          <p:nvPicPr>
            <p:cNvPr id="21" name="Picture 20" descr="Red-Tag.jpg">
              <a:extLst>
                <a:ext uri="{FF2B5EF4-FFF2-40B4-BE49-F238E27FC236}">
                  <a16:creationId xmlns:a16="http://schemas.microsoft.com/office/drawing/2014/main" id="{A4B69F11-46BC-45AE-B6EA-BAFDB699473B}"/>
                </a:ext>
              </a:extLst>
            </p:cNvPr>
            <p:cNvPicPr>
              <a:picLocks noChangeAspect="1"/>
            </p:cNvPicPr>
            <p:nvPr/>
          </p:nvPicPr>
          <p:blipFill>
            <a:blip r:embed="rId4" cstate="print"/>
            <a:stretch>
              <a:fillRect/>
            </a:stretch>
          </p:blipFill>
          <p:spPr>
            <a:xfrm>
              <a:off x="7334424" y="5239973"/>
              <a:ext cx="1371600" cy="673331"/>
            </a:xfrm>
            <a:prstGeom prst="rect">
              <a:avLst/>
            </a:prstGeom>
          </p:spPr>
        </p:pic>
        <p:pic>
          <p:nvPicPr>
            <p:cNvPr id="22" name="Picture 21">
              <a:extLst>
                <a:ext uri="{FF2B5EF4-FFF2-40B4-BE49-F238E27FC236}">
                  <a16:creationId xmlns:a16="http://schemas.microsoft.com/office/drawing/2014/main" id="{C41C1DA5-53F8-405E-AF43-DFB1858B00F1}"/>
                </a:ext>
              </a:extLst>
            </p:cNvPr>
            <p:cNvPicPr>
              <a:picLocks noChangeAspect="1"/>
            </p:cNvPicPr>
            <p:nvPr/>
          </p:nvPicPr>
          <p:blipFill>
            <a:blip r:embed="rId5"/>
            <a:stretch>
              <a:fillRect/>
            </a:stretch>
          </p:blipFill>
          <p:spPr>
            <a:xfrm>
              <a:off x="5486576" y="5609989"/>
              <a:ext cx="1214286" cy="435714"/>
            </a:xfrm>
            <a:prstGeom prst="rect">
              <a:avLst/>
            </a:prstGeom>
          </p:spPr>
        </p:pic>
        <p:sp>
          <p:nvSpPr>
            <p:cNvPr id="23" name="Rectangle 22">
              <a:extLst>
                <a:ext uri="{FF2B5EF4-FFF2-40B4-BE49-F238E27FC236}">
                  <a16:creationId xmlns:a16="http://schemas.microsoft.com/office/drawing/2014/main" id="{455BF9B2-1389-4F72-BF07-2AACEDAA1117}"/>
                </a:ext>
              </a:extLst>
            </p:cNvPr>
            <p:cNvSpPr/>
            <p:nvPr/>
          </p:nvSpPr>
          <p:spPr>
            <a:xfrm>
              <a:off x="5448474" y="6096169"/>
              <a:ext cx="1441420" cy="261610"/>
            </a:xfrm>
            <a:prstGeom prst="rect">
              <a:avLst/>
            </a:prstGeom>
          </p:spPr>
          <p:txBody>
            <a:bodyPr wrap="square">
              <a:spAutoFit/>
            </a:bodyPr>
            <a:lstStyle/>
            <a:p>
              <a:pPr>
                <a:spcAft>
                  <a:spcPts val="0"/>
                </a:spcAft>
              </a:pPr>
              <a:r>
                <a:rPr lang="en-US" sz="1100" dirty="0">
                  <a:solidFill>
                    <a:srgbClr val="8EAADB"/>
                  </a:solidFill>
                  <a:latin typeface="Calibri" panose="020F0502020204030204" pitchFamily="34" charset="0"/>
                  <a:ea typeface="Calibri" panose="020F0502020204030204" pitchFamily="34" charset="0"/>
                </a:rPr>
                <a:t>The Power of Possible</a:t>
              </a:r>
              <a:endParaRPr lang="en-CA" sz="11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567393066"/>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1549</Words>
  <Application>Microsoft Office PowerPoint</Application>
  <PresentationFormat>On-screen Show (4:3)</PresentationFormat>
  <Paragraphs>183</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Futura Bk BT</vt:lpstr>
      <vt:lpstr>Georgia</vt:lpstr>
      <vt:lpstr>Roboto</vt:lpstr>
      <vt:lpstr>Office Theme</vt:lpstr>
      <vt:lpstr>PowerPoint Presentation</vt:lpstr>
      <vt:lpstr>Introduction</vt:lpstr>
      <vt:lpstr>PowerPoint Presentation</vt:lpstr>
      <vt:lpstr>PowerPoint Presentation</vt:lpstr>
      <vt:lpstr>Pre-Employment Supports at Wesley</vt:lpstr>
      <vt:lpstr>Jobseeker Financial Supports</vt:lpstr>
      <vt:lpstr>Needs Vs. Wants</vt:lpstr>
      <vt:lpstr>Why this Approach Matters</vt:lpstr>
      <vt:lpstr>Specialized Services</vt:lpstr>
      <vt:lpstr>ClothingWorks Hamilton</vt:lpstr>
      <vt:lpstr>How We Help:</vt:lpstr>
      <vt:lpstr>Getting Started</vt:lpstr>
      <vt:lpstr>PowerPoint Presentation</vt:lpstr>
      <vt:lpstr>How Insight Collective Can Help</vt:lpstr>
      <vt:lpstr>Conclusion: Achievable Sustainable Employment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dc:creator>
  <cp:lastModifiedBy>Ebtihal Farah</cp:lastModifiedBy>
  <cp:revision>54</cp:revision>
  <dcterms:created xsi:type="dcterms:W3CDTF">2011-12-29T15:15:22Z</dcterms:created>
  <dcterms:modified xsi:type="dcterms:W3CDTF">2026-02-10T19:28:32Z</dcterms:modified>
</cp:coreProperties>
</file>