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Montserrat" panose="00000500000000000000" pitchFamily="2" charset="0"/>
      <p:regular r:id="rId16"/>
    </p:embeddedFont>
    <p:embeddedFont>
      <p:font typeface="Montserrat Bold" panose="020B0604020202020204" charset="0"/>
      <p:regular r:id="rId17"/>
    </p:embeddedFont>
    <p:embeddedFont>
      <p:font typeface="Montserrat Medium" panose="00000600000000000000" pitchFamily="2" charset="0"/>
      <p:regular r:id="rId18"/>
    </p:embeddedFont>
    <p:embeddedFont>
      <p:font typeface="Poppins" panose="00000500000000000000" pitchFamily="2" charset="0"/>
      <p:regular r:id="rId19"/>
    </p:embeddedFont>
    <p:embeddedFont>
      <p:font typeface="Poppins Bold" panose="020B0604020202020204" charset="0"/>
      <p:regular r:id="rId20"/>
    </p:embeddedFont>
    <p:embeddedFont>
      <p:font typeface="Poppins Semi-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nnecttocareers.ca" TargetMode="Externa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1.svg"/><Relationship Id="rId7" Type="http://schemas.openxmlformats.org/officeDocument/2006/relationships/image" Target="../media/image5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nnecttocareers.ca/whos-hiring/" TargetMode="External"/><Relationship Id="rId5" Type="http://schemas.openxmlformats.org/officeDocument/2006/relationships/image" Target="../media/image57.svg"/><Relationship Id="rId4" Type="http://schemas.openxmlformats.org/officeDocument/2006/relationships/image" Target="../media/image56.png"/><Relationship Id="rId9" Type="http://schemas.openxmlformats.org/officeDocument/2006/relationships/image" Target="../media/image6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5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image" Target="../media/image21.svg"/><Relationship Id="rId7" Type="http://schemas.openxmlformats.org/officeDocument/2006/relationships/image" Target="../media/image28.sv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" Type="http://schemas.openxmlformats.org/officeDocument/2006/relationships/image" Target="../media/image20.png"/><Relationship Id="rId16" Type="http://schemas.openxmlformats.org/officeDocument/2006/relationships/image" Target="../media/image37.sv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sv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1.svg"/><Relationship Id="rId7" Type="http://schemas.openxmlformats.org/officeDocument/2006/relationships/image" Target="../media/image4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300" y="1894933"/>
            <a:ext cx="18000349" cy="7830001"/>
          </a:xfrm>
          <a:custGeom>
            <a:avLst/>
            <a:gdLst/>
            <a:ahLst/>
            <a:cxnLst/>
            <a:rect l="l" t="t" r="r" b="b"/>
            <a:pathLst>
              <a:path w="18000349" h="7830001">
                <a:moveTo>
                  <a:pt x="0" y="0"/>
                </a:moveTo>
                <a:lnTo>
                  <a:pt x="18000350" y="0"/>
                </a:lnTo>
                <a:lnTo>
                  <a:pt x="18000350" y="7830002"/>
                </a:lnTo>
                <a:lnTo>
                  <a:pt x="0" y="78300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42" t="-787" b="-15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05033" y="390525"/>
            <a:ext cx="1767793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Connect to Careers: Job Fair Prep Workshop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303053" y="1291987"/>
            <a:ext cx="13681894" cy="5968726"/>
          </a:xfrm>
          <a:custGeom>
            <a:avLst/>
            <a:gdLst/>
            <a:ahLst/>
            <a:cxnLst/>
            <a:rect l="l" t="t" r="r" b="b"/>
            <a:pathLst>
              <a:path w="13681894" h="5968726">
                <a:moveTo>
                  <a:pt x="0" y="0"/>
                </a:moveTo>
                <a:lnTo>
                  <a:pt x="13681894" y="0"/>
                </a:lnTo>
                <a:lnTo>
                  <a:pt x="13681894" y="5968726"/>
                </a:lnTo>
                <a:lnTo>
                  <a:pt x="0" y="59687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572332" y="402590"/>
            <a:ext cx="7143336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9"/>
              </a:lnSpc>
            </a:pPr>
            <a:r>
              <a:rPr lang="en-US" sz="3999" b="1" spc="-11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Connect to Careers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09150" y="7853857"/>
            <a:ext cx="11469700" cy="172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5799" b="1" spc="-17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Online Registration is REQUIRED before the event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881108" y="2054596"/>
            <a:ext cx="3352834" cy="2485288"/>
          </a:xfrm>
          <a:custGeom>
            <a:avLst/>
            <a:gdLst/>
            <a:ahLst/>
            <a:cxnLst/>
            <a:rect l="l" t="t" r="r" b="b"/>
            <a:pathLst>
              <a:path w="3352834" h="2485288">
                <a:moveTo>
                  <a:pt x="0" y="0"/>
                </a:moveTo>
                <a:lnTo>
                  <a:pt x="3352833" y="0"/>
                </a:lnTo>
                <a:lnTo>
                  <a:pt x="3352833" y="2485288"/>
                </a:lnTo>
                <a:lnTo>
                  <a:pt x="0" y="2485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35553" y="1445141"/>
            <a:ext cx="6245555" cy="3992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 register you will need:</a:t>
            </a:r>
          </a:p>
          <a:p>
            <a:pPr algn="l">
              <a:lnSpc>
                <a:spcPts val="4479"/>
              </a:lnSpc>
            </a:pPr>
            <a:endParaRPr lang="en-US" sz="3399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90876" lvl="1" indent="-345438" algn="l">
              <a:lnSpc>
                <a:spcPts val="4479"/>
              </a:lnSpc>
              <a:buAutoNum type="arabicPeriod"/>
            </a:pPr>
            <a:r>
              <a:rPr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First &amp; Last Name</a:t>
            </a:r>
          </a:p>
          <a:p>
            <a:pPr marL="690876" lvl="1" indent="-345438" algn="l">
              <a:lnSpc>
                <a:spcPts val="4479"/>
              </a:lnSpc>
              <a:buAutoNum type="arabicPeriod"/>
            </a:pPr>
            <a:r>
              <a:rPr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Email Address</a:t>
            </a:r>
          </a:p>
          <a:p>
            <a:pPr marL="690876" lvl="1" indent="-345438" algn="l">
              <a:lnSpc>
                <a:spcPts val="4479"/>
              </a:lnSpc>
              <a:buAutoNum type="arabicPeriod"/>
            </a:pPr>
            <a:r>
              <a:rPr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City you live in</a:t>
            </a:r>
          </a:p>
          <a:p>
            <a:pPr marL="690876" lvl="1" indent="-345438" algn="l">
              <a:lnSpc>
                <a:spcPts val="4479"/>
              </a:lnSpc>
              <a:spcBef>
                <a:spcPct val="0"/>
              </a:spcBef>
              <a:buAutoNum type="arabicPeriod"/>
            </a:pPr>
            <a:r>
              <a:rPr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Create a Password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endParaRPr lang="en-US" sz="31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72332" y="402590"/>
            <a:ext cx="7143336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9"/>
              </a:lnSpc>
            </a:pPr>
            <a:r>
              <a:rPr lang="en-US" sz="3999" b="1" spc="-11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How to REGISTER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23367" y="1725564"/>
            <a:ext cx="6245555" cy="2814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Confirm if you are:</a:t>
            </a:r>
          </a:p>
          <a:p>
            <a:pPr algn="l">
              <a:lnSpc>
                <a:spcPts val="4479"/>
              </a:lnSpc>
            </a:pPr>
            <a:endParaRPr lang="en-US" sz="3199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90876" lvl="1" indent="-345438" algn="l">
              <a:lnSpc>
                <a:spcPts val="4479"/>
              </a:lnSpc>
              <a:buAutoNum type="arabicPeriod"/>
            </a:pPr>
            <a:r>
              <a:rPr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</a:t>
            </a:r>
          </a:p>
          <a:p>
            <a:pPr marL="690876" lvl="1" indent="-345438" algn="l">
              <a:lnSpc>
                <a:spcPts val="4479"/>
              </a:lnSpc>
              <a:buAutoNum type="arabicPeriod"/>
            </a:pPr>
            <a:r>
              <a:rPr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Alumni </a:t>
            </a:r>
          </a:p>
          <a:p>
            <a:pPr marL="690876" lvl="1" indent="-345438" algn="l">
              <a:lnSpc>
                <a:spcPts val="4479"/>
              </a:lnSpc>
              <a:spcBef>
                <a:spcPct val="0"/>
              </a:spcBef>
              <a:buAutoNum type="arabicPeriod"/>
            </a:pPr>
            <a:r>
              <a:rPr lang="en-US" sz="3199" b="1">
                <a:solidFill>
                  <a:srgbClr val="FDB034"/>
                </a:solidFill>
                <a:latin typeface="Poppins Bold"/>
                <a:ea typeface="Poppins Bold"/>
                <a:cs typeface="Poppins Bold"/>
                <a:sym typeface="Poppins Bold"/>
              </a:rPr>
              <a:t>Community Job Seeker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2534" y="5685671"/>
            <a:ext cx="15529981" cy="112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There are additional questions about level of education, previous role titles, jobs you are looking for </a:t>
            </a:r>
            <a:r>
              <a:rPr lang="en-US" sz="3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- these are NOT mandatory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09992" y="7557017"/>
            <a:ext cx="13967398" cy="1211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00"/>
              </a:lnSpc>
            </a:pPr>
            <a:r>
              <a:rPr lang="en-US" sz="7699" b="1" spc="-23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LET’S REGISTER TOGETHER!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96707" y="8844669"/>
            <a:ext cx="10793968" cy="116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://www.connecttocareers.ca"/>
              </a:rPr>
              <a:t>www.connecttocareers.ca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905424" y="1783875"/>
            <a:ext cx="2269460" cy="2388905"/>
          </a:xfrm>
          <a:custGeom>
            <a:avLst/>
            <a:gdLst/>
            <a:ahLst/>
            <a:cxnLst/>
            <a:rect l="l" t="t" r="r" b="b"/>
            <a:pathLst>
              <a:path w="2269460" h="2388905">
                <a:moveTo>
                  <a:pt x="0" y="0"/>
                </a:moveTo>
                <a:lnTo>
                  <a:pt x="2269459" y="0"/>
                </a:lnTo>
                <a:lnTo>
                  <a:pt x="2269459" y="2388905"/>
                </a:lnTo>
                <a:lnTo>
                  <a:pt x="0" y="23889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hlinkClick r:id="rId6" tooltip="https://connecttocareers.ca/whos-hiring/"/>
          </p:cNvPr>
          <p:cNvSpPr/>
          <p:nvPr/>
        </p:nvSpPr>
        <p:spPr>
          <a:xfrm>
            <a:off x="389393" y="4794242"/>
            <a:ext cx="4450307" cy="5593788"/>
          </a:xfrm>
          <a:custGeom>
            <a:avLst/>
            <a:gdLst/>
            <a:ahLst/>
            <a:cxnLst/>
            <a:rect l="l" t="t" r="r" b="b"/>
            <a:pathLst>
              <a:path w="4450307" h="5593788">
                <a:moveTo>
                  <a:pt x="0" y="0"/>
                </a:moveTo>
                <a:lnTo>
                  <a:pt x="4450307" y="0"/>
                </a:lnTo>
                <a:lnTo>
                  <a:pt x="4450307" y="5593788"/>
                </a:lnTo>
                <a:lnTo>
                  <a:pt x="0" y="55937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5098492" y="7591136"/>
            <a:ext cx="4513897" cy="2273876"/>
          </a:xfrm>
          <a:custGeom>
            <a:avLst/>
            <a:gdLst/>
            <a:ahLst/>
            <a:cxnLst/>
            <a:rect l="l" t="t" r="r" b="b"/>
            <a:pathLst>
              <a:path w="4513897" h="2273876">
                <a:moveTo>
                  <a:pt x="0" y="0"/>
                </a:moveTo>
                <a:lnTo>
                  <a:pt x="4513897" y="0"/>
                </a:lnTo>
                <a:lnTo>
                  <a:pt x="4513897" y="2273876"/>
                </a:lnTo>
                <a:lnTo>
                  <a:pt x="0" y="22738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049341" y="541290"/>
            <a:ext cx="14577680" cy="141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9"/>
              </a:lnSpc>
            </a:pPr>
            <a:r>
              <a:rPr lang="en-US" sz="3999" b="1" spc="-11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After Registration</a:t>
            </a:r>
          </a:p>
          <a:p>
            <a:pPr algn="ctr">
              <a:lnSpc>
                <a:spcPts val="6214"/>
              </a:lnSpc>
            </a:pPr>
            <a:endParaRPr lang="en-US" sz="3999" b="1" spc="-119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1865824"/>
            <a:ext cx="13876724" cy="2306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You will recieve an EMAIL confirmation with a QR code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SAVE, PRINT, SCREENSHOT, or SAVE TO APPLE/GOOGLE WALLET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You will need to show the QR code to enter on March 4th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39700" y="5038725"/>
            <a:ext cx="11960105" cy="200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3"/>
              </a:lnSpc>
              <a:spcBef>
                <a:spcPct val="0"/>
              </a:spcBef>
            </a:pPr>
            <a:r>
              <a:rPr lang="en-US" sz="377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Connect to Careers Website lists all the employers who will be there and the jobs they are hiring and their booth number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59660" y="8359773"/>
            <a:ext cx="8580954" cy="669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Look for the </a:t>
            </a:r>
            <a:r>
              <a:rPr lang="en-US" sz="3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WHO’S HIRING?</a:t>
            </a:r>
            <a:r>
              <a:rPr lang="en-US" sz="3999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Tab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87547" y="1019175"/>
            <a:ext cx="4450307" cy="5593788"/>
          </a:xfrm>
          <a:custGeom>
            <a:avLst/>
            <a:gdLst/>
            <a:ahLst/>
            <a:cxnLst/>
            <a:rect l="l" t="t" r="r" b="b"/>
            <a:pathLst>
              <a:path w="4450307" h="5593788">
                <a:moveTo>
                  <a:pt x="0" y="0"/>
                </a:moveTo>
                <a:lnTo>
                  <a:pt x="4450307" y="0"/>
                </a:lnTo>
                <a:lnTo>
                  <a:pt x="4450307" y="5593788"/>
                </a:lnTo>
                <a:lnTo>
                  <a:pt x="0" y="55937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544314" y="6162059"/>
            <a:ext cx="4249120" cy="3664866"/>
          </a:xfrm>
          <a:custGeom>
            <a:avLst/>
            <a:gdLst/>
            <a:ahLst/>
            <a:cxnLst/>
            <a:rect l="l" t="t" r="r" b="b"/>
            <a:pathLst>
              <a:path w="4249120" h="3664866">
                <a:moveTo>
                  <a:pt x="0" y="0"/>
                </a:moveTo>
                <a:lnTo>
                  <a:pt x="4249120" y="0"/>
                </a:lnTo>
                <a:lnTo>
                  <a:pt x="4249120" y="3664866"/>
                </a:lnTo>
                <a:lnTo>
                  <a:pt x="0" y="36648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572332" y="402590"/>
            <a:ext cx="9127412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9"/>
              </a:lnSpc>
            </a:pPr>
            <a:r>
              <a:rPr lang="en-US" sz="3999" b="1" spc="-11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Who’s Hiring at Connect to Careers?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95282" y="2057754"/>
            <a:ext cx="11116682" cy="3469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Full time, part time, casual, volunteer, apprenticeships, co-ops, summer 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Local to Hamilton area jobs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Out of city and province opportunities too (Toronto, Niagara, Prince Edward Island, Waterloo)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62031" y="6795727"/>
            <a:ext cx="8087083" cy="84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Over 4000 jobs available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47232" y="7927817"/>
            <a:ext cx="11116682" cy="1725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Construction, Accounting, Roofing, Childcare, Engineering, HR, Administrative, Police, Healthcare, and more!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55793">
            <a:off x="13971155" y="-3436160"/>
            <a:ext cx="7469616" cy="15520558"/>
            <a:chOff x="0" y="0"/>
            <a:chExt cx="1967306" cy="40877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7306" cy="4087719"/>
            </a:xfrm>
            <a:custGeom>
              <a:avLst/>
              <a:gdLst/>
              <a:ahLst/>
              <a:cxnLst/>
              <a:rect l="l" t="t" r="r" b="b"/>
              <a:pathLst>
                <a:path w="1967306" h="4087719">
                  <a:moveTo>
                    <a:pt x="0" y="0"/>
                  </a:moveTo>
                  <a:lnTo>
                    <a:pt x="1967306" y="0"/>
                  </a:lnTo>
                  <a:lnTo>
                    <a:pt x="1967306" y="4087719"/>
                  </a:lnTo>
                  <a:lnTo>
                    <a:pt x="0" y="4087719"/>
                  </a:lnTo>
                  <a:close/>
                </a:path>
              </a:pathLst>
            </a:custGeom>
            <a:solidFill>
              <a:srgbClr val="31389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967306" cy="4144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721612">
            <a:off x="4885892" y="1896865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967198" flipH="1">
            <a:off x="13204835" y="6723561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>
            <a:blip r:embed="rId4">
              <a:alphaModFix amt="7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1413209" y="946396"/>
            <a:ext cx="857867" cy="85786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899095" y="2226096"/>
            <a:ext cx="604566" cy="60456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E4FB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724185" y="681913"/>
            <a:ext cx="637633" cy="63763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8BCC8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2271076" y="2310964"/>
            <a:ext cx="5216299" cy="6267782"/>
          </a:xfrm>
          <a:custGeom>
            <a:avLst/>
            <a:gdLst/>
            <a:ahLst/>
            <a:cxnLst/>
            <a:rect l="l" t="t" r="r" b="b"/>
            <a:pathLst>
              <a:path w="5216299" h="6267782">
                <a:moveTo>
                  <a:pt x="0" y="0"/>
                </a:moveTo>
                <a:lnTo>
                  <a:pt x="5216298" y="0"/>
                </a:lnTo>
                <a:lnTo>
                  <a:pt x="5216298" y="6267782"/>
                </a:lnTo>
                <a:lnTo>
                  <a:pt x="0" y="62677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202645" y="6249463"/>
            <a:ext cx="7429844" cy="2529309"/>
          </a:xfrm>
          <a:custGeom>
            <a:avLst/>
            <a:gdLst/>
            <a:ahLst/>
            <a:cxnLst/>
            <a:rect l="l" t="t" r="r" b="b"/>
            <a:pathLst>
              <a:path w="7429844" h="2529309">
                <a:moveTo>
                  <a:pt x="0" y="0"/>
                </a:moveTo>
                <a:lnTo>
                  <a:pt x="7429844" y="0"/>
                </a:lnTo>
                <a:lnTo>
                  <a:pt x="7429844" y="2529308"/>
                </a:lnTo>
                <a:lnTo>
                  <a:pt x="0" y="25293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355045" y="1431252"/>
            <a:ext cx="8115300" cy="332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9"/>
              </a:lnSpc>
              <a:spcBef>
                <a:spcPct val="0"/>
              </a:spcBef>
            </a:pPr>
            <a:r>
              <a:rPr lang="en-US" sz="9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721612">
            <a:off x="3638115" y="1896865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953601" y="5"/>
            <a:ext cx="8713725" cy="10289235"/>
            <a:chOff x="0" y="0"/>
            <a:chExt cx="21042033" cy="24846598"/>
          </a:xfrm>
        </p:grpSpPr>
        <p:sp>
          <p:nvSpPr>
            <p:cNvPr id="4" name="Freeform 4"/>
            <p:cNvSpPr/>
            <p:nvPr/>
          </p:nvSpPr>
          <p:spPr>
            <a:xfrm>
              <a:off x="-658495" y="0"/>
              <a:ext cx="21700490" cy="24846662"/>
            </a:xfrm>
            <a:custGeom>
              <a:avLst/>
              <a:gdLst/>
              <a:ahLst/>
              <a:cxnLst/>
              <a:rect l="l" t="t" r="r" b="b"/>
              <a:pathLst>
                <a:path w="21700490" h="24846662">
                  <a:moveTo>
                    <a:pt x="9113774" y="0"/>
                  </a:moveTo>
                  <a:cubicBezTo>
                    <a:pt x="9113774" y="0"/>
                    <a:pt x="10028936" y="4543806"/>
                    <a:pt x="4926584" y="12121388"/>
                  </a:cubicBezTo>
                  <a:cubicBezTo>
                    <a:pt x="0" y="19437986"/>
                    <a:pt x="691769" y="24846662"/>
                    <a:pt x="691769" y="24846662"/>
                  </a:cubicBezTo>
                  <a:lnTo>
                    <a:pt x="21700490" y="24846662"/>
                  </a:lnTo>
                  <a:lnTo>
                    <a:pt x="21700490" y="0"/>
                  </a:lnTo>
                  <a:close/>
                </a:path>
              </a:pathLst>
            </a:custGeom>
            <a:blipFill>
              <a:blip r:embed="rId4"/>
              <a:stretch>
                <a:fillRect l="-38783" r="-3878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2967198" flipH="1">
            <a:off x="12833343" y="6024265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165433" y="946396"/>
            <a:ext cx="857867" cy="85786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51318" y="2226096"/>
            <a:ext cx="604566" cy="60456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389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476408" y="681913"/>
            <a:ext cx="637633" cy="63763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8BCC8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034729" y="8315011"/>
            <a:ext cx="943289" cy="943289"/>
          </a:xfrm>
          <a:custGeom>
            <a:avLst/>
            <a:gdLst/>
            <a:ahLst/>
            <a:cxnLst/>
            <a:rect l="l" t="t" r="r" b="b"/>
            <a:pathLst>
              <a:path w="943289" h="943289">
                <a:moveTo>
                  <a:pt x="0" y="0"/>
                </a:moveTo>
                <a:lnTo>
                  <a:pt x="943289" y="0"/>
                </a:lnTo>
                <a:lnTo>
                  <a:pt x="943289" y="943289"/>
                </a:lnTo>
                <a:lnTo>
                  <a:pt x="0" y="9432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684917" y="398012"/>
            <a:ext cx="1293100" cy="1553759"/>
          </a:xfrm>
          <a:custGeom>
            <a:avLst/>
            <a:gdLst/>
            <a:ahLst/>
            <a:cxnLst/>
            <a:rect l="l" t="t" r="r" b="b"/>
            <a:pathLst>
              <a:path w="1293100" h="1553759">
                <a:moveTo>
                  <a:pt x="0" y="0"/>
                </a:moveTo>
                <a:lnTo>
                  <a:pt x="1293101" y="0"/>
                </a:lnTo>
                <a:lnTo>
                  <a:pt x="1293101" y="1553760"/>
                </a:lnTo>
                <a:lnTo>
                  <a:pt x="0" y="15537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134435" y="8676882"/>
            <a:ext cx="6131626" cy="43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5"/>
              </a:lnSpc>
            </a:pPr>
            <a:r>
              <a:rPr lang="en-US" sz="2803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workforceplanninghamilton.ca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34435" y="8468330"/>
            <a:ext cx="3451663" cy="24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5"/>
              </a:lnSpc>
            </a:pPr>
            <a:r>
              <a:rPr lang="en-US" sz="162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Visit Our Website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4729" y="3613507"/>
            <a:ext cx="8319433" cy="112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0"/>
              </a:lnSpc>
            </a:pPr>
            <a:r>
              <a:rPr lang="en-US" sz="712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Labour Market 101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34729" y="4516698"/>
            <a:ext cx="6979151" cy="112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0"/>
              </a:lnSpc>
            </a:pPr>
            <a:r>
              <a:rPr lang="en-US" sz="7123" b="1">
                <a:solidFill>
                  <a:srgbClr val="8BCC8C"/>
                </a:solidFill>
                <a:latin typeface="Poppins Bold"/>
                <a:ea typeface="Poppins Bold"/>
                <a:cs typeface="Poppins Bold"/>
                <a:sym typeface="Poppins Bold"/>
              </a:rPr>
              <a:t>Feb 2025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4729" y="5750165"/>
            <a:ext cx="5909697" cy="1583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5279" b="1" spc="227">
                <a:solidFill>
                  <a:srgbClr val="BAEFFF"/>
                </a:solidFill>
                <a:latin typeface="Poppins Bold"/>
                <a:ea typeface="Poppins Bold"/>
                <a:cs typeface="Poppins Bold"/>
                <a:sym typeface="Poppins Bold"/>
              </a:rPr>
              <a:t>Connect to Careers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24618" y="1165367"/>
            <a:ext cx="5153653" cy="391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54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Workforce Planning Hamilton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78727" flipV="1">
            <a:off x="-1236225" y="1896865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40775" y="946396"/>
            <a:ext cx="857867" cy="85786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92862" y="2226096"/>
            <a:ext cx="604566" cy="6045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E4FB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825201" y="681913"/>
            <a:ext cx="637633" cy="63763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8BCC8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1972873" y="5"/>
            <a:ext cx="8713725" cy="10289235"/>
            <a:chOff x="0" y="0"/>
            <a:chExt cx="21042033" cy="2484659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041995" cy="24846662"/>
            </a:xfrm>
            <a:custGeom>
              <a:avLst/>
              <a:gdLst/>
              <a:ahLst/>
              <a:cxnLst/>
              <a:rect l="l" t="t" r="r" b="b"/>
              <a:pathLst>
                <a:path w="21041995" h="24846662">
                  <a:moveTo>
                    <a:pt x="0" y="0"/>
                  </a:moveTo>
                  <a:lnTo>
                    <a:pt x="0" y="24846662"/>
                  </a:lnTo>
                  <a:lnTo>
                    <a:pt x="21008848" y="24846662"/>
                  </a:lnTo>
                  <a:cubicBezTo>
                    <a:pt x="21008848" y="24846662"/>
                    <a:pt x="21040344" y="24600281"/>
                    <a:pt x="21041995" y="24141557"/>
                  </a:cubicBezTo>
                  <a:lnTo>
                    <a:pt x="21041995" y="24065103"/>
                  </a:lnTo>
                  <a:cubicBezTo>
                    <a:pt x="21035772" y="22316314"/>
                    <a:pt x="20592162" y="17791939"/>
                    <a:pt x="16774033" y="12121389"/>
                  </a:cubicBezTo>
                  <a:cubicBezTo>
                    <a:pt x="11671681" y="4543806"/>
                    <a:pt x="12586843" y="0"/>
                    <a:pt x="12586843" y="0"/>
                  </a:cubicBezTo>
                  <a:close/>
                </a:path>
              </a:pathLst>
            </a:custGeom>
            <a:blipFill>
              <a:blip r:embed="rId4"/>
              <a:stretch>
                <a:fillRect l="-9040" r="-904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 rot="2903702">
            <a:off x="-6099048" y="6299337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374535" y="7487628"/>
            <a:ext cx="3455777" cy="1382311"/>
          </a:xfrm>
          <a:custGeom>
            <a:avLst/>
            <a:gdLst/>
            <a:ahLst/>
            <a:cxnLst/>
            <a:rect l="l" t="t" r="r" b="b"/>
            <a:pathLst>
              <a:path w="3455777" h="1382311">
                <a:moveTo>
                  <a:pt x="0" y="0"/>
                </a:moveTo>
                <a:lnTo>
                  <a:pt x="3455777" y="0"/>
                </a:lnTo>
                <a:lnTo>
                  <a:pt x="3455777" y="1382310"/>
                </a:lnTo>
                <a:lnTo>
                  <a:pt x="0" y="13823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3192525" y="6222620"/>
            <a:ext cx="4391244" cy="1410077"/>
          </a:xfrm>
          <a:custGeom>
            <a:avLst/>
            <a:gdLst/>
            <a:ahLst/>
            <a:cxnLst/>
            <a:rect l="l" t="t" r="r" b="b"/>
            <a:pathLst>
              <a:path w="4391244" h="1410077">
                <a:moveTo>
                  <a:pt x="0" y="0"/>
                </a:moveTo>
                <a:lnTo>
                  <a:pt x="4391244" y="0"/>
                </a:lnTo>
                <a:lnTo>
                  <a:pt x="4391244" y="1410077"/>
                </a:lnTo>
                <a:lnTo>
                  <a:pt x="0" y="14100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729989" y="7918447"/>
            <a:ext cx="3316316" cy="1636049"/>
          </a:xfrm>
          <a:custGeom>
            <a:avLst/>
            <a:gdLst/>
            <a:ahLst/>
            <a:cxnLst/>
            <a:rect l="l" t="t" r="r" b="b"/>
            <a:pathLst>
              <a:path w="3316316" h="1636049">
                <a:moveTo>
                  <a:pt x="0" y="0"/>
                </a:moveTo>
                <a:lnTo>
                  <a:pt x="3316316" y="0"/>
                </a:lnTo>
                <a:lnTo>
                  <a:pt x="3316316" y="1636049"/>
                </a:lnTo>
                <a:lnTo>
                  <a:pt x="0" y="163604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9427938" y="8869938"/>
            <a:ext cx="3293526" cy="776723"/>
          </a:xfrm>
          <a:custGeom>
            <a:avLst/>
            <a:gdLst/>
            <a:ahLst/>
            <a:cxnLst/>
            <a:rect l="l" t="t" r="r" b="b"/>
            <a:pathLst>
              <a:path w="3293526" h="776723">
                <a:moveTo>
                  <a:pt x="0" y="0"/>
                </a:moveTo>
                <a:lnTo>
                  <a:pt x="3293526" y="0"/>
                </a:lnTo>
                <a:lnTo>
                  <a:pt x="3293526" y="776724"/>
                </a:lnTo>
                <a:lnTo>
                  <a:pt x="0" y="7767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9374535" y="6222620"/>
            <a:ext cx="3225242" cy="1255541"/>
          </a:xfrm>
          <a:custGeom>
            <a:avLst/>
            <a:gdLst/>
            <a:ahLst/>
            <a:cxnLst/>
            <a:rect l="l" t="t" r="r" b="b"/>
            <a:pathLst>
              <a:path w="3225242" h="1255541">
                <a:moveTo>
                  <a:pt x="0" y="0"/>
                </a:moveTo>
                <a:lnTo>
                  <a:pt x="3225242" y="0"/>
                </a:lnTo>
                <a:lnTo>
                  <a:pt x="3225242" y="1255540"/>
                </a:lnTo>
                <a:lnTo>
                  <a:pt x="0" y="12555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8183628" y="1933756"/>
            <a:ext cx="9075672" cy="367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Workforce Planning Hamilton (WPH) is a Hamilton-based community planning organization that builds solutions to labour market issues thorough community engagement and partnership. We are part of a larger network of 25 workforce planning boards across Ontario. A not-for-profit, we are funded by the Ministry of Labour, Immigration, Training and Skills Development.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048882" y="1019175"/>
            <a:ext cx="5210418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84"/>
              </a:lnSpc>
            </a:pPr>
            <a:r>
              <a:rPr lang="en-US" sz="4499" b="1" spc="-13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About 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02057">
            <a:off x="12387093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E4FB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BCC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801545" y="5421145"/>
            <a:ext cx="1221784" cy="1201930"/>
          </a:xfrm>
          <a:custGeom>
            <a:avLst/>
            <a:gdLst/>
            <a:ahLst/>
            <a:cxnLst/>
            <a:rect l="l" t="t" r="r" b="b"/>
            <a:pathLst>
              <a:path w="1221784" h="1201930">
                <a:moveTo>
                  <a:pt x="0" y="0"/>
                </a:moveTo>
                <a:lnTo>
                  <a:pt x="1221784" y="0"/>
                </a:lnTo>
                <a:lnTo>
                  <a:pt x="1221784" y="1201930"/>
                </a:lnTo>
                <a:lnTo>
                  <a:pt x="0" y="1201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5374682" y="1019175"/>
            <a:ext cx="7538637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b="1" spc="-13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Job Demand in Hamilton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620299" y="4285582"/>
            <a:ext cx="2116041" cy="393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2"/>
              </a:lnSpc>
            </a:pPr>
            <a:r>
              <a:rPr lang="en-US" sz="1235" b="1" spc="-3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Performance Expectations Of Employees &amp; Superiors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620299" y="7487313"/>
            <a:ext cx="2116041" cy="45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1"/>
              </a:lnSpc>
            </a:pPr>
            <a:r>
              <a:rPr lang="en-US" sz="1550" b="1" spc="-4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Setting Performance Standards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2056809"/>
            <a:ext cx="16230600" cy="83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WPH’s Job Board collects data on in-demand jobs in the region. In 2024, we collected over 49,108 job postings from 7,895 employers in the region. These were the most prominent sectors.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68" y="1794245"/>
            <a:ext cx="17971663" cy="92452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40300" y="1019175"/>
            <a:ext cx="7207401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b="1" spc="-13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In-Demand Jobs</a:t>
            </a:r>
          </a:p>
        </p:txBody>
      </p:sp>
      <p:sp>
        <p:nvSpPr>
          <p:cNvPr id="3" name="Freeform 3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E4FB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BCC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2225208" y="1753756"/>
          <a:ext cx="13837585" cy="7800980"/>
        </p:xfrm>
        <a:graphic>
          <a:graphicData uri="http://schemas.openxmlformats.org/drawingml/2006/table">
            <a:tbl>
              <a:tblPr/>
              <a:tblGrid>
                <a:gridCol w="7724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4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098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Job Title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F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# of Job Posts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F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Median Wage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F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098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Registered Nurses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2,291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$41.00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098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Retail Salespersons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1,937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$17.20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098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Store Clerks and Stockers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1,041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$17.20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098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Food Service Jobs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1,038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$17.20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0098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Cooks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1,012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$17.20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0098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Administrative Assistants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955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$25.00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098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Home Support Workers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846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$22.00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0098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Retail and Wholesale Trade Managers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829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$42.78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80098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Social and Community Service Workers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822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$25.22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181313" y="1635753"/>
            <a:ext cx="7388164" cy="7101873"/>
          </a:xfrm>
          <a:custGeom>
            <a:avLst/>
            <a:gdLst/>
            <a:ahLst/>
            <a:cxnLst/>
            <a:rect l="l" t="t" r="r" b="b"/>
            <a:pathLst>
              <a:path w="7388164" h="7101873">
                <a:moveTo>
                  <a:pt x="0" y="0"/>
                </a:moveTo>
                <a:lnTo>
                  <a:pt x="7388164" y="0"/>
                </a:lnTo>
                <a:lnTo>
                  <a:pt x="7388164" y="7101873"/>
                </a:lnTo>
                <a:lnTo>
                  <a:pt x="0" y="7101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674723" y="2581452"/>
            <a:ext cx="1200554" cy="1200554"/>
          </a:xfrm>
          <a:custGeom>
            <a:avLst/>
            <a:gdLst/>
            <a:ahLst/>
            <a:cxnLst/>
            <a:rect l="l" t="t" r="r" b="b"/>
            <a:pathLst>
              <a:path w="1200554" h="1200554">
                <a:moveTo>
                  <a:pt x="0" y="0"/>
                </a:moveTo>
                <a:lnTo>
                  <a:pt x="1200554" y="0"/>
                </a:lnTo>
                <a:lnTo>
                  <a:pt x="1200554" y="1200554"/>
                </a:lnTo>
                <a:lnTo>
                  <a:pt x="0" y="12005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441641" y="3593178"/>
            <a:ext cx="2867507" cy="2878300"/>
          </a:xfrm>
          <a:custGeom>
            <a:avLst/>
            <a:gdLst/>
            <a:ahLst/>
            <a:cxnLst/>
            <a:rect l="l" t="t" r="r" b="b"/>
            <a:pathLst>
              <a:path w="2867507" h="2878300">
                <a:moveTo>
                  <a:pt x="0" y="0"/>
                </a:moveTo>
                <a:lnTo>
                  <a:pt x="2867507" y="0"/>
                </a:lnTo>
                <a:lnTo>
                  <a:pt x="2867507" y="2878300"/>
                </a:lnTo>
                <a:lnTo>
                  <a:pt x="0" y="28783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600547" y="3796195"/>
            <a:ext cx="2581938" cy="258193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706646" y="3902294"/>
            <a:ext cx="2369739" cy="236973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CC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9719197" y="2581452"/>
            <a:ext cx="1169039" cy="1200554"/>
          </a:xfrm>
          <a:custGeom>
            <a:avLst/>
            <a:gdLst/>
            <a:ahLst/>
            <a:cxnLst/>
            <a:rect l="l" t="t" r="r" b="b"/>
            <a:pathLst>
              <a:path w="1169039" h="1200554">
                <a:moveTo>
                  <a:pt x="0" y="0"/>
                </a:moveTo>
                <a:lnTo>
                  <a:pt x="1169039" y="0"/>
                </a:lnTo>
                <a:lnTo>
                  <a:pt x="1169039" y="1200554"/>
                </a:lnTo>
                <a:lnTo>
                  <a:pt x="0" y="12005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376658" y="5408556"/>
            <a:ext cx="1414812" cy="1016896"/>
          </a:xfrm>
          <a:custGeom>
            <a:avLst/>
            <a:gdLst/>
            <a:ahLst/>
            <a:cxnLst/>
            <a:rect l="l" t="t" r="r" b="b"/>
            <a:pathLst>
              <a:path w="1414812" h="1016896">
                <a:moveTo>
                  <a:pt x="0" y="0"/>
                </a:moveTo>
                <a:lnTo>
                  <a:pt x="1414813" y="0"/>
                </a:lnTo>
                <a:lnTo>
                  <a:pt x="1414813" y="1016896"/>
                </a:lnTo>
                <a:lnTo>
                  <a:pt x="0" y="10168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5866896" y="5179259"/>
            <a:ext cx="1453358" cy="1475490"/>
          </a:xfrm>
          <a:custGeom>
            <a:avLst/>
            <a:gdLst/>
            <a:ahLst/>
            <a:cxnLst/>
            <a:rect l="l" t="t" r="r" b="b"/>
            <a:pathLst>
              <a:path w="1453358" h="1475490">
                <a:moveTo>
                  <a:pt x="0" y="0"/>
                </a:moveTo>
                <a:lnTo>
                  <a:pt x="1453358" y="0"/>
                </a:lnTo>
                <a:lnTo>
                  <a:pt x="1453358" y="1475490"/>
                </a:lnTo>
                <a:lnTo>
                  <a:pt x="0" y="14754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8316527" y="6660306"/>
            <a:ext cx="1310114" cy="1330065"/>
          </a:xfrm>
          <a:custGeom>
            <a:avLst/>
            <a:gdLst/>
            <a:ahLst/>
            <a:cxnLst/>
            <a:rect l="l" t="t" r="r" b="b"/>
            <a:pathLst>
              <a:path w="1310114" h="1330065">
                <a:moveTo>
                  <a:pt x="0" y="0"/>
                </a:moveTo>
                <a:lnTo>
                  <a:pt x="1310114" y="0"/>
                </a:lnTo>
                <a:lnTo>
                  <a:pt x="1310114" y="1330065"/>
                </a:lnTo>
                <a:lnTo>
                  <a:pt x="0" y="133006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8070271" y="4317080"/>
            <a:ext cx="1556370" cy="1556370"/>
          </a:xfrm>
          <a:custGeom>
            <a:avLst/>
            <a:gdLst/>
            <a:ahLst/>
            <a:cxnLst/>
            <a:rect l="l" t="t" r="r" b="b"/>
            <a:pathLst>
              <a:path w="1556370" h="1556370">
                <a:moveTo>
                  <a:pt x="0" y="0"/>
                </a:moveTo>
                <a:lnTo>
                  <a:pt x="1556370" y="0"/>
                </a:lnTo>
                <a:lnTo>
                  <a:pt x="1556370" y="1556370"/>
                </a:lnTo>
                <a:lnTo>
                  <a:pt x="0" y="155637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E4FB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BCC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3514421" y="2054486"/>
            <a:ext cx="684381" cy="481631"/>
          </a:xfrm>
          <a:custGeom>
            <a:avLst/>
            <a:gdLst/>
            <a:ahLst/>
            <a:cxnLst/>
            <a:rect l="l" t="t" r="r" b="b"/>
            <a:pathLst>
              <a:path w="684381" h="481631">
                <a:moveTo>
                  <a:pt x="0" y="0"/>
                </a:moveTo>
                <a:lnTo>
                  <a:pt x="684381" y="0"/>
                </a:lnTo>
                <a:lnTo>
                  <a:pt x="684381" y="481631"/>
                </a:lnTo>
                <a:lnTo>
                  <a:pt x="0" y="48163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5013368" y="680085"/>
            <a:ext cx="8261264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b="1" spc="-13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In-Demand Skills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352578" y="2054486"/>
            <a:ext cx="2965708" cy="39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6"/>
              </a:lnSpc>
            </a:pPr>
            <a:r>
              <a:rPr lang="en-US" sz="2651" b="1" spc="-7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Communication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468440" y="2054486"/>
            <a:ext cx="2388172" cy="39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6"/>
              </a:lnSpc>
            </a:pPr>
            <a:r>
              <a:rPr lang="en-US" sz="2651" b="1" spc="-7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Management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693302" y="5518069"/>
            <a:ext cx="3342691" cy="39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6"/>
              </a:lnSpc>
            </a:pPr>
            <a:r>
              <a:rPr lang="en-US" sz="2651" b="1" spc="-7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Customer Service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920105" y="5318602"/>
            <a:ext cx="2422557" cy="39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6"/>
              </a:lnSpc>
            </a:pPr>
            <a:r>
              <a:rPr lang="en-US" sz="2651" b="1" spc="-7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Organization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774247" y="8859365"/>
            <a:ext cx="2394675" cy="39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6"/>
              </a:lnSpc>
            </a:pPr>
            <a:r>
              <a:rPr lang="en-US" sz="2651" b="1" spc="-7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Interpersonal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02057">
            <a:off x="12387093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E4FB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BCC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801545" y="5421145"/>
            <a:ext cx="1221784" cy="1201930"/>
          </a:xfrm>
          <a:custGeom>
            <a:avLst/>
            <a:gdLst/>
            <a:ahLst/>
            <a:cxnLst/>
            <a:rect l="l" t="t" r="r" b="b"/>
            <a:pathLst>
              <a:path w="1221784" h="1201930">
                <a:moveTo>
                  <a:pt x="0" y="0"/>
                </a:moveTo>
                <a:lnTo>
                  <a:pt x="1221784" y="0"/>
                </a:lnTo>
                <a:lnTo>
                  <a:pt x="1221784" y="1201930"/>
                </a:lnTo>
                <a:lnTo>
                  <a:pt x="0" y="1201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5374682" y="1019175"/>
            <a:ext cx="7538637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b="1" spc="-13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Top Hiring Sectors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620299" y="4285582"/>
            <a:ext cx="2116041" cy="393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2"/>
              </a:lnSpc>
            </a:pPr>
            <a:r>
              <a:rPr lang="en-US" sz="1235" b="1" spc="-3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Performance Expectations Of Employees &amp; Superiors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620299" y="7487313"/>
            <a:ext cx="2116041" cy="45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1"/>
              </a:lnSpc>
            </a:pPr>
            <a:r>
              <a:rPr lang="en-US" sz="1550" b="1" spc="-4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Setting Performance Standards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43787" y="849155"/>
            <a:ext cx="19575574" cy="96101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56982" y="5411462"/>
            <a:ext cx="2090930" cy="2155597"/>
          </a:xfrm>
          <a:custGeom>
            <a:avLst/>
            <a:gdLst/>
            <a:ahLst/>
            <a:cxnLst/>
            <a:rect l="l" t="t" r="r" b="b"/>
            <a:pathLst>
              <a:path w="2090930" h="2155597">
                <a:moveTo>
                  <a:pt x="0" y="0"/>
                </a:moveTo>
                <a:lnTo>
                  <a:pt x="2090930" y="0"/>
                </a:lnTo>
                <a:lnTo>
                  <a:pt x="2090930" y="2155598"/>
                </a:lnTo>
                <a:lnTo>
                  <a:pt x="0" y="21555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417187" y="5809630"/>
            <a:ext cx="1268587" cy="1825305"/>
          </a:xfrm>
          <a:custGeom>
            <a:avLst/>
            <a:gdLst/>
            <a:ahLst/>
            <a:cxnLst/>
            <a:rect l="l" t="t" r="r" b="b"/>
            <a:pathLst>
              <a:path w="1268587" h="1825305">
                <a:moveTo>
                  <a:pt x="0" y="0"/>
                </a:moveTo>
                <a:lnTo>
                  <a:pt x="1268586" y="0"/>
                </a:lnTo>
                <a:lnTo>
                  <a:pt x="1268586" y="1825305"/>
                </a:lnTo>
                <a:lnTo>
                  <a:pt x="0" y="18253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545935" y="5667375"/>
            <a:ext cx="1942389" cy="1939961"/>
          </a:xfrm>
          <a:custGeom>
            <a:avLst/>
            <a:gdLst/>
            <a:ahLst/>
            <a:cxnLst/>
            <a:rect l="l" t="t" r="r" b="b"/>
            <a:pathLst>
              <a:path w="1942389" h="1939961">
                <a:moveTo>
                  <a:pt x="0" y="0"/>
                </a:moveTo>
                <a:lnTo>
                  <a:pt x="1942389" y="0"/>
                </a:lnTo>
                <a:lnTo>
                  <a:pt x="1942389" y="1939961"/>
                </a:lnTo>
                <a:lnTo>
                  <a:pt x="0" y="19399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552431" y="5809630"/>
            <a:ext cx="1797706" cy="1797706"/>
          </a:xfrm>
          <a:custGeom>
            <a:avLst/>
            <a:gdLst/>
            <a:ahLst/>
            <a:cxnLst/>
            <a:rect l="l" t="t" r="r" b="b"/>
            <a:pathLst>
              <a:path w="1797706" h="1797706">
                <a:moveTo>
                  <a:pt x="0" y="0"/>
                </a:moveTo>
                <a:lnTo>
                  <a:pt x="1797706" y="0"/>
                </a:lnTo>
                <a:lnTo>
                  <a:pt x="1797706" y="1797706"/>
                </a:lnTo>
                <a:lnTo>
                  <a:pt x="0" y="17977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746500" y="402590"/>
            <a:ext cx="7143336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9"/>
              </a:lnSpc>
            </a:pPr>
            <a:r>
              <a:rPr lang="en-US" sz="3999" b="1" spc="-11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Job Fair Overview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5553" y="1464191"/>
            <a:ext cx="16731308" cy="2814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Job fairs allow job seekers to: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connect and interact with employers, recruiters, hiring managers in one place. 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out about different career opportunities and explore different options</a:t>
            </a:r>
          </a:p>
          <a:p>
            <a:pPr marL="690876" lvl="1" indent="-345438" algn="l">
              <a:lnSpc>
                <a:spcPts val="4479"/>
              </a:lnSpc>
              <a:spcBef>
                <a:spcPct val="0"/>
              </a:spcBef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grow your network and meet new people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endParaRPr lang="en-US" sz="31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740823" y="4517390"/>
            <a:ext cx="11469700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9"/>
              </a:lnSpc>
            </a:pPr>
            <a:r>
              <a:rPr lang="en-US" sz="3999" b="1" spc="-11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Tips for Preparing for a Job Fair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0949" y="8005445"/>
            <a:ext cx="2849969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Professional Appearance is important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38181" y="8005445"/>
            <a:ext cx="4357872" cy="1995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Good First Impressions for Employers - you will interact with Employers who can hire you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400764" y="8005445"/>
            <a:ext cx="3301432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Resumes should be up to date and printed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53316" y="8055011"/>
            <a:ext cx="3793571" cy="1728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4"/>
              </a:lnSpc>
            </a:pPr>
            <a:r>
              <a:rPr lang="en-US" sz="246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 your research about which employers are there and where their booth 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02057">
            <a:off x="12407590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01626" flipV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612501" y="358582"/>
            <a:ext cx="5062999" cy="1723574"/>
          </a:xfrm>
          <a:custGeom>
            <a:avLst/>
            <a:gdLst/>
            <a:ahLst/>
            <a:cxnLst/>
            <a:rect l="l" t="t" r="r" b="b"/>
            <a:pathLst>
              <a:path w="5062999" h="1723574">
                <a:moveTo>
                  <a:pt x="0" y="0"/>
                </a:moveTo>
                <a:lnTo>
                  <a:pt x="5062998" y="0"/>
                </a:lnTo>
                <a:lnTo>
                  <a:pt x="5062998" y="1723574"/>
                </a:lnTo>
                <a:lnTo>
                  <a:pt x="0" y="17235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848388" y="1586647"/>
            <a:ext cx="4661266" cy="4780786"/>
          </a:xfrm>
          <a:custGeom>
            <a:avLst/>
            <a:gdLst/>
            <a:ahLst/>
            <a:cxnLst/>
            <a:rect l="l" t="t" r="r" b="b"/>
            <a:pathLst>
              <a:path w="4661266" h="4780786">
                <a:moveTo>
                  <a:pt x="0" y="0"/>
                </a:moveTo>
                <a:lnTo>
                  <a:pt x="4661266" y="0"/>
                </a:lnTo>
                <a:lnTo>
                  <a:pt x="4661266" y="4780785"/>
                </a:lnTo>
                <a:lnTo>
                  <a:pt x="0" y="47807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78346" y="4613934"/>
            <a:ext cx="16731308" cy="506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Event Details: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must register in advance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 floors of employers - escalators and elevators 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100+ Employers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2000+ job seekers - very busy! (not really kid-friendly)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Large rooms where each employer has their own booth 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Website has all the information about employers - do your research. 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Give yourself at least 2 hours - the line may  be long, dress for the weather 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endParaRPr lang="en-US" sz="31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7693" y="2411420"/>
            <a:ext cx="10520362" cy="1863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b="1">
                <a:solidFill>
                  <a:srgbClr val="313896"/>
                </a:solidFill>
                <a:latin typeface="Poppins Bold"/>
                <a:ea typeface="Poppins Bold"/>
                <a:cs typeface="Poppins Bold"/>
                <a:sym typeface="Poppins Bold"/>
              </a:rPr>
              <a:t>Tuesday March 4th 2025 </a:t>
            </a:r>
          </a:p>
          <a:p>
            <a:pPr algn="ctr">
              <a:lnSpc>
                <a:spcPts val="4899"/>
              </a:lnSpc>
            </a:pPr>
            <a:r>
              <a:rPr lang="en-US" sz="3499" b="1">
                <a:solidFill>
                  <a:srgbClr val="313896"/>
                </a:solidFill>
                <a:latin typeface="Poppins Bold"/>
                <a:ea typeface="Poppins Bold"/>
                <a:cs typeface="Poppins Bold"/>
                <a:sym typeface="Poppins Bold"/>
              </a:rPr>
              <a:t>10am -3pm ( arrive at 2pm latest) </a:t>
            </a:r>
          </a:p>
          <a:p>
            <a:pPr algn="ctr">
              <a:lnSpc>
                <a:spcPts val="4899"/>
              </a:lnSpc>
            </a:pPr>
            <a:r>
              <a:rPr lang="en-US" sz="3499" b="1">
                <a:solidFill>
                  <a:srgbClr val="313896"/>
                </a:solidFill>
                <a:latin typeface="Poppins Bold"/>
                <a:ea typeface="Poppins Bold"/>
                <a:cs typeface="Poppins Bold"/>
                <a:sym typeface="Poppins Bold"/>
              </a:rPr>
              <a:t>Hamilton Convention Centre, 1 Summers Lane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614</Words>
  <Application>Microsoft Office PowerPoint</Application>
  <PresentationFormat>Custom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Poppins Bold</vt:lpstr>
      <vt:lpstr>Montserrat</vt:lpstr>
      <vt:lpstr>Montserrat Bold</vt:lpstr>
      <vt:lpstr>Arial</vt:lpstr>
      <vt:lpstr>Poppins Semi-Bold</vt:lpstr>
      <vt:lpstr>Calibri</vt:lpstr>
      <vt:lpstr>Poppins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 to Careers Presentation</dc:title>
  <dc:creator>Michelle Butcher</dc:creator>
  <cp:lastModifiedBy>Michelle Butcher</cp:lastModifiedBy>
  <cp:revision>2</cp:revision>
  <dcterms:created xsi:type="dcterms:W3CDTF">2006-08-16T00:00:00Z</dcterms:created>
  <dcterms:modified xsi:type="dcterms:W3CDTF">2025-02-13T16:12:18Z</dcterms:modified>
  <dc:identifier>DAGe6rSILNM</dc:identifier>
</cp:coreProperties>
</file>