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9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1653" r:id="rId2"/>
    <p:sldId id="1625" r:id="rId3"/>
    <p:sldId id="1627" r:id="rId4"/>
    <p:sldId id="1650" r:id="rId5"/>
    <p:sldId id="317" r:id="rId6"/>
    <p:sldId id="339" r:id="rId7"/>
    <p:sldId id="1631" r:id="rId8"/>
    <p:sldId id="1632" r:id="rId9"/>
    <p:sldId id="352" r:id="rId10"/>
    <p:sldId id="1633" r:id="rId11"/>
    <p:sldId id="1634" r:id="rId12"/>
    <p:sldId id="1630" r:id="rId13"/>
    <p:sldId id="392" r:id="rId14"/>
    <p:sldId id="394" r:id="rId15"/>
    <p:sldId id="393" r:id="rId16"/>
    <p:sldId id="391" r:id="rId17"/>
    <p:sldId id="382" r:id="rId18"/>
    <p:sldId id="395" r:id="rId19"/>
    <p:sldId id="396" r:id="rId20"/>
    <p:sldId id="1635" r:id="rId21"/>
    <p:sldId id="363" r:id="rId22"/>
    <p:sldId id="397" r:id="rId23"/>
    <p:sldId id="16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1C54DB-ABE2-43FE-AB1C-F2B167D4E6C5}">
          <p14:sldIdLst>
            <p14:sldId id="1653"/>
            <p14:sldId id="1625"/>
            <p14:sldId id="1627"/>
            <p14:sldId id="1650"/>
            <p14:sldId id="317"/>
            <p14:sldId id="339"/>
            <p14:sldId id="1631"/>
            <p14:sldId id="1632"/>
            <p14:sldId id="352"/>
            <p14:sldId id="1633"/>
            <p14:sldId id="1634"/>
            <p14:sldId id="1630"/>
            <p14:sldId id="392"/>
            <p14:sldId id="394"/>
            <p14:sldId id="393"/>
            <p14:sldId id="391"/>
            <p14:sldId id="382"/>
            <p14:sldId id="395"/>
            <p14:sldId id="396"/>
            <p14:sldId id="1635"/>
          </p14:sldIdLst>
        </p14:section>
        <p14:section name="Untitled Section" id="{B7E2480E-0919-43F0-A16B-254A2EA8F57E}">
          <p14:sldIdLst>
            <p14:sldId id="363"/>
            <p14:sldId id="397"/>
            <p14:sldId id="1626"/>
          </p14:sldIdLst>
        </p14:section>
        <p14:section name="Default Section" id="{EF2C3928-66C8-4A5A-98A5-B1710018C55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404" autoAdjust="0"/>
  </p:normalViewPr>
  <p:slideViewPr>
    <p:cSldViewPr snapToGrid="0">
      <p:cViewPr varScale="1">
        <p:scale>
          <a:sx n="87" d="100"/>
          <a:sy n="87" d="100"/>
        </p:scale>
        <p:origin x="4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81146-E4B0-4DCE-901D-52C75C227AA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C744E7-CC44-4BD3-9C94-40865F9FC603}">
      <dgm:prSet custT="1"/>
      <dgm:spPr/>
      <dgm:t>
        <a:bodyPr/>
        <a:lstStyle/>
        <a:p>
          <a:pPr rtl="0"/>
          <a:endParaRPr lang="en-US" sz="1600" b="1" dirty="0">
            <a:solidFill>
              <a:schemeClr val="tx1"/>
            </a:solidFill>
          </a:endParaRPr>
        </a:p>
        <a:p>
          <a:pPr rtl="0"/>
          <a:r>
            <a:rPr lang="en-US" sz="1600" b="1" dirty="0">
              <a:solidFill>
                <a:schemeClr val="tx1"/>
              </a:solidFill>
            </a:rPr>
            <a:t>Transferrable Skills</a:t>
          </a:r>
        </a:p>
        <a:p>
          <a:r>
            <a:rPr lang="en-US" sz="1600" b="1" dirty="0">
              <a:solidFill>
                <a:schemeClr val="tx1"/>
              </a:solidFill>
            </a:rPr>
            <a:t>Technical Skills</a:t>
          </a:r>
        </a:p>
        <a:p>
          <a:r>
            <a:rPr lang="en-US" sz="1600" b="1" dirty="0">
              <a:solidFill>
                <a:schemeClr val="tx1"/>
              </a:solidFill>
            </a:rPr>
            <a:t>Computer, machinery, editing, languages, hands on equipment, motor vehicle, record keeping, troubleshooting </a:t>
          </a:r>
        </a:p>
        <a:p>
          <a:pPr rtl="0"/>
          <a:endParaRPr lang="en-US" sz="1600" b="1" dirty="0">
            <a:solidFill>
              <a:schemeClr val="tx1"/>
            </a:solidFill>
          </a:endParaRPr>
        </a:p>
      </dgm:t>
    </dgm:pt>
    <dgm:pt modelId="{449D6FFE-C456-445D-BFA0-99D459F2EDE6}" type="parTrans" cxnId="{0D3EF536-5B0C-45D8-A5FE-A79E60B5A25B}">
      <dgm:prSet/>
      <dgm:spPr/>
      <dgm:t>
        <a:bodyPr/>
        <a:lstStyle/>
        <a:p>
          <a:endParaRPr lang="en-US"/>
        </a:p>
      </dgm:t>
    </dgm:pt>
    <dgm:pt modelId="{844AF24B-1A9F-495A-A49B-62AA3189BEB3}" type="sibTrans" cxnId="{0D3EF536-5B0C-45D8-A5FE-A79E60B5A25B}">
      <dgm:prSet/>
      <dgm:spPr/>
      <dgm:t>
        <a:bodyPr/>
        <a:lstStyle/>
        <a:p>
          <a:endParaRPr lang="en-US"/>
        </a:p>
      </dgm:t>
    </dgm:pt>
    <dgm:pt modelId="{70DA65C2-8C8C-4CE2-8A1D-A908C2BBDE49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Personal Attributes</a:t>
          </a:r>
        </a:p>
        <a:p>
          <a:r>
            <a:rPr lang="en-US" sz="1800" b="1" dirty="0">
              <a:solidFill>
                <a:schemeClr val="tx1"/>
              </a:solidFill>
            </a:rPr>
            <a:t>Cooperative, outgoing, dependable, diligent, adaptable, perceptive, well organized and customer oriented</a:t>
          </a:r>
        </a:p>
        <a:p>
          <a:pPr rtl="0"/>
          <a:endParaRPr lang="en-US" sz="1800" b="1" dirty="0">
            <a:solidFill>
              <a:schemeClr val="tx1"/>
            </a:solidFill>
          </a:endParaRPr>
        </a:p>
      </dgm:t>
    </dgm:pt>
    <dgm:pt modelId="{410711B7-50FE-4AED-8D85-2C3926C1AB97}" type="parTrans" cxnId="{7F3643B5-08EC-45CB-BF78-8935D67D1DC0}">
      <dgm:prSet/>
      <dgm:spPr/>
      <dgm:t>
        <a:bodyPr/>
        <a:lstStyle/>
        <a:p>
          <a:endParaRPr lang="en-US"/>
        </a:p>
      </dgm:t>
    </dgm:pt>
    <dgm:pt modelId="{46B84818-AB47-4042-B316-67D8ED18CB64}" type="sibTrans" cxnId="{7F3643B5-08EC-45CB-BF78-8935D67D1DC0}">
      <dgm:prSet/>
      <dgm:spPr/>
      <dgm:t>
        <a:bodyPr/>
        <a:lstStyle/>
        <a:p>
          <a:endParaRPr lang="en-US"/>
        </a:p>
      </dgm:t>
    </dgm:pt>
    <dgm:pt modelId="{C1FC4967-3253-4676-88EF-D3266B4C9D98}">
      <dgm:prSet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</a:rPr>
            <a:t>Soft Skills</a:t>
          </a:r>
        </a:p>
        <a:p>
          <a:r>
            <a:rPr lang="en-US" sz="1800" b="1" dirty="0">
              <a:solidFill>
                <a:schemeClr val="tx1"/>
              </a:solidFill>
            </a:rPr>
            <a:t>Coaching, evaluating, analyzing, supervising, motivating, training, team work</a:t>
          </a:r>
        </a:p>
        <a:p>
          <a:pPr rtl="0"/>
          <a:endParaRPr lang="en-US" sz="1800" b="1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BBBEFE2-91F3-4286-963E-345CCB8CB67C}" type="sibTrans" cxnId="{1CF0D399-45DF-4257-89E7-E57D9772B145}">
      <dgm:prSet/>
      <dgm:spPr/>
      <dgm:t>
        <a:bodyPr/>
        <a:lstStyle/>
        <a:p>
          <a:endParaRPr lang="en-US"/>
        </a:p>
      </dgm:t>
    </dgm:pt>
    <dgm:pt modelId="{203D1278-2C3F-488E-BDD6-EA1249B5FBB3}" type="parTrans" cxnId="{1CF0D399-45DF-4257-89E7-E57D9772B145}">
      <dgm:prSet/>
      <dgm:spPr/>
      <dgm:t>
        <a:bodyPr/>
        <a:lstStyle/>
        <a:p>
          <a:endParaRPr lang="en-US"/>
        </a:p>
      </dgm:t>
    </dgm:pt>
    <dgm:pt modelId="{11714674-87DC-4E31-A067-1E23865D526B}" type="pres">
      <dgm:prSet presAssocID="{08381146-E4B0-4DCE-901D-52C75C227AA7}" presName="linear" presStyleCnt="0">
        <dgm:presLayoutVars>
          <dgm:animLvl val="lvl"/>
          <dgm:resizeHandles val="exact"/>
        </dgm:presLayoutVars>
      </dgm:prSet>
      <dgm:spPr/>
    </dgm:pt>
    <dgm:pt modelId="{0E177D28-2E47-4590-9FB3-57B56B19BA4B}" type="pres">
      <dgm:prSet presAssocID="{79C744E7-CC44-4BD3-9C94-40865F9FC603}" presName="parentText" presStyleLbl="node1" presStyleIdx="0" presStyleCnt="3" custLinFactY="-2777" custLinFactNeighborX="-603" custLinFactNeighborY="-100000">
        <dgm:presLayoutVars>
          <dgm:chMax val="0"/>
          <dgm:bulletEnabled val="1"/>
        </dgm:presLayoutVars>
      </dgm:prSet>
      <dgm:spPr/>
    </dgm:pt>
    <dgm:pt modelId="{3C0E1942-CCC8-4DEA-BD0D-E1BA841286AB}" type="pres">
      <dgm:prSet presAssocID="{844AF24B-1A9F-495A-A49B-62AA3189BEB3}" presName="spacer" presStyleCnt="0"/>
      <dgm:spPr/>
    </dgm:pt>
    <dgm:pt modelId="{4B3D1942-40E3-4077-B1B6-06810945D2E7}" type="pres">
      <dgm:prSet presAssocID="{C1FC4967-3253-4676-88EF-D3266B4C9D98}" presName="parentText" presStyleLbl="node1" presStyleIdx="1" presStyleCnt="3" custLinFactNeighborX="-938" custLinFactNeighborY="14538">
        <dgm:presLayoutVars>
          <dgm:chMax val="0"/>
          <dgm:bulletEnabled val="1"/>
        </dgm:presLayoutVars>
      </dgm:prSet>
      <dgm:spPr/>
    </dgm:pt>
    <dgm:pt modelId="{87EBDEB1-2A03-49FE-A68B-1406A362542C}" type="pres">
      <dgm:prSet presAssocID="{9BBBEFE2-91F3-4286-963E-345CCB8CB67C}" presName="spacer" presStyleCnt="0"/>
      <dgm:spPr/>
    </dgm:pt>
    <dgm:pt modelId="{D5EE41B9-E658-448F-8DD8-74AFD6A73CD0}" type="pres">
      <dgm:prSet presAssocID="{70DA65C2-8C8C-4CE2-8A1D-A908C2BBDE49}" presName="parentText" presStyleLbl="node1" presStyleIdx="2" presStyleCnt="3" custLinFactNeighborX="-1533">
        <dgm:presLayoutVars>
          <dgm:chMax val="0"/>
          <dgm:bulletEnabled val="1"/>
        </dgm:presLayoutVars>
      </dgm:prSet>
      <dgm:spPr/>
    </dgm:pt>
  </dgm:ptLst>
  <dgm:cxnLst>
    <dgm:cxn modelId="{8A66F627-7FBF-4D96-8FCB-F95A551E85E6}" type="presOf" srcId="{08381146-E4B0-4DCE-901D-52C75C227AA7}" destId="{11714674-87DC-4E31-A067-1E23865D526B}" srcOrd="0" destOrd="0" presId="urn:microsoft.com/office/officeart/2005/8/layout/vList2"/>
    <dgm:cxn modelId="{0D3EF536-5B0C-45D8-A5FE-A79E60B5A25B}" srcId="{08381146-E4B0-4DCE-901D-52C75C227AA7}" destId="{79C744E7-CC44-4BD3-9C94-40865F9FC603}" srcOrd="0" destOrd="0" parTransId="{449D6FFE-C456-445D-BFA0-99D459F2EDE6}" sibTransId="{844AF24B-1A9F-495A-A49B-62AA3189BEB3}"/>
    <dgm:cxn modelId="{1CE28888-BB2F-4F33-8639-23E6816ABA6F}" type="presOf" srcId="{79C744E7-CC44-4BD3-9C94-40865F9FC603}" destId="{0E177D28-2E47-4590-9FB3-57B56B19BA4B}" srcOrd="0" destOrd="0" presId="urn:microsoft.com/office/officeart/2005/8/layout/vList2"/>
    <dgm:cxn modelId="{1CF0D399-45DF-4257-89E7-E57D9772B145}" srcId="{08381146-E4B0-4DCE-901D-52C75C227AA7}" destId="{C1FC4967-3253-4676-88EF-D3266B4C9D98}" srcOrd="1" destOrd="0" parTransId="{203D1278-2C3F-488E-BDD6-EA1249B5FBB3}" sibTransId="{9BBBEFE2-91F3-4286-963E-345CCB8CB67C}"/>
    <dgm:cxn modelId="{7F3643B5-08EC-45CB-BF78-8935D67D1DC0}" srcId="{08381146-E4B0-4DCE-901D-52C75C227AA7}" destId="{70DA65C2-8C8C-4CE2-8A1D-A908C2BBDE49}" srcOrd="2" destOrd="0" parTransId="{410711B7-50FE-4AED-8D85-2C3926C1AB97}" sibTransId="{46B84818-AB47-4042-B316-67D8ED18CB64}"/>
    <dgm:cxn modelId="{BAC0EAE5-4FBF-4B78-90C5-DD05FC2F4987}" type="presOf" srcId="{70DA65C2-8C8C-4CE2-8A1D-A908C2BBDE49}" destId="{D5EE41B9-E658-448F-8DD8-74AFD6A73CD0}" srcOrd="0" destOrd="0" presId="urn:microsoft.com/office/officeart/2005/8/layout/vList2"/>
    <dgm:cxn modelId="{0A24A1EA-6374-4EE2-A043-C38CCA95E20E}" type="presOf" srcId="{C1FC4967-3253-4676-88EF-D3266B4C9D98}" destId="{4B3D1942-40E3-4077-B1B6-06810945D2E7}" srcOrd="0" destOrd="0" presId="urn:microsoft.com/office/officeart/2005/8/layout/vList2"/>
    <dgm:cxn modelId="{08A8F98D-29F8-4588-A055-D6BCBDC449F4}" type="presParOf" srcId="{11714674-87DC-4E31-A067-1E23865D526B}" destId="{0E177D28-2E47-4590-9FB3-57B56B19BA4B}" srcOrd="0" destOrd="0" presId="urn:microsoft.com/office/officeart/2005/8/layout/vList2"/>
    <dgm:cxn modelId="{2D477CFD-B8B7-4D8B-AA2D-4319D27C3EEB}" type="presParOf" srcId="{11714674-87DC-4E31-A067-1E23865D526B}" destId="{3C0E1942-CCC8-4DEA-BD0D-E1BA841286AB}" srcOrd="1" destOrd="0" presId="urn:microsoft.com/office/officeart/2005/8/layout/vList2"/>
    <dgm:cxn modelId="{3B3175A8-04C0-4DFF-918F-1F9D1CA8626E}" type="presParOf" srcId="{11714674-87DC-4E31-A067-1E23865D526B}" destId="{4B3D1942-40E3-4077-B1B6-06810945D2E7}" srcOrd="2" destOrd="0" presId="urn:microsoft.com/office/officeart/2005/8/layout/vList2"/>
    <dgm:cxn modelId="{77B03251-C2DD-478E-A83B-7F6D760B5610}" type="presParOf" srcId="{11714674-87DC-4E31-A067-1E23865D526B}" destId="{87EBDEB1-2A03-49FE-A68B-1406A362542C}" srcOrd="3" destOrd="0" presId="urn:microsoft.com/office/officeart/2005/8/layout/vList2"/>
    <dgm:cxn modelId="{17292950-CE93-4AAF-BDF3-867E0706AF13}" type="presParOf" srcId="{11714674-87DC-4E31-A067-1E23865D526B}" destId="{D5EE41B9-E658-448F-8DD8-74AFD6A73C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77D28-2E47-4590-9FB3-57B56B19BA4B}">
      <dsp:nvSpPr>
        <dsp:cNvPr id="0" name=""/>
        <dsp:cNvSpPr/>
      </dsp:nvSpPr>
      <dsp:spPr>
        <a:xfrm>
          <a:off x="0" y="0"/>
          <a:ext cx="9401060" cy="14306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Transferrable Skills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Technical Skills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Computer, machinery, editing, languages, hands on equipment, motor vehicle, record keeping, troubleshooting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</dsp:txBody>
      <dsp:txXfrm>
        <a:off x="69841" y="69841"/>
        <a:ext cx="9261378" cy="1291008"/>
      </dsp:txXfrm>
    </dsp:sp>
    <dsp:sp modelId="{4B3D1942-40E3-4077-B1B6-06810945D2E7}">
      <dsp:nvSpPr>
        <dsp:cNvPr id="0" name=""/>
        <dsp:cNvSpPr/>
      </dsp:nvSpPr>
      <dsp:spPr>
        <a:xfrm>
          <a:off x="0" y="1442911"/>
          <a:ext cx="9401060" cy="143069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Soft Skills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Coaching, evaluating, analyzing, supervising, motivating, training, team work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69841" y="1512752"/>
        <a:ext cx="9261378" cy="1291008"/>
      </dsp:txXfrm>
    </dsp:sp>
    <dsp:sp modelId="{D5EE41B9-E658-448F-8DD8-74AFD6A73CD0}">
      <dsp:nvSpPr>
        <dsp:cNvPr id="0" name=""/>
        <dsp:cNvSpPr/>
      </dsp:nvSpPr>
      <dsp:spPr>
        <a:xfrm>
          <a:off x="0" y="2882351"/>
          <a:ext cx="9401060" cy="143069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Personal Attributes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Cooperative, outgoing, dependable, diligent, adaptable, perceptive, well organized and customer oriented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69841" y="2952192"/>
        <a:ext cx="9261378" cy="129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0615-5BC3-491B-B992-6AEE10F40F8B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FD41-F5A2-4A77-B626-A08F505E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D40C-FC79-265A-BEF8-E778C2AB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0F32F-0627-EF6E-A2B0-39B3713C5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E2B6E-B395-EF22-2576-4022C7C5F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4020-6746-6C04-1231-0524D4AAB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8-AF88-4747-8AA2-AA66B25D2E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4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2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https://www.livecareer.com/resources/resumes/how-to/write/resume-keywords</a:t>
            </a:r>
          </a:p>
        </p:txBody>
      </p:sp>
    </p:spTree>
    <p:extLst>
      <p:ext uri="{BB962C8B-B14F-4D97-AF65-F5344CB8AC3E}">
        <p14:creationId xmlns:p14="http://schemas.microsoft.com/office/powerpoint/2010/main" val="616239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5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D40C-FC79-265A-BEF8-E778C2AB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0F32F-0627-EF6E-A2B0-39B3713C5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E2B6E-B395-EF22-2576-4022C7C5F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– just to show the steps they would take if they want to register on their own time. We will support on-site registration during the workshop.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4020-6746-6C04-1231-0524D4AAB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8-AF88-4747-8AA2-AA66B25D2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3dd83333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3dd83333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D40C-FC79-265A-BEF8-E778C2AB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0F32F-0627-EF6E-A2B0-39B3713C5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E2B6E-B395-EF22-2576-4022C7C5F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4020-6746-6C04-1231-0524D4AAB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8-AF88-4747-8AA2-AA66B25D2E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3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D40C-FC79-265A-BEF8-E778C2ABD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0F32F-0627-EF6E-A2B0-39B3713C5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3E2B6E-B395-EF22-2576-4022C7C5F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B4020-6746-6C04-1231-0524D4AAB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AD158-AF88-4747-8AA2-AA66B25D2E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4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Prepared by YMCA/YWCA staff</a:t>
            </a:r>
          </a:p>
          <a:p>
            <a:endParaRPr lang="en-US" dirty="0"/>
          </a:p>
          <a:p>
            <a:r>
              <a:rPr lang="en-US" dirty="0"/>
              <a:t>Encourage attendees to visit their table to learn more about who is hiring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82369-8817-4437-B27C-F135C1B2B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ATS is different, but most of the top ATS have the same general features. These features include:</a:t>
            </a:r>
          </a:p>
          <a:p>
            <a:pPr fontAlgn="base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Resume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Parsing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ATS will extract and organize the parts of each resume into structured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information.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Resume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Storage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Once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entered into the ATS, resumes remain in the system as possible candidates for future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positions.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Keyword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Search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Recruiters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hiring managers can search by any keyword, often with the Boolean search. Boolean search connects keywords using AND, OR, NOT, and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NEAR.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Filters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Filters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can include the job seeker’s location, the source of your application, how long ago you applied to the company, and whether or not you are a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referral.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Automated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Email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Customization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Companies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can customize rejection letters and other emails to ensure that applicants get a response to their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application.It’s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good to note that there are hundreds of applicant tracking systems, each featuring unique specialties. They don’t all parse, rank, or filter your resume in the same way.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means that optimizing your formatting or keyword density for one ATS may not be ideal for another. For this reason,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Jobscan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now offers ATS-specific advice. Just add the URL in your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Jobscan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match report and the tool will return unique tips based on the company’s applicant tracking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3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6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950967" y="2218767"/>
            <a:ext cx="5224800" cy="2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 b="1">
                <a:solidFill>
                  <a:schemeClr val="tx1"/>
                </a:solidFill>
                <a:latin typeface="Montserrat" pitchFamily="2" charset="7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1"/>
          </p:nvPr>
        </p:nvSpPr>
        <p:spPr>
          <a:xfrm>
            <a:off x="950967" y="4433867"/>
            <a:ext cx="5577200" cy="5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5" name="Picture 4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F036E1DB-996D-004D-913A-B86664F3E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2653" y="6410199"/>
            <a:ext cx="630983" cy="33021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A42C2BD-1E18-AC4E-8E6F-70A0E27B3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59" b="29888"/>
          <a:stretch/>
        </p:blipFill>
        <p:spPr>
          <a:xfrm>
            <a:off x="7179615" y="6374202"/>
            <a:ext cx="2447419" cy="36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ullet points" userDrawn="1">
  <p:cSld name="Title and bullet poi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 userDrawn="1"/>
        </p:nvSpPr>
        <p:spPr>
          <a:xfrm>
            <a:off x="0" y="0"/>
            <a:ext cx="574331" cy="3047989"/>
          </a:xfrm>
          <a:custGeom>
            <a:avLst/>
            <a:gdLst/>
            <a:ahLst/>
            <a:cxnLst/>
            <a:rect l="l" t="t" r="r" b="b"/>
            <a:pathLst>
              <a:path w="24044" h="87813" extrusionOk="0">
                <a:moveTo>
                  <a:pt x="0" y="0"/>
                </a:moveTo>
                <a:lnTo>
                  <a:pt x="24043" y="0"/>
                </a:lnTo>
                <a:lnTo>
                  <a:pt x="24043" y="87813"/>
                </a:lnTo>
                <a:lnTo>
                  <a:pt x="0" y="878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4"/>
          <p:cNvSpPr/>
          <p:nvPr userDrawn="1"/>
        </p:nvSpPr>
        <p:spPr>
          <a:xfrm>
            <a:off x="372117" y="385261"/>
            <a:ext cx="376603" cy="906697"/>
          </a:xfrm>
          <a:custGeom>
            <a:avLst/>
            <a:gdLst/>
            <a:ahLst/>
            <a:cxnLst/>
            <a:rect l="l" t="t" r="r" b="b"/>
            <a:pathLst>
              <a:path w="2980" h="7174" extrusionOk="0">
                <a:moveTo>
                  <a:pt x="1" y="0"/>
                </a:moveTo>
                <a:lnTo>
                  <a:pt x="1" y="7174"/>
                </a:lnTo>
                <a:lnTo>
                  <a:pt x="2979" y="7174"/>
                </a:lnTo>
                <a:lnTo>
                  <a:pt x="29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 userDrawn="1"/>
        </p:nvSpPr>
        <p:spPr>
          <a:xfrm>
            <a:off x="11815384" y="5951294"/>
            <a:ext cx="376603" cy="906697"/>
          </a:xfrm>
          <a:custGeom>
            <a:avLst/>
            <a:gdLst/>
            <a:ahLst/>
            <a:cxnLst/>
            <a:rect l="l" t="t" r="r" b="b"/>
            <a:pathLst>
              <a:path w="2980" h="7174" extrusionOk="0">
                <a:moveTo>
                  <a:pt x="1" y="0"/>
                </a:moveTo>
                <a:lnTo>
                  <a:pt x="1" y="7174"/>
                </a:lnTo>
                <a:lnTo>
                  <a:pt x="2979" y="7174"/>
                </a:lnTo>
                <a:lnTo>
                  <a:pt x="297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4"/>
          <p:cNvSpPr/>
          <p:nvPr/>
        </p:nvSpPr>
        <p:spPr>
          <a:xfrm>
            <a:off x="11622367" y="3574520"/>
            <a:ext cx="376603" cy="2860632"/>
          </a:xfrm>
          <a:custGeom>
            <a:avLst/>
            <a:gdLst/>
            <a:ahLst/>
            <a:cxnLst/>
            <a:rect l="l" t="t" r="r" b="b"/>
            <a:pathLst>
              <a:path w="2980" h="7174" extrusionOk="0">
                <a:moveTo>
                  <a:pt x="1" y="0"/>
                </a:moveTo>
                <a:lnTo>
                  <a:pt x="1" y="7174"/>
                </a:lnTo>
                <a:lnTo>
                  <a:pt x="2979" y="7174"/>
                </a:lnTo>
                <a:lnTo>
                  <a:pt x="29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154167" y="924500"/>
            <a:ext cx="10290000" cy="5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429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950967" y="721300"/>
            <a:ext cx="10290000" cy="5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8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jobs-barnard-inc.icims.com/jobs/1601/project-engineer---us-cross-border-assignment/jo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enterprisemobility.ca/en/careers/job.html/518638/hamilton/management-trainee?utm_campaign=google_jobs_apply&amp;utm_source=google_jobs_apply&amp;utm_medium=organic#overvie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s://connecttocareers.c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B11E6D-8771-2497-1B4D-6D8801C8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468" y="2406006"/>
            <a:ext cx="6893559" cy="3200890"/>
          </a:xfrm>
        </p:spPr>
        <p:txBody>
          <a:bodyPr anchor="b">
            <a:noAutofit/>
          </a:bodyPr>
          <a:lstStyle/>
          <a:p>
            <a:pPr algn="l"/>
            <a:r>
              <a:rPr lang="en-US" sz="6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Prepare for the Connect to Careers Job Fair!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D9E2971-985C-2C72-B3F6-130F9247DCC8}"/>
              </a:ext>
            </a:extLst>
          </p:cNvPr>
          <p:cNvSpPr/>
          <p:nvPr/>
        </p:nvSpPr>
        <p:spPr>
          <a:xfrm>
            <a:off x="1240596" y="1027596"/>
            <a:ext cx="1909004" cy="1171913"/>
          </a:xfrm>
          <a:custGeom>
            <a:avLst/>
            <a:gdLst/>
            <a:ahLst/>
            <a:cxnLst/>
            <a:rect l="l" t="t" r="r" b="b"/>
            <a:pathLst>
              <a:path w="2398952" h="1357078">
                <a:moveTo>
                  <a:pt x="0" y="0"/>
                </a:moveTo>
                <a:lnTo>
                  <a:pt x="2398952" y="0"/>
                </a:lnTo>
                <a:lnTo>
                  <a:pt x="2398952" y="1357078"/>
                </a:lnTo>
                <a:lnTo>
                  <a:pt x="0" y="1357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/>
          </a:p>
        </p:txBody>
      </p:sp>
      <p:pic>
        <p:nvPicPr>
          <p:cNvPr id="3" name="Picture 2" descr="A green and white poster&#10;&#10;Description automatically generated">
            <a:extLst>
              <a:ext uri="{FF2B5EF4-FFF2-40B4-BE49-F238E27FC236}">
                <a16:creationId xmlns:a16="http://schemas.microsoft.com/office/drawing/2014/main" id="{D501FF55-3B93-DED4-34D3-33A6938B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19" y="871084"/>
            <a:ext cx="2877616" cy="5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0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109832" y="1695028"/>
            <a:ext cx="10290000" cy="475564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buClr>
                <a:schemeClr val="lt1"/>
              </a:buClr>
              <a:buSzPts val="2000"/>
            </a:pPr>
            <a:r>
              <a:rPr lang="en-US" sz="32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job(s) are you looking for?</a:t>
            </a:r>
          </a:p>
          <a:p>
            <a:pPr>
              <a:buClr>
                <a:schemeClr val="lt1"/>
              </a:buClr>
              <a:buSzPts val="2000"/>
            </a:pPr>
            <a:endParaRPr lang="en-US" sz="2667" b="1" dirty="0">
              <a:solidFill>
                <a:srgbClr val="01405B"/>
              </a:solidFill>
              <a:ea typeface="Montserrat" pitchFamily="2" charset="77"/>
              <a:cs typeface="Arial"/>
            </a:endParaRPr>
          </a:p>
          <a:p>
            <a:pPr>
              <a:buClr>
                <a:schemeClr val="lt1"/>
              </a:buClr>
              <a:buSzPts val="2000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 position or multiple positions?  Visit the C2C website and explore the different employers present. Become familiar with the type of positions they hire for.</a:t>
            </a:r>
          </a:p>
          <a:p>
            <a:pPr marL="457189" indent="-457189">
              <a:buClr>
                <a:schemeClr val="lt1"/>
              </a:buClr>
              <a:buSzPts val="2000"/>
              <a:buFont typeface="Wingdings" panose="05000000000000000000" pitchFamily="2" charset="2"/>
              <a:buChar char="Ø"/>
            </a:pPr>
            <a:endParaRPr lang="en-US" sz="3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chemeClr val="lt1"/>
              </a:buClr>
              <a:buSzPts val="2000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should have a resume for each field of employment. </a:t>
            </a:r>
          </a:p>
          <a:p>
            <a:pPr marL="0" indent="0">
              <a:buNone/>
            </a:pPr>
            <a:br>
              <a:rPr lang="en-US" dirty="0"/>
            </a:br>
            <a:endParaRPr lang="en-US" sz="2667" b="1" dirty="0">
              <a:solidFill>
                <a:srgbClr val="01405B"/>
              </a:solidFill>
              <a:latin typeface="Montserrat"/>
              <a:ea typeface="Montserrat" pitchFamily="2" charset="77"/>
              <a:cs typeface="Arial"/>
            </a:endParaRPr>
          </a:p>
          <a:p>
            <a:pPr>
              <a:buClr>
                <a:schemeClr val="lt1"/>
              </a:buClr>
              <a:buSzPts val="2000"/>
            </a:pPr>
            <a:endParaRPr lang="en-US" sz="2667" b="1" dirty="0">
              <a:solidFill>
                <a:srgbClr val="01405B"/>
              </a:solidFill>
              <a:latin typeface="Montserrat"/>
              <a:ea typeface="Montserrat" pitchFamily="2" charset="77"/>
              <a:cs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0225" y="526095"/>
            <a:ext cx="9828756" cy="1082573"/>
          </a:xfrm>
        </p:spPr>
        <p:txBody>
          <a:bodyPr/>
          <a:lstStyle/>
          <a:p>
            <a:pPr defTabSz="615935"/>
            <a:br>
              <a:rPr lang="en-US" altLang="en-US" sz="4000" b="1" dirty="0">
                <a:solidFill>
                  <a:schemeClr val="accent2"/>
                </a:solidFill>
                <a:latin typeface="Montserrat"/>
              </a:rPr>
            </a:br>
            <a:r>
              <a:rPr lang="en-US" altLang="en-US" sz="3733" b="1" dirty="0">
                <a:solidFill>
                  <a:schemeClr val="tx2"/>
                </a:solidFill>
              </a:rPr>
              <a:t>WHAT TO EXPECT AT A JOB FAIR</a:t>
            </a:r>
            <a:br>
              <a:rPr lang="en-US" sz="4000" b="1" dirty="0">
                <a:solidFill>
                  <a:schemeClr val="accent2"/>
                </a:solidFill>
              </a:rPr>
            </a:br>
            <a:endParaRPr lang="en-US" sz="4000" b="1" dirty="0">
              <a:solidFill>
                <a:schemeClr val="accent2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1717965" y="1485207"/>
            <a:ext cx="8227487" cy="20863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44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1EBDE8A8-3195-22A1-B9AE-F386342FE24E}"/>
              </a:ext>
            </a:extLst>
          </p:cNvPr>
          <p:cNvSpPr txBox="1">
            <a:spLocks/>
          </p:cNvSpPr>
          <p:nvPr/>
        </p:nvSpPr>
        <p:spPr>
          <a:xfrm>
            <a:off x="880896" y="517050"/>
            <a:ext cx="8143965" cy="765420"/>
          </a:xfrm>
          <a:prstGeom prst="rect">
            <a:avLst/>
          </a:prstGeo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b="1" dirty="0">
                <a:latin typeface="Lato"/>
                <a:ea typeface="Lato"/>
                <a:cs typeface="Calibri"/>
              </a:rPr>
              <a:t>C2C - Hiring Sectors</a:t>
            </a:r>
            <a:endParaRPr lang="en-US" sz="3700" b="1" dirty="0">
              <a:latin typeface="Lato"/>
              <a:ea typeface="Lato"/>
              <a:cs typeface="Lato"/>
            </a:endParaRPr>
          </a:p>
          <a:p>
            <a:endParaRPr lang="en-US" sz="3700" dirty="0"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B07298-15C1-E9EC-4956-6B9E3DF7209E}"/>
              </a:ext>
            </a:extLst>
          </p:cNvPr>
          <p:cNvSpPr/>
          <p:nvPr/>
        </p:nvSpPr>
        <p:spPr>
          <a:xfrm>
            <a:off x="558800" y="13462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Administrative and support, waster management and remediation services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1E1E5-F3E2-52F4-BE41-7519EFB375C4}"/>
              </a:ext>
            </a:extLst>
          </p:cNvPr>
          <p:cNvSpPr/>
          <p:nvPr/>
        </p:nvSpPr>
        <p:spPr>
          <a:xfrm>
            <a:off x="555897" y="20574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Automotive and vehicle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DA3B16-8C31-9746-DA45-3920E59540DC}"/>
              </a:ext>
            </a:extLst>
          </p:cNvPr>
          <p:cNvSpPr/>
          <p:nvPr/>
        </p:nvSpPr>
        <p:spPr>
          <a:xfrm>
            <a:off x="555897" y="2892697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BFBF2-C727-695A-950C-0DDD5B859BAD}"/>
              </a:ext>
            </a:extLst>
          </p:cNvPr>
          <p:cNvSpPr/>
          <p:nvPr/>
        </p:nvSpPr>
        <p:spPr>
          <a:xfrm>
            <a:off x="541383" y="35814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72851-0630-515F-26A5-E7D8DEDAA151}"/>
              </a:ext>
            </a:extLst>
          </p:cNvPr>
          <p:cNvSpPr/>
          <p:nvPr/>
        </p:nvSpPr>
        <p:spPr>
          <a:xfrm>
            <a:off x="555897" y="42926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Educational 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10F51-B015-69CE-426B-039BCFF3F7B8}"/>
              </a:ext>
            </a:extLst>
          </p:cNvPr>
          <p:cNvSpPr/>
          <p:nvPr/>
        </p:nvSpPr>
        <p:spPr>
          <a:xfrm>
            <a:off x="561703" y="50038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and natural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7A1C35-08D2-A574-BB90-53DCB681FAE5}"/>
              </a:ext>
            </a:extLst>
          </p:cNvPr>
          <p:cNvSpPr/>
          <p:nvPr/>
        </p:nvSpPr>
        <p:spPr>
          <a:xfrm>
            <a:off x="561703" y="57150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Environmental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C911F-4A69-C789-7EE2-D328098E7DA0}"/>
              </a:ext>
            </a:extLst>
          </p:cNvPr>
          <p:cNvSpPr/>
          <p:nvPr/>
        </p:nvSpPr>
        <p:spPr>
          <a:xfrm>
            <a:off x="4901228" y="1346200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Finance and Insurance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B18F37-576E-1C6C-FF09-CCA4D9C6425F}"/>
              </a:ext>
            </a:extLst>
          </p:cNvPr>
          <p:cNvSpPr/>
          <p:nvPr/>
        </p:nvSpPr>
        <p:spPr>
          <a:xfrm>
            <a:off x="4920097" y="2025895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2FF02F-701D-9095-513F-E7ACE0FBAE63}"/>
              </a:ext>
            </a:extLst>
          </p:cNvPr>
          <p:cNvSpPr/>
          <p:nvPr/>
        </p:nvSpPr>
        <p:spPr>
          <a:xfrm>
            <a:off x="4920097" y="2762195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Healthcare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3FE4B4-92D5-8DA7-F4C5-69E9D1DC2617}"/>
              </a:ext>
            </a:extLst>
          </p:cNvPr>
          <p:cNvSpPr/>
          <p:nvPr/>
        </p:nvSpPr>
        <p:spPr>
          <a:xfrm>
            <a:off x="4920097" y="3498495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Hospitality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ABBF0A-B8C7-5CA4-37FA-0F214F2C9AB2}"/>
              </a:ext>
            </a:extLst>
          </p:cNvPr>
          <p:cNvSpPr/>
          <p:nvPr/>
        </p:nvSpPr>
        <p:spPr>
          <a:xfrm>
            <a:off x="4920097" y="4254543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Manufacturing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20A5D6-4515-3C3E-A1B4-F30440FB088C}"/>
              </a:ext>
            </a:extLst>
          </p:cNvPr>
          <p:cNvSpPr/>
          <p:nvPr/>
        </p:nvSpPr>
        <p:spPr>
          <a:xfrm>
            <a:off x="4920097" y="4962132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Not-for-Profit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6B5C8-2917-C965-DEC8-343301B6770B}"/>
              </a:ext>
            </a:extLst>
          </p:cNvPr>
          <p:cNvSpPr/>
          <p:nvPr/>
        </p:nvSpPr>
        <p:spPr>
          <a:xfrm>
            <a:off x="4933159" y="5669721"/>
            <a:ext cx="41148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Accounting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BE05C8-92BD-C714-281C-5B0DB2DB4A80}"/>
              </a:ext>
            </a:extLst>
          </p:cNvPr>
          <p:cNvSpPr/>
          <p:nvPr/>
        </p:nvSpPr>
        <p:spPr>
          <a:xfrm>
            <a:off x="9293005" y="2445532"/>
            <a:ext cx="26416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Professional, scientifical, and technical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B40212-50E2-5DCC-246E-9E021568EB60}"/>
              </a:ext>
            </a:extLst>
          </p:cNvPr>
          <p:cNvSpPr/>
          <p:nvPr/>
        </p:nvSpPr>
        <p:spPr>
          <a:xfrm>
            <a:off x="9316228" y="3175000"/>
            <a:ext cx="26416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administration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300AB0-1C6F-44B7-6429-9BB91725E9FC}"/>
              </a:ext>
            </a:extLst>
          </p:cNvPr>
          <p:cNvSpPr/>
          <p:nvPr/>
        </p:nvSpPr>
        <p:spPr>
          <a:xfrm>
            <a:off x="9317679" y="3858219"/>
            <a:ext cx="2641600" cy="5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Technology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1050380" y="1164073"/>
            <a:ext cx="6464325" cy="19296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183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C7FF23-5608-C61B-7813-1BCE9A23B6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2" b="43"/>
          <a:stretch/>
        </p:blipFill>
        <p:spPr>
          <a:xfrm>
            <a:off x="72578" y="1062770"/>
            <a:ext cx="2967875" cy="12272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C6B3B6-7ED1-FB2A-CCEB-A957DB85D319}"/>
              </a:ext>
            </a:extLst>
          </p:cNvPr>
          <p:cNvSpPr/>
          <p:nvPr/>
        </p:nvSpPr>
        <p:spPr>
          <a:xfrm>
            <a:off x="7808107" y="990429"/>
            <a:ext cx="4449007" cy="77252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 Trainee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8247A-E5DD-04C3-567B-F2BDF981594E}"/>
              </a:ext>
            </a:extLst>
          </p:cNvPr>
          <p:cNvSpPr txBox="1"/>
          <p:nvPr/>
        </p:nvSpPr>
        <p:spPr>
          <a:xfrm>
            <a:off x="3513248" y="659876"/>
            <a:ext cx="3894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leasing company in 1957 has expanded to a network of mobility solutions that serves customers in more than 90 countries and territories around the world. 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A903AD-C590-BD31-352B-4B5BB4E69027}"/>
              </a:ext>
            </a:extLst>
          </p:cNvPr>
          <p:cNvSpPr txBox="1"/>
          <p:nvPr/>
        </p:nvSpPr>
        <p:spPr>
          <a:xfrm>
            <a:off x="7808108" y="66645"/>
            <a:ext cx="6076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Hiring for: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068BFA-2A1A-255D-A67A-E5AD58B93D3E}"/>
              </a:ext>
            </a:extLst>
          </p:cNvPr>
          <p:cNvCxnSpPr>
            <a:cxnSpLocks/>
          </p:cNvCxnSpPr>
          <p:nvPr/>
        </p:nvCxnSpPr>
        <p:spPr>
          <a:xfrm>
            <a:off x="3251200" y="0"/>
            <a:ext cx="0" cy="692464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E68C8F-4DF5-15E4-E2EB-FD7DEED9E52F}"/>
              </a:ext>
            </a:extLst>
          </p:cNvPr>
          <p:cNvCxnSpPr/>
          <p:nvPr/>
        </p:nvCxnSpPr>
        <p:spPr>
          <a:xfrm>
            <a:off x="7671381" y="66645"/>
            <a:ext cx="0" cy="6858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72211-F99F-1E54-CC7A-0F46824A6DD6}"/>
              </a:ext>
            </a:extLst>
          </p:cNvPr>
          <p:cNvCxnSpPr>
            <a:cxnSpLocks/>
          </p:cNvCxnSpPr>
          <p:nvPr/>
        </p:nvCxnSpPr>
        <p:spPr>
          <a:xfrm flipH="1">
            <a:off x="-55882" y="2284330"/>
            <a:ext cx="12207966" cy="65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11E6F6D-C2AC-7821-FE11-CAE427B04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" y="3175484"/>
            <a:ext cx="2515493" cy="591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2A6D2E-1DDF-E20A-5809-6A496F37A051}"/>
              </a:ext>
            </a:extLst>
          </p:cNvPr>
          <p:cNvSpPr txBox="1"/>
          <p:nvPr/>
        </p:nvSpPr>
        <p:spPr>
          <a:xfrm>
            <a:off x="3513248" y="2993569"/>
            <a:ext cx="3618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vertically-integrated builder of signature properties and major infrastructure.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F7F758-3BCE-0859-680D-8526F9787E5E}"/>
              </a:ext>
            </a:extLst>
          </p:cNvPr>
          <p:cNvSpPr/>
          <p:nvPr/>
        </p:nvSpPr>
        <p:spPr>
          <a:xfrm>
            <a:off x="7808107" y="2712133"/>
            <a:ext cx="4343977" cy="1667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 Controller (Hamilton area)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Construction assistant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Station Superintendent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Coordinator- Communications and Graphic Design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Coordinator- Communications and Graphic Design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Architectural Lead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AF3185-CC25-2923-3BC8-2AFEA2394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3" y="5233292"/>
            <a:ext cx="2655893" cy="68345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66E1B3-F0F4-11AB-2494-F393AD5B7231}"/>
              </a:ext>
            </a:extLst>
          </p:cNvPr>
          <p:cNvSpPr/>
          <p:nvPr/>
        </p:nvSpPr>
        <p:spPr>
          <a:xfrm>
            <a:off x="6457208" y="5184065"/>
            <a:ext cx="5506745" cy="77252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64685-CF0C-CD9F-0BC7-B228556ADC33}"/>
              </a:ext>
            </a:extLst>
          </p:cNvPr>
          <p:cNvSpPr/>
          <p:nvPr/>
        </p:nvSpPr>
        <p:spPr>
          <a:xfrm>
            <a:off x="7850447" y="5348617"/>
            <a:ext cx="3601880" cy="77252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Administrative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Construction worker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Engineer - US Cross Border Assignment</a:t>
            </a:r>
            <a:endParaRPr lang="en-US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90039-314D-44C3-24BF-1C7308DCA4F3}"/>
              </a:ext>
            </a:extLst>
          </p:cNvPr>
          <p:cNvSpPr txBox="1"/>
          <p:nvPr/>
        </p:nvSpPr>
        <p:spPr>
          <a:xfrm>
            <a:off x="3513248" y="4892992"/>
            <a:ext cx="3812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design and construction firm operated by Grayson and Emily Bernard, specializing in architectural, interior, and landscape design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09F197-31CD-8984-AB20-3E6F173241A2}"/>
              </a:ext>
            </a:extLst>
          </p:cNvPr>
          <p:cNvCxnSpPr>
            <a:cxnSpLocks/>
          </p:cNvCxnSpPr>
          <p:nvPr/>
        </p:nvCxnSpPr>
        <p:spPr>
          <a:xfrm flipH="1">
            <a:off x="-15966" y="4770332"/>
            <a:ext cx="12207966" cy="658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7EC056-B26C-EDAA-759C-1D907DFB9DCC}"/>
              </a:ext>
            </a:extLst>
          </p:cNvPr>
          <p:cNvCxnSpPr>
            <a:cxnSpLocks/>
          </p:cNvCxnSpPr>
          <p:nvPr/>
        </p:nvCxnSpPr>
        <p:spPr>
          <a:xfrm flipV="1">
            <a:off x="10160" y="533400"/>
            <a:ext cx="12181840" cy="28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6B9238E-425D-32D4-5A65-912FF1C23A6A}"/>
              </a:ext>
            </a:extLst>
          </p:cNvPr>
          <p:cNvSpPr txBox="1"/>
          <p:nvPr/>
        </p:nvSpPr>
        <p:spPr>
          <a:xfrm>
            <a:off x="3458507" y="45124"/>
            <a:ext cx="2090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7BBBE-0F5F-D1DC-ACEB-E0AAE99ABFBE}"/>
              </a:ext>
            </a:extLst>
          </p:cNvPr>
          <p:cNvSpPr txBox="1"/>
          <p:nvPr/>
        </p:nvSpPr>
        <p:spPr>
          <a:xfrm>
            <a:off x="330018" y="66645"/>
            <a:ext cx="224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Company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FCDFC-B278-4C4C-B216-DDEE5C101156}"/>
              </a:ext>
            </a:extLst>
          </p:cNvPr>
          <p:cNvSpPr txBox="1"/>
          <p:nvPr/>
        </p:nvSpPr>
        <p:spPr>
          <a:xfrm>
            <a:off x="1052947" y="1477587"/>
            <a:ext cx="10695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When connecting with employers, be ready to share your introductory statement (elevator pitch)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 your skills and abilities, and make sure to share this with employers.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Remember there are questions you can ask recruiters at career and job fairs.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should be strategic and ask questions that will give you useful information. 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Let’s discuss what that looks like. </a:t>
            </a:r>
          </a:p>
          <a:p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315" y="395014"/>
            <a:ext cx="9828756" cy="1082573"/>
          </a:xfrm>
        </p:spPr>
        <p:txBody>
          <a:bodyPr/>
          <a:lstStyle/>
          <a:p>
            <a:pPr defTabSz="615935"/>
            <a:br>
              <a:rPr lang="en-US" altLang="en-US" sz="4000" b="1" dirty="0">
                <a:solidFill>
                  <a:schemeClr val="accent2"/>
                </a:solidFill>
                <a:latin typeface="Montserrat"/>
              </a:rPr>
            </a:br>
            <a:r>
              <a:rPr lang="en-US" altLang="en-US" sz="3733" b="1" dirty="0">
                <a:solidFill>
                  <a:schemeClr val="tx2"/>
                </a:solidFill>
              </a:rPr>
              <a:t>WHAT TO EXPECT AT A JOB FAIR</a:t>
            </a:r>
            <a:br>
              <a:rPr lang="en-US" sz="4000" b="1" dirty="0">
                <a:solidFill>
                  <a:schemeClr val="accent2"/>
                </a:solidFill>
              </a:rPr>
            </a:br>
            <a:endParaRPr lang="en-US" sz="4000" b="1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176783" y="1373067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8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875F-498C-424E-964B-43FA4A3F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1" y="567214"/>
            <a:ext cx="10320216" cy="871061"/>
          </a:xfrm>
        </p:spPr>
        <p:txBody>
          <a:bodyPr/>
          <a:lstStyle/>
          <a:p>
            <a:br>
              <a:rPr lang="en-CA" b="1" dirty="0"/>
            </a:br>
            <a:r>
              <a:rPr lang="en-CA" b="1" dirty="0">
                <a:solidFill>
                  <a:schemeClr val="accent2"/>
                </a:solidFill>
                <a:latin typeface="+mj-lt"/>
              </a:rPr>
              <a:t>STRATEGIC PLANNING QUESTIONS</a:t>
            </a:r>
            <a:br>
              <a:rPr lang="en-CA" b="1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A4513-10C2-4DA7-B609-0AE50E4EF561}"/>
              </a:ext>
            </a:extLst>
          </p:cNvPr>
          <p:cNvSpPr txBox="1"/>
          <p:nvPr/>
        </p:nvSpPr>
        <p:spPr>
          <a:xfrm>
            <a:off x="1209675" y="1827935"/>
            <a:ext cx="10477500" cy="380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questions are designed to give the job-seeker more information about the hiring process for each employer. </a:t>
            </a:r>
          </a:p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kind of positions are in high demand at your company?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Does your company hire continually or at certain times of the year? </a:t>
            </a:r>
          </a:p>
          <a:p>
            <a:pPr marL="380990" indent="-380990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long does the hiring process take? What does it consist of?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261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8CAF-5EB0-495A-85F2-62DC15D1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00" y="707523"/>
            <a:ext cx="10290000" cy="5092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CA" b="1" dirty="0">
                <a:solidFill>
                  <a:schemeClr val="accent2"/>
                </a:solidFill>
                <a:latin typeface="+mj-lt"/>
              </a:rPr>
              <a:t>STRATEGIC COMEBACK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FB031-27BF-4BE3-8620-E3F7DAD8A2FA}"/>
              </a:ext>
            </a:extLst>
          </p:cNvPr>
          <p:cNvSpPr txBox="1"/>
          <p:nvPr/>
        </p:nvSpPr>
        <p:spPr>
          <a:xfrm>
            <a:off x="1095087" y="1394062"/>
            <a:ext cx="1063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questions are designed to give job-seekers the chance to respond to the recruiter's negative answer with a positive spin. </a:t>
            </a:r>
          </a:p>
          <a:p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can still demonstrate your interest in their company and leave a good impression. </a:t>
            </a:r>
          </a:p>
          <a:p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questions may give you the chance of gathering details on what the company is looking for in an employee. </a:t>
            </a:r>
          </a:p>
          <a:p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kinds of skills, experience and/or certifications do you look for in the employees you hire?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the characteristics of your most successful employees?</a:t>
            </a:r>
          </a:p>
        </p:txBody>
      </p:sp>
    </p:spTree>
    <p:extLst>
      <p:ext uri="{BB962C8B-B14F-4D97-AF65-F5344CB8AC3E}">
        <p14:creationId xmlns:p14="http://schemas.microsoft.com/office/powerpoint/2010/main" val="362610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FFD5-8BFE-4BCB-9C5F-18F36F53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75" y="52559"/>
            <a:ext cx="10290000" cy="1264367"/>
          </a:xfrm>
        </p:spPr>
        <p:txBody>
          <a:bodyPr/>
          <a:lstStyle/>
          <a:p>
            <a:r>
              <a:rPr lang="en" sz="3200" b="1" dirty="0">
                <a:solidFill>
                  <a:schemeClr val="tx2"/>
                </a:solidFill>
              </a:rPr>
              <a:t>GET THE BEST OUT OF THE JOB FAIR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3968FE-8232-4DB9-8123-D8E86DCC9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17651"/>
              </p:ext>
            </p:extLst>
          </p:nvPr>
        </p:nvGraphicFramePr>
        <p:xfrm>
          <a:off x="1355496" y="1449929"/>
          <a:ext cx="9211734" cy="4673600"/>
        </p:xfrm>
        <a:graphic>
          <a:graphicData uri="http://schemas.openxmlformats.org/drawingml/2006/table">
            <a:tbl>
              <a:tblPr firstRow="1" bandRow="1"/>
              <a:tblGrid>
                <a:gridCol w="4605867">
                  <a:extLst>
                    <a:ext uri="{9D8B030D-6E8A-4147-A177-3AD203B41FA5}">
                      <a16:colId xmlns:a16="http://schemas.microsoft.com/office/drawing/2014/main" val="4200456350"/>
                    </a:ext>
                  </a:extLst>
                </a:gridCol>
                <a:gridCol w="4605867">
                  <a:extLst>
                    <a:ext uri="{9D8B030D-6E8A-4147-A177-3AD203B41FA5}">
                      <a16:colId xmlns:a16="http://schemas.microsoft.com/office/drawing/2014/main" val="1154586481"/>
                    </a:ext>
                  </a:extLst>
                </a:gridCol>
              </a:tblGrid>
              <a:tr h="4673600">
                <a:tc>
                  <a:txBody>
                    <a:bodyPr/>
                    <a:lstStyle/>
                    <a:p>
                      <a:pPr algn="ctr"/>
                      <a:r>
                        <a:rPr lang="en-CA" sz="2700" b="1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Strategies</a:t>
                      </a:r>
                    </a:p>
                    <a:p>
                      <a:endParaRPr lang="en-CA" sz="2100" b="1" dirty="0"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100" b="1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Be prepared, arrive on time, bring your resume, dress for success, and have a positive attitude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100" b="1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100" b="1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Ask for information on where to locate your targeted employers – Look for a map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2100" b="1" dirty="0">
                        <a:solidFill>
                          <a:schemeClr val="bg1"/>
                        </a:solidFill>
                        <a:latin typeface="+mn-lt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100" b="1" dirty="0">
                          <a:solidFill>
                            <a:schemeClr val="bg1"/>
                          </a:solidFill>
                          <a:latin typeface="+mn-lt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Visit your top organizations first, but don’t forget the other organizations attending!</a:t>
                      </a:r>
                    </a:p>
                    <a:p>
                      <a:endParaRPr lang="en-US" sz="1600" dirty="0"/>
                    </a:p>
                  </a:txBody>
                  <a:tcPr marL="121920" marR="121920" marT="60960" marB="6096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+mn-lt"/>
                        </a:rPr>
                        <a:t>Services and Workshops </a:t>
                      </a:r>
                    </a:p>
                    <a:p>
                      <a:endParaRPr lang="en-US" sz="2100" b="1" dirty="0">
                        <a:latin typeface="+mn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Resume Review – available today 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Speed Interview Practice – available today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+mn-lt"/>
                        </a:rPr>
                        <a:t>Computer lab with access to printers – EO providers/Library</a:t>
                      </a:r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1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 to a service provider at the HIPC table during the job fair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98548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121363" y="1062724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0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Ways To Up Your Game At Networking Events">
            <a:extLst>
              <a:ext uri="{FF2B5EF4-FFF2-40B4-BE49-F238E27FC236}">
                <a16:creationId xmlns:a16="http://schemas.microsoft.com/office/drawing/2014/main" id="{114D4F38-A887-4889-BE30-6783E9DB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62" y="4682195"/>
            <a:ext cx="2629044" cy="21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909" y="545460"/>
            <a:ext cx="10290000" cy="8843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b="1" dirty="0">
                <a:solidFill>
                  <a:schemeClr val="tx2"/>
                </a:solidFill>
                <a:latin typeface="Montserrat"/>
              </a:rPr>
              <a:t>NETWORKING AT A JOB FAIR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265451" y="1506069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2494" y="1814624"/>
            <a:ext cx="931884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F4CA37-CE5B-4ABA-98CC-CC8AAB3B6F1A}"/>
              </a:ext>
            </a:extLst>
          </p:cNvPr>
          <p:cNvSpPr txBox="1"/>
          <p:nvPr/>
        </p:nvSpPr>
        <p:spPr>
          <a:xfrm>
            <a:off x="880909" y="2167540"/>
            <a:ext cx="111226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gathering 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Building contacts for meetings 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CA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 new people in a business or social context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CA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en-CA" alt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never know when you may meet someone who may be able to help you in your job search or career planning</a:t>
            </a:r>
            <a:r>
              <a:rPr lang="en-CA" altLang="en-US" sz="2400" b="1" dirty="0"/>
              <a:t>!</a:t>
            </a:r>
          </a:p>
          <a:p>
            <a:pPr algn="r"/>
            <a:endParaRPr lang="en-US" altLang="en-US" sz="2400" b="1" dirty="0"/>
          </a:p>
          <a:p>
            <a:pPr algn="r"/>
            <a:endParaRPr lang="en-CA" altLang="en-US" sz="2400" b="1" dirty="0"/>
          </a:p>
          <a:p>
            <a:pPr algn="r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71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909" y="545460"/>
            <a:ext cx="10290000" cy="8843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b="1" dirty="0">
                <a:solidFill>
                  <a:schemeClr val="tx2"/>
                </a:solidFill>
              </a:rPr>
              <a:t>STEPS FOR NETWORKING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265451" y="1506069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5686" y="2003045"/>
            <a:ext cx="9318847" cy="443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1: </a:t>
            </a:r>
            <a:r>
              <a:rPr lang="en-US" sz="32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a networking plan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your goal for networking?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Career planning or career change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Upgrading your skills, or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 Searching</a:t>
            </a:r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9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909" y="545460"/>
            <a:ext cx="10290000" cy="8843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b="1" dirty="0">
                <a:solidFill>
                  <a:schemeClr val="tx2"/>
                </a:solidFill>
                <a:latin typeface="Montserrat"/>
              </a:rPr>
              <a:t>STEPS FOR NETWORKING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265451" y="1506069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15687" y="1892209"/>
            <a:ext cx="9318847" cy="415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2: Research</a:t>
            </a:r>
            <a:endParaRPr lang="en-US" sz="24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Locate your target company</a:t>
            </a:r>
          </a:p>
          <a:p>
            <a:pPr marL="380990" indent="-38099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who runs the department/decision makers</a:t>
            </a:r>
          </a:p>
          <a:p>
            <a:pPr marL="380990" indent="-38099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Diversify your resources for job leads</a:t>
            </a:r>
          </a:p>
          <a:p>
            <a:pPr marL="380990" indent="-38099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 for referrals</a:t>
            </a:r>
          </a:p>
          <a:p>
            <a:pPr marL="380990" indent="-38099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C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Gather information about the industry</a:t>
            </a:r>
          </a:p>
        </p:txBody>
      </p:sp>
    </p:spTree>
    <p:extLst>
      <p:ext uri="{BB962C8B-B14F-4D97-AF65-F5344CB8AC3E}">
        <p14:creationId xmlns:p14="http://schemas.microsoft.com/office/powerpoint/2010/main" val="416628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F812-B2AA-377F-BBD1-1E9882F2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A605F-00D8-9DF2-451C-09DABB58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34" y="536036"/>
            <a:ext cx="8143965" cy="765420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Lato"/>
                <a:ea typeface="Lato"/>
                <a:cs typeface="Calibri"/>
              </a:rPr>
              <a:t>Connect to Careers</a:t>
            </a:r>
            <a:endParaRPr lang="en-US" b="1" dirty="0">
              <a:latin typeface="Lato"/>
              <a:ea typeface="Lato"/>
              <a:cs typeface="Lato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D28262D8-0181-39DE-D995-DA3456C182C6}"/>
              </a:ext>
            </a:extLst>
          </p:cNvPr>
          <p:cNvSpPr txBox="1">
            <a:spLocks/>
          </p:cNvSpPr>
          <p:nvPr/>
        </p:nvSpPr>
        <p:spPr>
          <a:xfrm>
            <a:off x="464768" y="545722"/>
            <a:ext cx="7855946" cy="60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8524CD-552A-F8B4-9DB1-62ED7CE87A21}"/>
              </a:ext>
            </a:extLst>
          </p:cNvPr>
          <p:cNvCxnSpPr>
            <a:cxnSpLocks/>
          </p:cNvCxnSpPr>
          <p:nvPr/>
        </p:nvCxnSpPr>
        <p:spPr>
          <a:xfrm>
            <a:off x="549284" y="6155861"/>
            <a:ext cx="9575019" cy="0"/>
          </a:xfrm>
          <a:prstGeom prst="straightConnector1">
            <a:avLst/>
          </a:prstGeom>
          <a:ln>
            <a:solidFill>
              <a:srgbClr val="376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>
            <a:extLst>
              <a:ext uri="{FF2B5EF4-FFF2-40B4-BE49-F238E27FC236}">
                <a16:creationId xmlns:a16="http://schemas.microsoft.com/office/drawing/2014/main" id="{DDCA23CB-5240-382B-B1AB-E00B2617A4B3}"/>
              </a:ext>
            </a:extLst>
          </p:cNvPr>
          <p:cNvSpPr/>
          <p:nvPr/>
        </p:nvSpPr>
        <p:spPr>
          <a:xfrm flipV="1">
            <a:off x="549068" y="1149226"/>
            <a:ext cx="5217417" cy="9686"/>
          </a:xfrm>
          <a:prstGeom prst="line">
            <a:avLst/>
          </a:prstGeom>
          <a:ln w="19050" cap="rnd">
            <a:solidFill>
              <a:srgbClr val="FAD15B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/>
          </a:p>
        </p:txBody>
      </p:sp>
      <p:pic>
        <p:nvPicPr>
          <p:cNvPr id="9" name="Picture 8" descr="A colorful circles with white letters&#10;&#10;AI-generated content may be incorrect.">
            <a:extLst>
              <a:ext uri="{FF2B5EF4-FFF2-40B4-BE49-F238E27FC236}">
                <a16:creationId xmlns:a16="http://schemas.microsoft.com/office/drawing/2014/main" id="{3845A0BB-C6AE-AD7B-29B6-0D7928F1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9" b="-2229"/>
          <a:stretch>
            <a:fillRect/>
          </a:stretch>
        </p:blipFill>
        <p:spPr>
          <a:xfrm>
            <a:off x="10300290" y="5918429"/>
            <a:ext cx="1268286" cy="47486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4A196FF-078A-D5A2-0E09-BC64DA66C9E0}"/>
              </a:ext>
            </a:extLst>
          </p:cNvPr>
          <p:cNvSpPr txBox="1">
            <a:spLocks/>
          </p:cNvSpPr>
          <p:nvPr/>
        </p:nvSpPr>
        <p:spPr>
          <a:xfrm>
            <a:off x="461934" y="1411314"/>
            <a:ext cx="6326044" cy="1258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2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43CB3-24C3-C29E-8E2D-8CBF1219728D}"/>
              </a:ext>
            </a:extLst>
          </p:cNvPr>
          <p:cNvSpPr txBox="1"/>
          <p:nvPr/>
        </p:nvSpPr>
        <p:spPr>
          <a:xfrm>
            <a:off x="6096000" y="1297777"/>
            <a:ext cx="6094602" cy="1320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66"/>
              </a:lnSpc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Date: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Tuesday March 3, 2026</a:t>
            </a:r>
          </a:p>
          <a:p>
            <a:pPr>
              <a:lnSpc>
                <a:spcPts val="3266"/>
              </a:lnSpc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Time: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10 AM - 3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PM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(arrive at 2 PM latest) </a:t>
            </a:r>
          </a:p>
          <a:p>
            <a:pPr>
              <a:lnSpc>
                <a:spcPts val="3266"/>
              </a:lnSpc>
            </a:pPr>
            <a:r>
              <a:rPr lang="en-US" sz="1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Location: 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Hamilton Convention Centre, 1 Summers Lane </a:t>
            </a:r>
          </a:p>
        </p:txBody>
      </p:sp>
      <p:pic>
        <p:nvPicPr>
          <p:cNvPr id="14" name="Picture 13" descr="A poster with text and image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1BAC97F4-091B-8767-69C4-479280956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8" y="1297777"/>
            <a:ext cx="5402795" cy="23552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F38F77-15DF-0E8A-24A3-1220C787A2E6}"/>
              </a:ext>
            </a:extLst>
          </p:cNvPr>
          <p:cNvSpPr txBox="1"/>
          <p:nvPr/>
        </p:nvSpPr>
        <p:spPr>
          <a:xfrm>
            <a:off x="549068" y="3929228"/>
            <a:ext cx="1027556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Event Details:</a:t>
            </a:r>
          </a:p>
          <a:p>
            <a:pPr marL="460607" lvl="1" indent="-230304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You must register in advance</a:t>
            </a:r>
          </a:p>
          <a:p>
            <a:pPr marL="460607" lvl="1" indent="-230304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100+ Employers</a:t>
            </a:r>
          </a:p>
          <a:p>
            <a:pPr marL="460607" lvl="1" indent="-230304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2000+ job seekers - very busy! (not really kid-friendly)</a:t>
            </a:r>
          </a:p>
          <a:p>
            <a:pPr marL="460607" lvl="1" indent="-230304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Website has all the information about employers - do your research. </a:t>
            </a:r>
          </a:p>
          <a:p>
            <a:pPr marL="460607" lvl="1" indent="-230304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Give yourself at least 2 hours - the line may be long, dress for the weather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Poppins"/>
            </a:endParaRPr>
          </a:p>
        </p:txBody>
      </p:sp>
      <p:pic>
        <p:nvPicPr>
          <p:cNvPr id="18" name="Picture 17" descr="A qr code with black squares&#10;&#10;Description automatically generated">
            <a:extLst>
              <a:ext uri="{FF2B5EF4-FFF2-40B4-BE49-F238E27FC236}">
                <a16:creationId xmlns:a16="http://schemas.microsoft.com/office/drawing/2014/main" id="{60FC9AAB-5EAA-935C-B167-9F8E55C5C9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93" y="3047513"/>
            <a:ext cx="2609787" cy="26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5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909" y="545460"/>
            <a:ext cx="10290000" cy="8843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b="1" dirty="0">
                <a:solidFill>
                  <a:schemeClr val="tx2"/>
                </a:solidFill>
              </a:rPr>
              <a:t>STEPS FOR NETWORKING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265451" y="1506069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93766" y="1879934"/>
            <a:ext cx="9318847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Step 3: Review &amp; Prepare</a:t>
            </a:r>
            <a:endParaRPr lang="en-US" sz="3200" dirty="0"/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6535" y="2725293"/>
            <a:ext cx="3686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top-selling skills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Accomplishments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Attributes</a:t>
            </a:r>
          </a:p>
          <a:p>
            <a:endParaRPr lang="en-US" sz="2400" dirty="0"/>
          </a:p>
          <a:p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15066" y="2735097"/>
            <a:ext cx="43631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introductory statement/elevator pitch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Networking cards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Information interview script</a:t>
            </a:r>
          </a:p>
          <a:p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162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000" y="764363"/>
            <a:ext cx="10290000" cy="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>
                <a:solidFill>
                  <a:schemeClr val="tx2"/>
                </a:solidFill>
                <a:latin typeface="Montserrat"/>
              </a:rPr>
              <a:t>KNOW YOUR SKILLS!</a:t>
            </a:r>
            <a:endParaRPr lang="en-US" b="1" dirty="0">
              <a:solidFill>
                <a:schemeClr val="tx2"/>
              </a:solidFill>
              <a:latin typeface="Montserra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3369426" y="1484151"/>
            <a:ext cx="5373924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B752A8-BE6F-4F13-979B-CBC00B888515}"/>
              </a:ext>
            </a:extLst>
          </p:cNvPr>
          <p:cNvSpPr txBox="1"/>
          <p:nvPr/>
        </p:nvSpPr>
        <p:spPr>
          <a:xfrm>
            <a:off x="5732584" y="2118414"/>
            <a:ext cx="6021531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>
              <a:buChar char="•"/>
            </a:pPr>
            <a:endParaRPr lang="en-US" sz="2400" dirty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051819"/>
              </p:ext>
            </p:extLst>
          </p:nvPr>
        </p:nvGraphicFramePr>
        <p:xfrm>
          <a:off x="1395470" y="1782764"/>
          <a:ext cx="9401060" cy="43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32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909" y="545460"/>
            <a:ext cx="10290000" cy="8843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3733" b="1">
                <a:solidFill>
                  <a:schemeClr val="tx2"/>
                </a:solidFill>
              </a:rPr>
              <a:t>TIE IT ALL </a:t>
            </a:r>
            <a:r>
              <a:rPr lang="en-US" sz="3733" b="1" dirty="0">
                <a:solidFill>
                  <a:schemeClr val="tx2"/>
                </a:solidFill>
              </a:rPr>
              <a:t>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2265451" y="1506069"/>
            <a:ext cx="7680000" cy="0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2063" y="2053787"/>
            <a:ext cx="9318847" cy="431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resumes ready for each job you are targeting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prepared for a speed Interview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2"/>
              </a:solidFill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Have a solid networking plan</a:t>
            </a:r>
          </a:p>
          <a:p>
            <a:pPr marL="380990" indent="-380990">
              <a:buFont typeface="Wingdings" panose="05000000000000000000" pitchFamily="2" charset="2"/>
              <a:buChar char="Ø"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Ø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Prepare your elevator pitch (YWCA presentation- Elevator Pitch)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F5D2-EB93-0447-81A9-79DC0F88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3DCD3B5-AABA-6843-97D0-C6472E4A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64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6;p15">
            <a:extLst>
              <a:ext uri="{FF2B5EF4-FFF2-40B4-BE49-F238E27FC236}">
                <a16:creationId xmlns:a16="http://schemas.microsoft.com/office/drawing/2014/main" id="{FDBA90B7-482C-A14D-A551-4A881F08BFE0}"/>
              </a:ext>
            </a:extLst>
          </p:cNvPr>
          <p:cNvSpPr/>
          <p:nvPr/>
        </p:nvSpPr>
        <p:spPr>
          <a:xfrm>
            <a:off x="0" y="1"/>
            <a:ext cx="12192000" cy="72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03268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F812-B2AA-377F-BBD1-1E9882F2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A605F-00D8-9DF2-451C-09DABB58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34" y="536036"/>
            <a:ext cx="8143965" cy="765420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Lato"/>
                <a:ea typeface="Lato"/>
                <a:cs typeface="Calibri"/>
              </a:rPr>
              <a:t>How to Register </a:t>
            </a:r>
            <a:endParaRPr lang="en-US" b="1" dirty="0">
              <a:latin typeface="Lato"/>
              <a:ea typeface="Lato"/>
              <a:cs typeface="Lato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D28262D8-0181-39DE-D995-DA3456C182C6}"/>
              </a:ext>
            </a:extLst>
          </p:cNvPr>
          <p:cNvSpPr txBox="1">
            <a:spLocks/>
          </p:cNvSpPr>
          <p:nvPr/>
        </p:nvSpPr>
        <p:spPr>
          <a:xfrm>
            <a:off x="464768" y="545722"/>
            <a:ext cx="7855946" cy="60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8524CD-552A-F8B4-9DB1-62ED7CE87A21}"/>
              </a:ext>
            </a:extLst>
          </p:cNvPr>
          <p:cNvCxnSpPr>
            <a:cxnSpLocks/>
          </p:cNvCxnSpPr>
          <p:nvPr/>
        </p:nvCxnSpPr>
        <p:spPr>
          <a:xfrm>
            <a:off x="549284" y="6155861"/>
            <a:ext cx="9575019" cy="0"/>
          </a:xfrm>
          <a:prstGeom prst="straightConnector1">
            <a:avLst/>
          </a:prstGeom>
          <a:ln>
            <a:solidFill>
              <a:srgbClr val="376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>
            <a:extLst>
              <a:ext uri="{FF2B5EF4-FFF2-40B4-BE49-F238E27FC236}">
                <a16:creationId xmlns:a16="http://schemas.microsoft.com/office/drawing/2014/main" id="{DDCA23CB-5240-382B-B1AB-E00B2617A4B3}"/>
              </a:ext>
            </a:extLst>
          </p:cNvPr>
          <p:cNvSpPr/>
          <p:nvPr/>
        </p:nvSpPr>
        <p:spPr>
          <a:xfrm flipV="1">
            <a:off x="549068" y="1149226"/>
            <a:ext cx="5217417" cy="9686"/>
          </a:xfrm>
          <a:prstGeom prst="line">
            <a:avLst/>
          </a:prstGeom>
          <a:ln w="19050" cap="rnd">
            <a:solidFill>
              <a:srgbClr val="FAD15B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/>
          </a:p>
        </p:txBody>
      </p:sp>
      <p:pic>
        <p:nvPicPr>
          <p:cNvPr id="9" name="Picture 8" descr="A colorful circles with white letters&#10;&#10;AI-generated content may be incorrect.">
            <a:extLst>
              <a:ext uri="{FF2B5EF4-FFF2-40B4-BE49-F238E27FC236}">
                <a16:creationId xmlns:a16="http://schemas.microsoft.com/office/drawing/2014/main" id="{3845A0BB-C6AE-AD7B-29B6-0D7928F1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9" b="-2229"/>
          <a:stretch>
            <a:fillRect/>
          </a:stretch>
        </p:blipFill>
        <p:spPr>
          <a:xfrm>
            <a:off x="10300290" y="5918429"/>
            <a:ext cx="1268286" cy="47486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4A196FF-078A-D5A2-0E09-BC64DA66C9E0}"/>
              </a:ext>
            </a:extLst>
          </p:cNvPr>
          <p:cNvSpPr txBox="1">
            <a:spLocks/>
          </p:cNvSpPr>
          <p:nvPr/>
        </p:nvSpPr>
        <p:spPr>
          <a:xfrm>
            <a:off x="461934" y="1411314"/>
            <a:ext cx="6326044" cy="1258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200" i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058C11E8-3B61-EE02-D935-19315BE1F337}"/>
              </a:ext>
            </a:extLst>
          </p:cNvPr>
          <p:cNvSpPr/>
          <p:nvPr/>
        </p:nvSpPr>
        <p:spPr>
          <a:xfrm>
            <a:off x="4898381" y="1972043"/>
            <a:ext cx="2235223" cy="1656859"/>
          </a:xfrm>
          <a:custGeom>
            <a:avLst/>
            <a:gdLst/>
            <a:ahLst/>
            <a:cxnLst/>
            <a:rect l="l" t="t" r="r" b="b"/>
            <a:pathLst>
              <a:path w="3352834" h="2485288">
                <a:moveTo>
                  <a:pt x="0" y="0"/>
                </a:moveTo>
                <a:lnTo>
                  <a:pt x="3352833" y="0"/>
                </a:lnTo>
                <a:lnTo>
                  <a:pt x="3352833" y="2485288"/>
                </a:lnTo>
                <a:lnTo>
                  <a:pt x="0" y="248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C45A93-00AA-86F6-F014-4B7AF48F7167}"/>
              </a:ext>
            </a:extLst>
          </p:cNvPr>
          <p:cNvSpPr txBox="1"/>
          <p:nvPr/>
        </p:nvSpPr>
        <p:spPr>
          <a:xfrm>
            <a:off x="549068" y="1552467"/>
            <a:ext cx="4163703" cy="269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28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To register you will need:</a:t>
            </a:r>
          </a:p>
          <a:p>
            <a:pPr>
              <a:lnSpc>
                <a:spcPts val="2986"/>
              </a:lnSpc>
            </a:pP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Poppins Bold"/>
            </a:endParaRPr>
          </a:p>
          <a:p>
            <a:pPr marL="460607" lvl="1" indent="-230304">
              <a:lnSpc>
                <a:spcPts val="2986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First &amp; Last Name</a:t>
            </a:r>
          </a:p>
          <a:p>
            <a:pPr marL="460607" lvl="1" indent="-230304">
              <a:lnSpc>
                <a:spcPts val="2986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Email Address</a:t>
            </a:r>
          </a:p>
          <a:p>
            <a:pPr marL="460607" lvl="1" indent="-230304">
              <a:lnSpc>
                <a:spcPts val="2986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City you live in</a:t>
            </a:r>
          </a:p>
          <a:p>
            <a:pPr marL="460607" lvl="1" indent="-230304">
              <a:lnSpc>
                <a:spcPts val="2986"/>
              </a:lnSpc>
              <a:spcBef>
                <a:spcPct val="0"/>
              </a:spcBef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Create a Password</a:t>
            </a:r>
          </a:p>
          <a:p>
            <a:pPr algn="ctr">
              <a:lnSpc>
                <a:spcPts val="2986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Poppin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59811423-4AA5-6222-9F4F-66CD6DA4B34D}"/>
              </a:ext>
            </a:extLst>
          </p:cNvPr>
          <p:cNvSpPr txBox="1"/>
          <p:nvPr/>
        </p:nvSpPr>
        <p:spPr>
          <a:xfrm>
            <a:off x="7479231" y="1553046"/>
            <a:ext cx="438439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8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Confirm if you are:</a:t>
            </a:r>
          </a:p>
          <a:p>
            <a:pPr>
              <a:lnSpc>
                <a:spcPts val="2986"/>
              </a:lnSpc>
            </a:pPr>
            <a:endParaRPr lang="en-US" sz="2800" b="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Poppins Bold"/>
            </a:endParaRPr>
          </a:p>
          <a:p>
            <a:pPr marL="460607" lvl="1" indent="-230304">
              <a:lnSpc>
                <a:spcPts val="2986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Student</a:t>
            </a:r>
          </a:p>
          <a:p>
            <a:pPr marL="460607" lvl="1" indent="-230304">
              <a:lnSpc>
                <a:spcPts val="2986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 Alumni </a:t>
            </a:r>
          </a:p>
          <a:p>
            <a:pPr marL="460607" lvl="1" indent="-230304">
              <a:lnSpc>
                <a:spcPts val="2986"/>
              </a:lnSpc>
              <a:spcBef>
                <a:spcPct val="0"/>
              </a:spcBef>
              <a:buAutoNum type="arabicPeriod"/>
            </a:pPr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 Community Job Seeker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D27ACA2-5850-E4A9-D2DF-AA9759E61A71}"/>
              </a:ext>
            </a:extLst>
          </p:cNvPr>
          <p:cNvSpPr txBox="1"/>
          <p:nvPr/>
        </p:nvSpPr>
        <p:spPr>
          <a:xfrm>
            <a:off x="2470638" y="4563919"/>
            <a:ext cx="851922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There are additional questions about level of education, previous role titles, jobs you are looking for </a:t>
            </a:r>
            <a:r>
              <a:rPr lang="en-US" sz="2800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 Bold"/>
              </a:rPr>
              <a:t>- these are NOT mandatory</a:t>
            </a:r>
          </a:p>
        </p:txBody>
      </p:sp>
      <p:pic>
        <p:nvPicPr>
          <p:cNvPr id="8" name="Picture 7" descr="A qr code with black squares&#10;&#10;Description automatically generated">
            <a:extLst>
              <a:ext uri="{FF2B5EF4-FFF2-40B4-BE49-F238E27FC236}">
                <a16:creationId xmlns:a16="http://schemas.microsoft.com/office/drawing/2014/main" id="{CCD1F573-8629-6191-0CA2-BD1DFDD6D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4" y="4197271"/>
            <a:ext cx="1709906" cy="17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0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riginal Logo&#10;&#10;">
            <a:extLst>
              <a:ext uri="{FF2B5EF4-FFF2-40B4-BE49-F238E27FC236}">
                <a16:creationId xmlns:a16="http://schemas.microsoft.com/office/drawing/2014/main" id="{A531755B-5A2D-E93E-48CC-7F52CFC7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83" y="1108956"/>
            <a:ext cx="4217417" cy="1518271"/>
          </a:xfrm>
          <a:prstGeom prst="rect">
            <a:avLst/>
          </a:prstGeom>
        </p:spPr>
      </p:pic>
      <p:sp>
        <p:nvSpPr>
          <p:cNvPr id="59" name="Right Triangle 5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B11E6D-8771-2497-1B4D-6D8801C8C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648" y="2764904"/>
            <a:ext cx="8921672" cy="1713305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What is a Job Fair? Benefits of Networking</a:t>
            </a:r>
            <a:endParaRPr lang="en-US" sz="5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1390FB-0CF4-180B-CDC6-4FE4475E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Presentation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223" y="5681595"/>
            <a:ext cx="835103" cy="623115"/>
          </a:xfrm>
          <a:prstGeom prst="rect">
            <a:avLst/>
          </a:prstGeom>
        </p:spPr>
      </p:pic>
      <p:sp>
        <p:nvSpPr>
          <p:cNvPr id="7" name="Google Shape;458;p42">
            <a:extLst>
              <a:ext uri="{FF2B5EF4-FFF2-40B4-BE49-F238E27FC236}">
                <a16:creationId xmlns:a16="http://schemas.microsoft.com/office/drawing/2014/main" id="{034CBEC8-606C-ED46-A96C-A7C1B557BFAB}"/>
              </a:ext>
            </a:extLst>
          </p:cNvPr>
          <p:cNvSpPr/>
          <p:nvPr/>
        </p:nvSpPr>
        <p:spPr>
          <a:xfrm rot="10800000">
            <a:off x="347841" y="5009997"/>
            <a:ext cx="11384980" cy="65732"/>
          </a:xfrm>
          <a:custGeom>
            <a:avLst/>
            <a:gdLst/>
            <a:ahLst/>
            <a:cxnLst/>
            <a:rect l="l" t="t" r="r" b="b"/>
            <a:pathLst>
              <a:path w="14986" h="5350" extrusionOk="0">
                <a:moveTo>
                  <a:pt x="0" y="0"/>
                </a:moveTo>
                <a:lnTo>
                  <a:pt x="0" y="5350"/>
                </a:lnTo>
                <a:lnTo>
                  <a:pt x="14985" y="5350"/>
                </a:lnTo>
                <a:lnTo>
                  <a:pt x="149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0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5" name="Google Shape;106;p15">
            <a:extLst>
              <a:ext uri="{FF2B5EF4-FFF2-40B4-BE49-F238E27FC236}">
                <a16:creationId xmlns:a16="http://schemas.microsoft.com/office/drawing/2014/main" id="{3005995F-4A18-6E4E-BDC6-D6BC92313BAA}"/>
              </a:ext>
            </a:extLst>
          </p:cNvPr>
          <p:cNvSpPr/>
          <p:nvPr/>
        </p:nvSpPr>
        <p:spPr>
          <a:xfrm>
            <a:off x="0" y="0"/>
            <a:ext cx="12201600" cy="721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07;p15">
            <a:extLst>
              <a:ext uri="{FF2B5EF4-FFF2-40B4-BE49-F238E27FC236}">
                <a16:creationId xmlns:a16="http://schemas.microsoft.com/office/drawing/2014/main" id="{88CA313B-B7F5-CC4E-B5EB-BCBE45B08FFB}"/>
              </a:ext>
            </a:extLst>
          </p:cNvPr>
          <p:cNvSpPr/>
          <p:nvPr/>
        </p:nvSpPr>
        <p:spPr>
          <a:xfrm>
            <a:off x="-9600" y="6263961"/>
            <a:ext cx="12201600" cy="5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A9F62C-E920-4D17-BA47-A43CD2BC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73" y="2159146"/>
            <a:ext cx="6114828" cy="2490316"/>
          </a:xfrm>
        </p:spPr>
        <p:txBody>
          <a:bodyPr/>
          <a:lstStyle/>
          <a:p>
            <a:r>
              <a:rPr lang="en-US" sz="5867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Tips for </a:t>
            </a:r>
            <a:br>
              <a:rPr lang="en-US" sz="5867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5867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Job Fair Success</a:t>
            </a:r>
          </a:p>
        </p:txBody>
      </p:sp>
      <p:pic>
        <p:nvPicPr>
          <p:cNvPr id="12" name="Picture 11" descr="Original Logo&#10;&#10;">
            <a:extLst>
              <a:ext uri="{FF2B5EF4-FFF2-40B4-BE49-F238E27FC236}">
                <a16:creationId xmlns:a16="http://schemas.microsoft.com/office/drawing/2014/main" id="{B19BA6F6-4A14-424B-BCD1-2EDBE7D0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41" y="636453"/>
            <a:ext cx="3574247" cy="1162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829" y="5270936"/>
            <a:ext cx="112013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33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66" y="5738367"/>
            <a:ext cx="3056393" cy="52836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15" y="1963939"/>
            <a:ext cx="5050949" cy="24352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B6294C-4F62-4FB5-A749-79AB54DDD0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0"/>
          <a:stretch/>
        </p:blipFill>
        <p:spPr>
          <a:xfrm>
            <a:off x="9064704" y="5798010"/>
            <a:ext cx="3127297" cy="426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49528E-60CC-44F9-9225-40709BD6D9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2" b="36296"/>
          <a:stretch/>
        </p:blipFill>
        <p:spPr>
          <a:xfrm>
            <a:off x="6334172" y="5820506"/>
            <a:ext cx="1485208" cy="4039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212" y="5780583"/>
            <a:ext cx="1342117" cy="44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28;p28">
            <a:extLst>
              <a:ext uri="{FF2B5EF4-FFF2-40B4-BE49-F238E27FC236}">
                <a16:creationId xmlns:a16="http://schemas.microsoft.com/office/drawing/2014/main" id="{2604779D-DFA1-4C1D-8E1F-095F5697E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965" y="918515"/>
            <a:ext cx="2928883" cy="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buSzPts val="3000"/>
            </a:pPr>
            <a:r>
              <a:rPr lang="en" sz="3733" b="1" dirty="0">
                <a:solidFill>
                  <a:schemeClr val="tx2"/>
                </a:solidFill>
                <a:latin typeface="Montserrat"/>
              </a:rPr>
              <a:t>A</a:t>
            </a:r>
            <a:r>
              <a:rPr lang="en-CA" sz="3733" b="1" dirty="0">
                <a:solidFill>
                  <a:schemeClr val="tx2"/>
                </a:solidFill>
                <a:latin typeface="Montserrat"/>
              </a:rPr>
              <a:t>GENDA</a:t>
            </a:r>
            <a:endParaRPr lang="en-US" sz="3733" b="1" dirty="0">
              <a:solidFill>
                <a:schemeClr val="tx2"/>
              </a:solidFill>
              <a:latin typeface="Montserra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1443422" y="1513490"/>
            <a:ext cx="2144109" cy="28028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B752A8-BE6F-4F13-979B-CBC00B888515}"/>
              </a:ext>
            </a:extLst>
          </p:cNvPr>
          <p:cNvSpPr txBox="1"/>
          <p:nvPr/>
        </p:nvSpPr>
        <p:spPr>
          <a:xfrm>
            <a:off x="1101099" y="1716613"/>
            <a:ext cx="9813672" cy="43764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609585" indent="-60958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Current </a:t>
            </a:r>
            <a:r>
              <a:rPr lang="en-US" sz="3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Labour</a:t>
            </a: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Market Trends</a:t>
            </a:r>
          </a:p>
          <a:p>
            <a:pPr marL="609585" indent="-60958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to Expect at a Job Fair</a:t>
            </a:r>
          </a:p>
          <a:p>
            <a:pPr marL="609585" indent="-60958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to Prepare Yourself</a:t>
            </a:r>
          </a:p>
          <a:p>
            <a:pPr marL="609585" indent="-609585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Networking Tips</a:t>
            </a:r>
          </a:p>
        </p:txBody>
      </p:sp>
    </p:spTree>
    <p:extLst>
      <p:ext uri="{BB962C8B-B14F-4D97-AF65-F5344CB8AC3E}">
        <p14:creationId xmlns:p14="http://schemas.microsoft.com/office/powerpoint/2010/main" val="26746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F812-B2AA-377F-BBD1-1E9882F2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A605F-00D8-9DF2-451C-09DABB58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35" y="536037"/>
            <a:ext cx="8143965" cy="765420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Lato"/>
                <a:ea typeface="Lato"/>
                <a:cs typeface="Calibri"/>
              </a:rPr>
              <a:t>Top In Demand Jobs (2025)</a:t>
            </a:r>
            <a:endParaRPr lang="en-US" b="1" dirty="0">
              <a:latin typeface="Lato"/>
              <a:ea typeface="Lato"/>
              <a:cs typeface="Lato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D28262D8-0181-39DE-D995-DA3456C182C6}"/>
              </a:ext>
            </a:extLst>
          </p:cNvPr>
          <p:cNvSpPr txBox="1">
            <a:spLocks/>
          </p:cNvSpPr>
          <p:nvPr/>
        </p:nvSpPr>
        <p:spPr>
          <a:xfrm>
            <a:off x="464768" y="545723"/>
            <a:ext cx="7855947" cy="60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8524CD-552A-F8B4-9DB1-62ED7CE87A21}"/>
              </a:ext>
            </a:extLst>
          </p:cNvPr>
          <p:cNvCxnSpPr>
            <a:cxnSpLocks/>
          </p:cNvCxnSpPr>
          <p:nvPr/>
        </p:nvCxnSpPr>
        <p:spPr>
          <a:xfrm>
            <a:off x="549285" y="6155861"/>
            <a:ext cx="9575019" cy="0"/>
          </a:xfrm>
          <a:prstGeom prst="straightConnector1">
            <a:avLst/>
          </a:prstGeom>
          <a:ln>
            <a:solidFill>
              <a:srgbClr val="376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>
            <a:extLst>
              <a:ext uri="{FF2B5EF4-FFF2-40B4-BE49-F238E27FC236}">
                <a16:creationId xmlns:a16="http://schemas.microsoft.com/office/drawing/2014/main" id="{DDCA23CB-5240-382B-B1AB-E00B2617A4B3}"/>
              </a:ext>
            </a:extLst>
          </p:cNvPr>
          <p:cNvSpPr/>
          <p:nvPr/>
        </p:nvSpPr>
        <p:spPr>
          <a:xfrm flipV="1">
            <a:off x="549069" y="1149226"/>
            <a:ext cx="5217417" cy="9687"/>
          </a:xfrm>
          <a:prstGeom prst="line">
            <a:avLst/>
          </a:prstGeom>
          <a:ln w="19050" cap="rnd">
            <a:solidFill>
              <a:srgbClr val="FAD15B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/>
          </a:p>
        </p:txBody>
      </p:sp>
      <p:pic>
        <p:nvPicPr>
          <p:cNvPr id="9" name="Picture 8" descr="A colorful circles with white letters&#10;&#10;AI-generated content may be incorrect.">
            <a:extLst>
              <a:ext uri="{FF2B5EF4-FFF2-40B4-BE49-F238E27FC236}">
                <a16:creationId xmlns:a16="http://schemas.microsoft.com/office/drawing/2014/main" id="{3845A0BB-C6AE-AD7B-29B6-0D7928F1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9" b="-2229"/>
          <a:stretch>
            <a:fillRect/>
          </a:stretch>
        </p:blipFill>
        <p:spPr>
          <a:xfrm>
            <a:off x="10300290" y="5918430"/>
            <a:ext cx="1268287" cy="47486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2C898A2-2D96-DBED-AEF7-575877D47DF6}"/>
              </a:ext>
            </a:extLst>
          </p:cNvPr>
          <p:cNvGrpSpPr/>
          <p:nvPr/>
        </p:nvGrpSpPr>
        <p:grpSpPr>
          <a:xfrm>
            <a:off x="274833" y="4300774"/>
            <a:ext cx="4259083" cy="1462351"/>
            <a:chOff x="79314" y="4654279"/>
            <a:chExt cx="4259082" cy="1462350"/>
          </a:xfrm>
        </p:grpSpPr>
        <p:pic>
          <p:nvPicPr>
            <p:cNvPr id="8" name="object 15">
              <a:extLst>
                <a:ext uri="{FF2B5EF4-FFF2-40B4-BE49-F238E27FC236}">
                  <a16:creationId xmlns:a16="http://schemas.microsoft.com/office/drawing/2014/main" id="{6B4C819F-CEE5-F910-5054-EDD2DCE26A8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068" y="4654279"/>
              <a:ext cx="1368473" cy="594126"/>
            </a:xfrm>
            <a:prstGeom prst="rect">
              <a:avLst/>
            </a:prstGeom>
          </p:spPr>
        </p:pic>
        <p:pic>
          <p:nvPicPr>
            <p:cNvPr id="13" name="object 16">
              <a:extLst>
                <a:ext uri="{FF2B5EF4-FFF2-40B4-BE49-F238E27FC236}">
                  <a16:creationId xmlns:a16="http://schemas.microsoft.com/office/drawing/2014/main" id="{2B8C7759-2902-7049-95B5-0A0B349A796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14" y="4912112"/>
              <a:ext cx="4259082" cy="1204517"/>
            </a:xfrm>
            <a:prstGeom prst="rect">
              <a:avLst/>
            </a:prstGeom>
          </p:spPr>
        </p:pic>
        <p:pic>
          <p:nvPicPr>
            <p:cNvPr id="14" name="object 17">
              <a:extLst>
                <a:ext uri="{FF2B5EF4-FFF2-40B4-BE49-F238E27FC236}">
                  <a16:creationId xmlns:a16="http://schemas.microsoft.com/office/drawing/2014/main" id="{192C9C26-FC7D-D88C-F30C-D93602C9EDB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1437" y="4783006"/>
              <a:ext cx="1306270" cy="465399"/>
            </a:xfrm>
            <a:prstGeom prst="rect">
              <a:avLst/>
            </a:prstGeom>
          </p:spPr>
        </p:pic>
      </p:grpSp>
      <p:sp>
        <p:nvSpPr>
          <p:cNvPr id="34" name="Rectangle 4">
            <a:extLst>
              <a:ext uri="{FF2B5EF4-FFF2-40B4-BE49-F238E27FC236}">
                <a16:creationId xmlns:a16="http://schemas.microsoft.com/office/drawing/2014/main" id="{EC54F52B-1EDB-BC84-EA8A-22EE0F97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3063" y="1267047"/>
            <a:ext cx="2906996" cy="157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39409" tIns="1168032" rIns="1439409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pic>
        <p:nvPicPr>
          <p:cNvPr id="15" name="Picture 14" descr="A colorful chart with text&#10;&#10;Description automatically generated">
            <a:extLst>
              <a:ext uri="{FF2B5EF4-FFF2-40B4-BE49-F238E27FC236}">
                <a16:creationId xmlns:a16="http://schemas.microsoft.com/office/drawing/2014/main" id="{6F03C530-0500-D69E-6FDE-FBD9701FDC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t="14445" r="54767" b="43652"/>
          <a:stretch/>
        </p:blipFill>
        <p:spPr>
          <a:xfrm>
            <a:off x="6547252" y="315282"/>
            <a:ext cx="3832113" cy="5574615"/>
          </a:xfrm>
          <a:prstGeom prst="rect">
            <a:avLst/>
          </a:prstGeom>
        </p:spPr>
      </p:pic>
      <p:sp>
        <p:nvSpPr>
          <p:cNvPr id="20" name="TextBox 17">
            <a:extLst>
              <a:ext uri="{FF2B5EF4-FFF2-40B4-BE49-F238E27FC236}">
                <a16:creationId xmlns:a16="http://schemas.microsoft.com/office/drawing/2014/main" id="{C0AB77D9-B037-BD34-6E11-5092D570D8CB}"/>
              </a:ext>
            </a:extLst>
          </p:cNvPr>
          <p:cNvSpPr txBox="1"/>
          <p:nvPr/>
        </p:nvSpPr>
        <p:spPr>
          <a:xfrm>
            <a:off x="559586" y="1499022"/>
            <a:ext cx="553641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oppins"/>
              </a:rPr>
              <a:t>Workforce Planning Hamilton’s Job Board collects data on in-demand jobs in the region. </a:t>
            </a:r>
          </a:p>
        </p:txBody>
      </p:sp>
    </p:spTree>
    <p:extLst>
      <p:ext uri="{BB962C8B-B14F-4D97-AF65-F5344CB8AC3E}">
        <p14:creationId xmlns:p14="http://schemas.microsoft.com/office/powerpoint/2010/main" val="108448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F812-B2AA-377F-BBD1-1E9882F2F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A605F-00D8-9DF2-451C-09DABB58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35" y="536037"/>
            <a:ext cx="8143965" cy="765420"/>
          </a:xfrm>
        </p:spPr>
        <p:txBody>
          <a:bodyPr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Lato"/>
                <a:ea typeface="Lato"/>
                <a:cs typeface="Calibri"/>
              </a:rPr>
              <a:t>Top Hiring Sectors (2025)</a:t>
            </a:r>
            <a:endParaRPr lang="en-US" b="1" dirty="0">
              <a:latin typeface="Lato"/>
              <a:ea typeface="Lato"/>
              <a:cs typeface="Lato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7" name="Content Placeholder 29">
            <a:extLst>
              <a:ext uri="{FF2B5EF4-FFF2-40B4-BE49-F238E27FC236}">
                <a16:creationId xmlns:a16="http://schemas.microsoft.com/office/drawing/2014/main" id="{D28262D8-0181-39DE-D995-DA3456C182C6}"/>
              </a:ext>
            </a:extLst>
          </p:cNvPr>
          <p:cNvSpPr txBox="1">
            <a:spLocks/>
          </p:cNvSpPr>
          <p:nvPr/>
        </p:nvSpPr>
        <p:spPr>
          <a:xfrm>
            <a:off x="464768" y="545723"/>
            <a:ext cx="7855947" cy="603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8524CD-552A-F8B4-9DB1-62ED7CE87A21}"/>
              </a:ext>
            </a:extLst>
          </p:cNvPr>
          <p:cNvCxnSpPr>
            <a:cxnSpLocks/>
          </p:cNvCxnSpPr>
          <p:nvPr/>
        </p:nvCxnSpPr>
        <p:spPr>
          <a:xfrm>
            <a:off x="549285" y="6155861"/>
            <a:ext cx="9575019" cy="0"/>
          </a:xfrm>
          <a:prstGeom prst="straightConnector1">
            <a:avLst/>
          </a:prstGeom>
          <a:ln>
            <a:solidFill>
              <a:srgbClr val="376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9">
            <a:extLst>
              <a:ext uri="{FF2B5EF4-FFF2-40B4-BE49-F238E27FC236}">
                <a16:creationId xmlns:a16="http://schemas.microsoft.com/office/drawing/2014/main" id="{DDCA23CB-5240-382B-B1AB-E00B2617A4B3}"/>
              </a:ext>
            </a:extLst>
          </p:cNvPr>
          <p:cNvSpPr/>
          <p:nvPr/>
        </p:nvSpPr>
        <p:spPr>
          <a:xfrm flipV="1">
            <a:off x="549069" y="1149226"/>
            <a:ext cx="5217417" cy="9687"/>
          </a:xfrm>
          <a:prstGeom prst="line">
            <a:avLst/>
          </a:prstGeom>
          <a:ln w="19050" cap="rnd">
            <a:solidFill>
              <a:srgbClr val="FAD15B"/>
            </a:solidFill>
            <a:prstDash val="solid"/>
            <a:headEnd type="none" w="sm" len="sm"/>
            <a:tailEnd type="none" w="sm" len="sm"/>
          </a:ln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/>
          </a:p>
        </p:txBody>
      </p:sp>
      <p:pic>
        <p:nvPicPr>
          <p:cNvPr id="9" name="Picture 8" descr="A colorful circles with white letters&#10;&#10;AI-generated content may be incorrect.">
            <a:extLst>
              <a:ext uri="{FF2B5EF4-FFF2-40B4-BE49-F238E27FC236}">
                <a16:creationId xmlns:a16="http://schemas.microsoft.com/office/drawing/2014/main" id="{3845A0BB-C6AE-AD7B-29B6-0D7928F1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9" b="-2229"/>
          <a:stretch>
            <a:fillRect/>
          </a:stretch>
        </p:blipFill>
        <p:spPr>
          <a:xfrm>
            <a:off x="10300290" y="5918430"/>
            <a:ext cx="1268287" cy="47486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74A196FF-078A-D5A2-0E09-BC64DA66C9E0}"/>
              </a:ext>
            </a:extLst>
          </p:cNvPr>
          <p:cNvSpPr txBox="1">
            <a:spLocks/>
          </p:cNvSpPr>
          <p:nvPr/>
        </p:nvSpPr>
        <p:spPr>
          <a:xfrm>
            <a:off x="461935" y="1411315"/>
            <a:ext cx="6326044" cy="1258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6095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A colorful chart with text&#10;&#10;Description automatically generated">
            <a:extLst>
              <a:ext uri="{FF2B5EF4-FFF2-40B4-BE49-F238E27FC236}">
                <a16:creationId xmlns:a16="http://schemas.microsoft.com/office/drawing/2014/main" id="{5CDB9ADF-A9DC-F515-6422-A8CDBD9BE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59897" r="10978" b="13700"/>
          <a:stretch/>
        </p:blipFill>
        <p:spPr>
          <a:xfrm>
            <a:off x="549069" y="1388580"/>
            <a:ext cx="9118063" cy="440833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129C651-79DB-C0F0-F020-3295EF1F3830}"/>
              </a:ext>
            </a:extLst>
          </p:cNvPr>
          <p:cNvGrpSpPr/>
          <p:nvPr/>
        </p:nvGrpSpPr>
        <p:grpSpPr>
          <a:xfrm>
            <a:off x="8548078" y="4256884"/>
            <a:ext cx="3373039" cy="1302605"/>
            <a:chOff x="79314" y="4654279"/>
            <a:chExt cx="4259082" cy="1462350"/>
          </a:xfrm>
        </p:grpSpPr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753E2062-1C70-49C0-83F5-191F11100D3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068" y="4654279"/>
              <a:ext cx="1368473" cy="594126"/>
            </a:xfrm>
            <a:prstGeom prst="rect">
              <a:avLst/>
            </a:prstGeom>
          </p:spPr>
        </p:pic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AE290401-3C0A-0F35-DE14-D6C6363067A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14" y="4912112"/>
              <a:ext cx="4259082" cy="1204517"/>
            </a:xfrm>
            <a:prstGeom prst="rect">
              <a:avLst/>
            </a:prstGeom>
          </p:spPr>
        </p:pic>
        <p:pic>
          <p:nvPicPr>
            <p:cNvPr id="31" name="object 17">
              <a:extLst>
                <a:ext uri="{FF2B5EF4-FFF2-40B4-BE49-F238E27FC236}">
                  <a16:creationId xmlns:a16="http://schemas.microsoft.com/office/drawing/2014/main" id="{1256FEB3-8072-3A47-287E-E9698F37F17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1437" y="4783006"/>
              <a:ext cx="1306270" cy="465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02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25" y="526095"/>
            <a:ext cx="9828756" cy="1082573"/>
          </a:xfrm>
        </p:spPr>
        <p:txBody>
          <a:bodyPr/>
          <a:lstStyle/>
          <a:p>
            <a:pPr defTabSz="615935"/>
            <a:br>
              <a:rPr lang="en-US" altLang="en-US" sz="4000" b="1" dirty="0">
                <a:solidFill>
                  <a:schemeClr val="accent2"/>
                </a:solidFill>
                <a:latin typeface="Montserrat"/>
              </a:rPr>
            </a:br>
            <a:r>
              <a:rPr lang="en-US" altLang="en-US" sz="3733" b="1" dirty="0">
                <a:solidFill>
                  <a:schemeClr val="tx2"/>
                </a:solidFill>
              </a:rPr>
              <a:t>WHAT TO EXPECT AT A JOB FAIR</a:t>
            </a:r>
            <a:br>
              <a:rPr lang="en-US" sz="4000" b="1" dirty="0">
                <a:solidFill>
                  <a:schemeClr val="accent2"/>
                </a:solidFill>
              </a:rPr>
            </a:b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225" y="1608668"/>
            <a:ext cx="10630612" cy="4462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job fair is a place to: </a:t>
            </a:r>
          </a:p>
          <a:p>
            <a:endParaRPr lang="en-CA" sz="2133" dirty="0">
              <a:solidFill>
                <a:srgbClr val="00B0F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Locate employment/connect with employers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Obtain important information on your targeted field of work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Examine your competition</a:t>
            </a:r>
          </a:p>
          <a:p>
            <a:pPr marL="380990" indent="-38099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3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Network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F76A99-909B-40C5-89D0-39D82E87D72C}"/>
              </a:ext>
            </a:extLst>
          </p:cNvPr>
          <p:cNvCxnSpPr/>
          <p:nvPr/>
        </p:nvCxnSpPr>
        <p:spPr>
          <a:xfrm>
            <a:off x="1740131" y="1463040"/>
            <a:ext cx="8205320" cy="4302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1312</Words>
  <Application>Microsoft Office PowerPoint</Application>
  <PresentationFormat>Widescreen</PresentationFormat>
  <Paragraphs>194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ABeeZee</vt:lpstr>
      <vt:lpstr>Arial</vt:lpstr>
      <vt:lpstr>Calibri</vt:lpstr>
      <vt:lpstr>Lato</vt:lpstr>
      <vt:lpstr>Montserrat</vt:lpstr>
      <vt:lpstr>Open Sans</vt:lpstr>
      <vt:lpstr>Wingdings</vt:lpstr>
      <vt:lpstr>1_Office Theme</vt:lpstr>
      <vt:lpstr>Prepare for the Connect to Careers Job Fair!</vt:lpstr>
      <vt:lpstr>Connect to Careers </vt:lpstr>
      <vt:lpstr>How to Register  </vt:lpstr>
      <vt:lpstr>What is a Job Fair? Benefits of Networking</vt:lpstr>
      <vt:lpstr>Top Tips for  Job Fair Success</vt:lpstr>
      <vt:lpstr>AGENDA</vt:lpstr>
      <vt:lpstr>Top In Demand Jobs (2025) </vt:lpstr>
      <vt:lpstr>Top Hiring Sectors (2025) </vt:lpstr>
      <vt:lpstr> WHAT TO EXPECT AT A JOB FAIR </vt:lpstr>
      <vt:lpstr> WHAT TO EXPECT AT A JOB FAIR </vt:lpstr>
      <vt:lpstr>PowerPoint Presentation</vt:lpstr>
      <vt:lpstr>PowerPoint Presentation</vt:lpstr>
      <vt:lpstr> WHAT TO EXPECT AT A JOB FAIR </vt:lpstr>
      <vt:lpstr> STRATEGIC PLANNING QUESTIONS </vt:lpstr>
      <vt:lpstr>STRATEGIC COMEBACK QUESTIONS</vt:lpstr>
      <vt:lpstr>GET THE BEST OUT OF THE JOB FAIR</vt:lpstr>
      <vt:lpstr>NETWORKING AT A JOB FAIR</vt:lpstr>
      <vt:lpstr>STEPS FOR NETWORKING</vt:lpstr>
      <vt:lpstr>STEPS FOR NETWORKING</vt:lpstr>
      <vt:lpstr>STEPS FOR NETWORKING</vt:lpstr>
      <vt:lpstr>KNOW YOUR SKILLS!</vt:lpstr>
      <vt:lpstr>TIE IT ALL UP</vt:lpstr>
      <vt:lpstr>PowerPoint Presentation</vt:lpstr>
    </vt:vector>
  </TitlesOfParts>
  <Company>City of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Natasha</dc:creator>
  <cp:lastModifiedBy>Martinez, Natasha</cp:lastModifiedBy>
  <cp:revision>8</cp:revision>
  <dcterms:created xsi:type="dcterms:W3CDTF">2026-02-18T19:39:14Z</dcterms:created>
  <dcterms:modified xsi:type="dcterms:W3CDTF">2026-02-25T20:44:45Z</dcterms:modified>
</cp:coreProperties>
</file>