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5"/>
  </p:notesMasterIdLst>
  <p:sldIdLst>
    <p:sldId id="317" r:id="rId2"/>
    <p:sldId id="339" r:id="rId3"/>
    <p:sldId id="351" r:id="rId4"/>
    <p:sldId id="352" r:id="rId5"/>
    <p:sldId id="353" r:id="rId6"/>
    <p:sldId id="382" r:id="rId7"/>
    <p:sldId id="387" r:id="rId8"/>
    <p:sldId id="354" r:id="rId9"/>
    <p:sldId id="386" r:id="rId10"/>
    <p:sldId id="355" r:id="rId11"/>
    <p:sldId id="356" r:id="rId12"/>
    <p:sldId id="357" r:id="rId13"/>
    <p:sldId id="388" r:id="rId14"/>
    <p:sldId id="389" r:id="rId15"/>
    <p:sldId id="358" r:id="rId16"/>
    <p:sldId id="378" r:id="rId17"/>
    <p:sldId id="379" r:id="rId18"/>
    <p:sldId id="383" r:id="rId19"/>
    <p:sldId id="384" r:id="rId20"/>
    <p:sldId id="363" r:id="rId21"/>
    <p:sldId id="375" r:id="rId22"/>
    <p:sldId id="349" r:id="rId23"/>
    <p:sldId id="350" r:id="rId24"/>
  </p:sldIdLst>
  <p:sldSz cx="9144000" cy="5143500" type="screen16x9"/>
  <p:notesSz cx="6858000" cy="9144000"/>
  <p:embeddedFontLst>
    <p:embeddedFont>
      <p:font typeface="ABeeZee" panose="020B0604020202020204" charset="0"/>
      <p:regular r:id="rId26"/>
      <p:italic r:id="rId27"/>
    </p:embeddedFont>
    <p:embeddedFont>
      <p:font typeface="Abril Fatface" panose="020B0604020202020204" charset="0"/>
      <p:regular r:id="rId28"/>
    </p:embeddedFont>
    <p:embeddedFont>
      <p:font typeface="Calibri" panose="020F0502020204030204" pitchFamily="34" charset="0"/>
      <p:regular r:id="rId29"/>
      <p:bold r:id="rId30"/>
      <p:italic r:id="rId31"/>
      <p:boldItalic r:id="rId32"/>
    </p:embeddedFont>
    <p:embeddedFont>
      <p:font typeface="Candara" panose="020E0502030303020204" pitchFamily="34" charset="0"/>
      <p:regular r:id="rId33"/>
      <p:bold r:id="rId34"/>
      <p:italic r:id="rId35"/>
      <p:boldItalic r:id="rId36"/>
    </p:embeddedFont>
    <p:embeddedFont>
      <p:font typeface="Montserrat" panose="020B0604020202020204" charset="0"/>
      <p:regular r:id="rId37"/>
      <p:bold r:id="rId38"/>
      <p:italic r:id="rId39"/>
      <p:boldItalic r:id="rId40"/>
    </p:embeddedFont>
    <p:embeddedFont>
      <p:font typeface="Montserrat ExtraBold" panose="020B0604020202020204" charset="0"/>
      <p:bold r:id="rId41"/>
      <p:italic r:id="rId42"/>
      <p:boldItalic r:id="rId43"/>
    </p:embeddedFont>
    <p:embeddedFont>
      <p:font typeface="Montserrat SemiBold" panose="020B0604020202020204" charset="0"/>
      <p:regular r:id="rId44"/>
      <p:bold r:id="rId45"/>
      <p:italic r:id="rId46"/>
    </p:embeddedFont>
    <p:embeddedFont>
      <p:font typeface="Open Sans"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zma Qureshi" initials="UQ" lastIdx="1" clrIdx="0">
    <p:extLst>
      <p:ext uri="{19B8F6BF-5375-455C-9EA6-DF929625EA0E}">
        <p15:presenceInfo xmlns:p15="http://schemas.microsoft.com/office/powerpoint/2012/main" userId="Uzma Qures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505699-005C-44D1-A97D-0AAC16632D82}">
  <a:tblStyle styleId="{16505699-005C-44D1-A97D-0AAC16632D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364" autoAdjust="0"/>
  </p:normalViewPr>
  <p:slideViewPr>
    <p:cSldViewPr snapToGrid="0">
      <p:cViewPr varScale="1">
        <p:scale>
          <a:sx n="119" d="100"/>
          <a:sy n="119" d="100"/>
        </p:scale>
        <p:origin x="365" y="77"/>
      </p:cViewPr>
      <p:guideLst>
        <p:guide orient="horz" pos="1620"/>
        <p:guide pos="2880"/>
      </p:guideLst>
    </p:cSldViewPr>
  </p:slideViewPr>
  <p:notesTextViewPr>
    <p:cViewPr>
      <p:scale>
        <a:sx n="1" d="1"/>
        <a:sy n="1" d="1"/>
      </p:scale>
      <p:origin x="0" y="0"/>
    </p:cViewPr>
  </p:notesTextViewPr>
  <p:sorterViewPr>
    <p:cViewPr>
      <p:scale>
        <a:sx n="100" d="100"/>
        <a:sy n="100" d="100"/>
      </p:scale>
      <p:origin x="0" y="-24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81146-E4B0-4DCE-901D-52C75C227AA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79C744E7-CC44-4BD3-9C94-40865F9FC603}">
      <dgm:prSet custT="1"/>
      <dgm:spPr/>
      <dgm:t>
        <a:bodyPr/>
        <a:lstStyle/>
        <a:p>
          <a:pPr rtl="0"/>
          <a:endParaRPr lang="en-US" sz="1400" b="1" dirty="0"/>
        </a:p>
        <a:p>
          <a:pPr rtl="0"/>
          <a:r>
            <a:rPr lang="en-US" sz="1400" b="1" dirty="0"/>
            <a:t>Transferrable Skills</a:t>
          </a:r>
        </a:p>
        <a:p>
          <a:r>
            <a:rPr lang="en-US" sz="1400" b="1" dirty="0"/>
            <a:t>Technical Skills</a:t>
          </a:r>
        </a:p>
        <a:p>
          <a:r>
            <a:rPr lang="en-US" sz="1400" b="1" dirty="0"/>
            <a:t>Computer, machinery, editing, languages, hands on equipment, motor vehicle, record keeping, troubleshooting </a:t>
          </a:r>
        </a:p>
        <a:p>
          <a:pPr rtl="0"/>
          <a:endParaRPr lang="en-US" sz="1400" b="1" dirty="0"/>
        </a:p>
      </dgm:t>
    </dgm:pt>
    <dgm:pt modelId="{449D6FFE-C456-445D-BFA0-99D459F2EDE6}" type="parTrans" cxnId="{0D3EF536-5B0C-45D8-A5FE-A79E60B5A25B}">
      <dgm:prSet/>
      <dgm:spPr/>
      <dgm:t>
        <a:bodyPr/>
        <a:lstStyle/>
        <a:p>
          <a:endParaRPr lang="en-US"/>
        </a:p>
      </dgm:t>
    </dgm:pt>
    <dgm:pt modelId="{844AF24B-1A9F-495A-A49B-62AA3189BEB3}" type="sibTrans" cxnId="{0D3EF536-5B0C-45D8-A5FE-A79E60B5A25B}">
      <dgm:prSet/>
      <dgm:spPr/>
      <dgm:t>
        <a:bodyPr/>
        <a:lstStyle/>
        <a:p>
          <a:endParaRPr lang="en-US"/>
        </a:p>
      </dgm:t>
    </dgm:pt>
    <dgm:pt modelId="{70DA65C2-8C8C-4CE2-8A1D-A908C2BBDE49}">
      <dgm:prSet custT="1"/>
      <dgm:spPr/>
      <dgm:t>
        <a:bodyPr/>
        <a:lstStyle/>
        <a:p>
          <a:pPr rtl="0"/>
          <a:r>
            <a:rPr lang="en-US" sz="1400" b="1" dirty="0"/>
            <a:t>Personal Attributes</a:t>
          </a:r>
        </a:p>
        <a:p>
          <a:r>
            <a:rPr lang="en-US" sz="1400" b="1" dirty="0"/>
            <a:t>Cooperative, outgoing, dependable, diligent, adaptable, perceptive, well organized and customer oriented</a:t>
          </a:r>
        </a:p>
        <a:p>
          <a:pPr rtl="0"/>
          <a:endParaRPr lang="en-US" sz="1400" b="1" dirty="0"/>
        </a:p>
      </dgm:t>
    </dgm:pt>
    <dgm:pt modelId="{410711B7-50FE-4AED-8D85-2C3926C1AB97}" type="parTrans" cxnId="{7F3643B5-08EC-45CB-BF78-8935D67D1DC0}">
      <dgm:prSet/>
      <dgm:spPr/>
      <dgm:t>
        <a:bodyPr/>
        <a:lstStyle/>
        <a:p>
          <a:endParaRPr lang="en-US"/>
        </a:p>
      </dgm:t>
    </dgm:pt>
    <dgm:pt modelId="{46B84818-AB47-4042-B316-67D8ED18CB64}" type="sibTrans" cxnId="{7F3643B5-08EC-45CB-BF78-8935D67D1DC0}">
      <dgm:prSet/>
      <dgm:spPr/>
      <dgm:t>
        <a:bodyPr/>
        <a:lstStyle/>
        <a:p>
          <a:endParaRPr lang="en-US"/>
        </a:p>
      </dgm:t>
    </dgm:pt>
    <dgm:pt modelId="{C1FC4967-3253-4676-88EF-D3266B4C9D98}">
      <dgm:prSet custT="1"/>
      <dgm:spPr/>
      <dgm:t>
        <a:bodyPr/>
        <a:lstStyle/>
        <a:p>
          <a:pPr rtl="0"/>
          <a:r>
            <a:rPr lang="en-US" sz="1400" b="1" dirty="0"/>
            <a:t>Soft Skills</a:t>
          </a:r>
        </a:p>
        <a:p>
          <a:r>
            <a:rPr lang="en-US" sz="1400" b="1" dirty="0"/>
            <a:t>Coaching, evaluating, analyzing, supervising, motivating, training, team work</a:t>
          </a:r>
        </a:p>
        <a:p>
          <a:pPr rtl="0"/>
          <a:endParaRPr lang="en-US" sz="1400" b="1" cap="none" spc="0" dirty="0">
            <a:ln w="0"/>
            <a:solidFill>
              <a:schemeClr val="accent1"/>
            </a:solidFill>
            <a:effectLst>
              <a:outerShdw blurRad="38100" dist="25400" dir="5400000" algn="ctr" rotWithShape="0">
                <a:srgbClr val="6E747A">
                  <a:alpha val="43000"/>
                </a:srgbClr>
              </a:outerShdw>
            </a:effectLst>
          </a:endParaRPr>
        </a:p>
      </dgm:t>
    </dgm:pt>
    <dgm:pt modelId="{9BBBEFE2-91F3-4286-963E-345CCB8CB67C}" type="sibTrans" cxnId="{1CF0D399-45DF-4257-89E7-E57D9772B145}">
      <dgm:prSet/>
      <dgm:spPr/>
      <dgm:t>
        <a:bodyPr/>
        <a:lstStyle/>
        <a:p>
          <a:endParaRPr lang="en-US"/>
        </a:p>
      </dgm:t>
    </dgm:pt>
    <dgm:pt modelId="{203D1278-2C3F-488E-BDD6-EA1249B5FBB3}" type="parTrans" cxnId="{1CF0D399-45DF-4257-89E7-E57D9772B145}">
      <dgm:prSet/>
      <dgm:spPr/>
      <dgm:t>
        <a:bodyPr/>
        <a:lstStyle/>
        <a:p>
          <a:endParaRPr lang="en-US"/>
        </a:p>
      </dgm:t>
    </dgm:pt>
    <dgm:pt modelId="{11714674-87DC-4E31-A067-1E23865D526B}" type="pres">
      <dgm:prSet presAssocID="{08381146-E4B0-4DCE-901D-52C75C227AA7}" presName="linear" presStyleCnt="0">
        <dgm:presLayoutVars>
          <dgm:animLvl val="lvl"/>
          <dgm:resizeHandles val="exact"/>
        </dgm:presLayoutVars>
      </dgm:prSet>
      <dgm:spPr/>
    </dgm:pt>
    <dgm:pt modelId="{0E177D28-2E47-4590-9FB3-57B56B19BA4B}" type="pres">
      <dgm:prSet presAssocID="{79C744E7-CC44-4BD3-9C94-40865F9FC603}" presName="parentText" presStyleLbl="node1" presStyleIdx="0" presStyleCnt="3" custLinFactY="-2777" custLinFactNeighborX="-603" custLinFactNeighborY="-100000">
        <dgm:presLayoutVars>
          <dgm:chMax val="0"/>
          <dgm:bulletEnabled val="1"/>
        </dgm:presLayoutVars>
      </dgm:prSet>
      <dgm:spPr/>
    </dgm:pt>
    <dgm:pt modelId="{3C0E1942-CCC8-4DEA-BD0D-E1BA841286AB}" type="pres">
      <dgm:prSet presAssocID="{844AF24B-1A9F-495A-A49B-62AA3189BEB3}" presName="spacer" presStyleCnt="0"/>
      <dgm:spPr/>
    </dgm:pt>
    <dgm:pt modelId="{4B3D1942-40E3-4077-B1B6-06810945D2E7}" type="pres">
      <dgm:prSet presAssocID="{C1FC4967-3253-4676-88EF-D3266B4C9D98}" presName="parentText" presStyleLbl="node1" presStyleIdx="1" presStyleCnt="3" custLinFactNeighborX="-938" custLinFactNeighborY="14538">
        <dgm:presLayoutVars>
          <dgm:chMax val="0"/>
          <dgm:bulletEnabled val="1"/>
        </dgm:presLayoutVars>
      </dgm:prSet>
      <dgm:spPr/>
    </dgm:pt>
    <dgm:pt modelId="{87EBDEB1-2A03-49FE-A68B-1406A362542C}" type="pres">
      <dgm:prSet presAssocID="{9BBBEFE2-91F3-4286-963E-345CCB8CB67C}" presName="spacer" presStyleCnt="0"/>
      <dgm:spPr/>
    </dgm:pt>
    <dgm:pt modelId="{D5EE41B9-E658-448F-8DD8-74AFD6A73CD0}" type="pres">
      <dgm:prSet presAssocID="{70DA65C2-8C8C-4CE2-8A1D-A908C2BBDE49}" presName="parentText" presStyleLbl="node1" presStyleIdx="2" presStyleCnt="3" custLinFactNeighborX="-1533">
        <dgm:presLayoutVars>
          <dgm:chMax val="0"/>
          <dgm:bulletEnabled val="1"/>
        </dgm:presLayoutVars>
      </dgm:prSet>
      <dgm:spPr/>
    </dgm:pt>
  </dgm:ptLst>
  <dgm:cxnLst>
    <dgm:cxn modelId="{8A66F627-7FBF-4D96-8FCB-F95A551E85E6}" type="presOf" srcId="{08381146-E4B0-4DCE-901D-52C75C227AA7}" destId="{11714674-87DC-4E31-A067-1E23865D526B}" srcOrd="0" destOrd="0" presId="urn:microsoft.com/office/officeart/2005/8/layout/vList2"/>
    <dgm:cxn modelId="{0D3EF536-5B0C-45D8-A5FE-A79E60B5A25B}" srcId="{08381146-E4B0-4DCE-901D-52C75C227AA7}" destId="{79C744E7-CC44-4BD3-9C94-40865F9FC603}" srcOrd="0" destOrd="0" parTransId="{449D6FFE-C456-445D-BFA0-99D459F2EDE6}" sibTransId="{844AF24B-1A9F-495A-A49B-62AA3189BEB3}"/>
    <dgm:cxn modelId="{1CE28888-BB2F-4F33-8639-23E6816ABA6F}" type="presOf" srcId="{79C744E7-CC44-4BD3-9C94-40865F9FC603}" destId="{0E177D28-2E47-4590-9FB3-57B56B19BA4B}" srcOrd="0" destOrd="0" presId="urn:microsoft.com/office/officeart/2005/8/layout/vList2"/>
    <dgm:cxn modelId="{1CF0D399-45DF-4257-89E7-E57D9772B145}" srcId="{08381146-E4B0-4DCE-901D-52C75C227AA7}" destId="{C1FC4967-3253-4676-88EF-D3266B4C9D98}" srcOrd="1" destOrd="0" parTransId="{203D1278-2C3F-488E-BDD6-EA1249B5FBB3}" sibTransId="{9BBBEFE2-91F3-4286-963E-345CCB8CB67C}"/>
    <dgm:cxn modelId="{7F3643B5-08EC-45CB-BF78-8935D67D1DC0}" srcId="{08381146-E4B0-4DCE-901D-52C75C227AA7}" destId="{70DA65C2-8C8C-4CE2-8A1D-A908C2BBDE49}" srcOrd="2" destOrd="0" parTransId="{410711B7-50FE-4AED-8D85-2C3926C1AB97}" sibTransId="{46B84818-AB47-4042-B316-67D8ED18CB64}"/>
    <dgm:cxn modelId="{BAC0EAE5-4FBF-4B78-90C5-DD05FC2F4987}" type="presOf" srcId="{70DA65C2-8C8C-4CE2-8A1D-A908C2BBDE49}" destId="{D5EE41B9-E658-448F-8DD8-74AFD6A73CD0}" srcOrd="0" destOrd="0" presId="urn:microsoft.com/office/officeart/2005/8/layout/vList2"/>
    <dgm:cxn modelId="{0A24A1EA-6374-4EE2-A043-C38CCA95E20E}" type="presOf" srcId="{C1FC4967-3253-4676-88EF-D3266B4C9D98}" destId="{4B3D1942-40E3-4077-B1B6-06810945D2E7}" srcOrd="0" destOrd="0" presId="urn:microsoft.com/office/officeart/2005/8/layout/vList2"/>
    <dgm:cxn modelId="{08A8F98D-29F8-4588-A055-D6BCBDC449F4}" type="presParOf" srcId="{11714674-87DC-4E31-A067-1E23865D526B}" destId="{0E177D28-2E47-4590-9FB3-57B56B19BA4B}" srcOrd="0" destOrd="0" presId="urn:microsoft.com/office/officeart/2005/8/layout/vList2"/>
    <dgm:cxn modelId="{2D477CFD-B8B7-4D8B-AA2D-4319D27C3EEB}" type="presParOf" srcId="{11714674-87DC-4E31-A067-1E23865D526B}" destId="{3C0E1942-CCC8-4DEA-BD0D-E1BA841286AB}" srcOrd="1" destOrd="0" presId="urn:microsoft.com/office/officeart/2005/8/layout/vList2"/>
    <dgm:cxn modelId="{3B3175A8-04C0-4DFF-918F-1F9D1CA8626E}" type="presParOf" srcId="{11714674-87DC-4E31-A067-1E23865D526B}" destId="{4B3D1942-40E3-4077-B1B6-06810945D2E7}" srcOrd="2" destOrd="0" presId="urn:microsoft.com/office/officeart/2005/8/layout/vList2"/>
    <dgm:cxn modelId="{77B03251-C2DD-478E-A83B-7F6D760B5610}" type="presParOf" srcId="{11714674-87DC-4E31-A067-1E23865D526B}" destId="{87EBDEB1-2A03-49FE-A68B-1406A362542C}" srcOrd="3" destOrd="0" presId="urn:microsoft.com/office/officeart/2005/8/layout/vList2"/>
    <dgm:cxn modelId="{17292950-CE93-4AAF-BDF3-867E0706AF13}" type="presParOf" srcId="{11714674-87DC-4E31-A067-1E23865D526B}" destId="{D5EE41B9-E658-448F-8DD8-74AFD6A73CD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7D28-2E47-4590-9FB3-57B56B19BA4B}">
      <dsp:nvSpPr>
        <dsp:cNvPr id="0" name=""/>
        <dsp:cNvSpPr/>
      </dsp:nvSpPr>
      <dsp:spPr>
        <a:xfrm>
          <a:off x="0" y="0"/>
          <a:ext cx="7050795" cy="107109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endParaRPr lang="en-US" sz="1400" b="1" kern="1200" dirty="0"/>
        </a:p>
        <a:p>
          <a:pPr marL="0" lvl="0" indent="0" algn="l" defTabSz="622300" rtl="0">
            <a:lnSpc>
              <a:spcPct val="90000"/>
            </a:lnSpc>
            <a:spcBef>
              <a:spcPct val="0"/>
            </a:spcBef>
            <a:spcAft>
              <a:spcPct val="35000"/>
            </a:spcAft>
            <a:buNone/>
          </a:pPr>
          <a:r>
            <a:rPr lang="en-US" sz="1400" b="1" kern="1200" dirty="0"/>
            <a:t>Transferrable Skills</a:t>
          </a:r>
        </a:p>
        <a:p>
          <a:pPr marL="0" lvl="0" indent="0" algn="l" defTabSz="622300">
            <a:lnSpc>
              <a:spcPct val="90000"/>
            </a:lnSpc>
            <a:spcBef>
              <a:spcPct val="0"/>
            </a:spcBef>
            <a:spcAft>
              <a:spcPct val="35000"/>
            </a:spcAft>
            <a:buNone/>
          </a:pPr>
          <a:r>
            <a:rPr lang="en-US" sz="1400" b="1" kern="1200" dirty="0"/>
            <a:t>Technical Skills</a:t>
          </a:r>
        </a:p>
        <a:p>
          <a:pPr marL="0" lvl="0" indent="0" algn="l" defTabSz="622300">
            <a:lnSpc>
              <a:spcPct val="90000"/>
            </a:lnSpc>
            <a:spcBef>
              <a:spcPct val="0"/>
            </a:spcBef>
            <a:spcAft>
              <a:spcPct val="35000"/>
            </a:spcAft>
            <a:buNone/>
          </a:pPr>
          <a:r>
            <a:rPr lang="en-US" sz="1400" b="1" kern="1200" dirty="0"/>
            <a:t>Computer, machinery, editing, languages, hands on equipment, motor vehicle, record keeping, troubleshooting </a:t>
          </a:r>
        </a:p>
        <a:p>
          <a:pPr marL="0" lvl="0" indent="0" algn="l" defTabSz="622300" rtl="0">
            <a:lnSpc>
              <a:spcPct val="90000"/>
            </a:lnSpc>
            <a:spcBef>
              <a:spcPct val="0"/>
            </a:spcBef>
            <a:spcAft>
              <a:spcPct val="35000"/>
            </a:spcAft>
            <a:buNone/>
          </a:pPr>
          <a:endParaRPr lang="en-US" sz="1400" b="1" kern="1200" dirty="0"/>
        </a:p>
      </dsp:txBody>
      <dsp:txXfrm>
        <a:off x="52287" y="52287"/>
        <a:ext cx="6946221" cy="966524"/>
      </dsp:txXfrm>
    </dsp:sp>
    <dsp:sp modelId="{4B3D1942-40E3-4077-B1B6-06810945D2E7}">
      <dsp:nvSpPr>
        <dsp:cNvPr id="0" name=""/>
        <dsp:cNvSpPr/>
      </dsp:nvSpPr>
      <dsp:spPr>
        <a:xfrm>
          <a:off x="0" y="1083358"/>
          <a:ext cx="7050795" cy="1071098"/>
        </a:xfrm>
        <a:prstGeom prst="roundRect">
          <a:avLst/>
        </a:prstGeom>
        <a:solidFill>
          <a:schemeClr val="accent4">
            <a:hueOff val="-631482"/>
            <a:satOff val="-24942"/>
            <a:lumOff val="1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dirty="0"/>
            <a:t>Soft Skills</a:t>
          </a:r>
        </a:p>
        <a:p>
          <a:pPr marL="0" lvl="0" indent="0" algn="l" defTabSz="622300">
            <a:lnSpc>
              <a:spcPct val="90000"/>
            </a:lnSpc>
            <a:spcBef>
              <a:spcPct val="0"/>
            </a:spcBef>
            <a:spcAft>
              <a:spcPct val="35000"/>
            </a:spcAft>
            <a:buNone/>
          </a:pPr>
          <a:r>
            <a:rPr lang="en-US" sz="1400" b="1" kern="1200" dirty="0"/>
            <a:t>Coaching, evaluating, analyzing, supervising, motivating, training, team work</a:t>
          </a:r>
        </a:p>
        <a:p>
          <a:pPr marL="0" lvl="0" indent="0" algn="l" defTabSz="622300" rtl="0">
            <a:lnSpc>
              <a:spcPct val="90000"/>
            </a:lnSpc>
            <a:spcBef>
              <a:spcPct val="0"/>
            </a:spcBef>
            <a:spcAft>
              <a:spcPct val="35000"/>
            </a:spcAft>
            <a:buNone/>
          </a:pPr>
          <a:endParaRPr lang="en-US" sz="1400" b="1" kern="1200" cap="none" spc="0" dirty="0">
            <a:ln w="0"/>
            <a:solidFill>
              <a:schemeClr val="accent1"/>
            </a:solidFill>
            <a:effectLst>
              <a:outerShdw blurRad="38100" dist="25400" dir="5400000" algn="ctr" rotWithShape="0">
                <a:srgbClr val="6E747A">
                  <a:alpha val="43000"/>
                </a:srgbClr>
              </a:outerShdw>
            </a:effectLst>
          </a:endParaRPr>
        </a:p>
      </dsp:txBody>
      <dsp:txXfrm>
        <a:off x="52287" y="1135645"/>
        <a:ext cx="6946221" cy="966524"/>
      </dsp:txXfrm>
    </dsp:sp>
    <dsp:sp modelId="{D5EE41B9-E658-448F-8DD8-74AFD6A73CD0}">
      <dsp:nvSpPr>
        <dsp:cNvPr id="0" name=""/>
        <dsp:cNvSpPr/>
      </dsp:nvSpPr>
      <dsp:spPr>
        <a:xfrm>
          <a:off x="0" y="2162280"/>
          <a:ext cx="7050795" cy="1071098"/>
        </a:xfrm>
        <a:prstGeom prst="roundRect">
          <a:avLst/>
        </a:prstGeom>
        <a:solidFill>
          <a:schemeClr val="accent4">
            <a:hueOff val="-1262964"/>
            <a:satOff val="-49884"/>
            <a:lumOff val="33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1" kern="1200" dirty="0"/>
            <a:t>Personal Attributes</a:t>
          </a:r>
        </a:p>
        <a:p>
          <a:pPr marL="0" lvl="0" indent="0" algn="l" defTabSz="622300">
            <a:lnSpc>
              <a:spcPct val="90000"/>
            </a:lnSpc>
            <a:spcBef>
              <a:spcPct val="0"/>
            </a:spcBef>
            <a:spcAft>
              <a:spcPct val="35000"/>
            </a:spcAft>
            <a:buNone/>
          </a:pPr>
          <a:r>
            <a:rPr lang="en-US" sz="1400" b="1" kern="1200" dirty="0"/>
            <a:t>Cooperative, outgoing, dependable, diligent, adaptable, perceptive, well organized and customer oriented</a:t>
          </a:r>
        </a:p>
        <a:p>
          <a:pPr marL="0" lvl="0" indent="0" algn="l" defTabSz="622300" rtl="0">
            <a:lnSpc>
              <a:spcPct val="90000"/>
            </a:lnSpc>
            <a:spcBef>
              <a:spcPct val="0"/>
            </a:spcBef>
            <a:spcAft>
              <a:spcPct val="35000"/>
            </a:spcAft>
            <a:buNone/>
          </a:pPr>
          <a:endParaRPr lang="en-US" sz="1400" b="1" kern="1200" dirty="0"/>
        </a:p>
      </dsp:txBody>
      <dsp:txXfrm>
        <a:off x="52287" y="2214567"/>
        <a:ext cx="6946221" cy="9665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obscan.co/blog/knockout-questions-answer-applic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obscan.co/blog/greenhouse-ats-what-job-seekers-need-to-kno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3dd83333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3dd83333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https://www.jobscan.co/applicant-tracking-systems</a:t>
            </a:r>
          </a:p>
        </p:txBody>
      </p:sp>
    </p:spTree>
    <p:extLst>
      <p:ext uri="{BB962C8B-B14F-4D97-AF65-F5344CB8AC3E}">
        <p14:creationId xmlns:p14="http://schemas.microsoft.com/office/powerpoint/2010/main" val="90929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https://www.jobscan.co/applicant-tracking-systems</a:t>
            </a:r>
          </a:p>
        </p:txBody>
      </p:sp>
    </p:spTree>
    <p:extLst>
      <p:ext uri="{BB962C8B-B14F-4D97-AF65-F5344CB8AC3E}">
        <p14:creationId xmlns:p14="http://schemas.microsoft.com/office/powerpoint/2010/main" val="306247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100" b="0" i="0" u="none" strike="noStrike" cap="none" dirty="0">
                <a:solidFill>
                  <a:srgbClr val="000000"/>
                </a:solidFill>
                <a:effectLst/>
                <a:latin typeface="Arial"/>
                <a:ea typeface="Arial"/>
                <a:cs typeface="Arial"/>
                <a:sym typeface="Arial"/>
              </a:rPr>
              <a:t>Regardless of each ATS’s strengths and weaknesses, they all follow the same basic process.</a:t>
            </a:r>
          </a:p>
          <a:p>
            <a:pPr fontAlgn="base"/>
            <a:r>
              <a:rPr lang="en-US" sz="1100" b="0" i="0" u="none" strike="noStrike" cap="none" dirty="0">
                <a:solidFill>
                  <a:srgbClr val="000000"/>
                </a:solidFill>
                <a:effectLst/>
                <a:latin typeface="Arial"/>
                <a:ea typeface="Arial"/>
                <a:cs typeface="Arial"/>
                <a:sym typeface="Arial"/>
              </a:rPr>
              <a:t>When you apply through an ATS, you will most likely be asked to answer what are called “</a:t>
            </a:r>
            <a:r>
              <a:rPr lang="en-US" sz="1100" b="0" i="0" u="sng" strike="noStrike" cap="none" dirty="0">
                <a:solidFill>
                  <a:srgbClr val="000000"/>
                </a:solidFill>
                <a:effectLst/>
                <a:latin typeface="Arial"/>
                <a:ea typeface="Arial"/>
                <a:cs typeface="Arial"/>
                <a:sym typeface="Arial"/>
                <a:hlinkClick r:id="rId3"/>
              </a:rPr>
              <a:t>knockout questions</a:t>
            </a:r>
            <a:r>
              <a:rPr lang="en-US" sz="1100" b="0" i="0" u="none" strike="noStrike" cap="none" dirty="0">
                <a:solidFill>
                  <a:srgbClr val="000000"/>
                </a:solidFill>
                <a:effectLst/>
                <a:latin typeface="Arial"/>
                <a:ea typeface="Arial"/>
                <a:cs typeface="Arial"/>
                <a:sym typeface="Arial"/>
              </a:rPr>
              <a:t>.” Knockout questions can be in the style of check boxes or short answer questions. Their purpose is to narrow the pool of applicants.</a:t>
            </a:r>
          </a:p>
          <a:p>
            <a:pPr fontAlgn="base"/>
            <a:r>
              <a:rPr lang="en-US" sz="1100" b="0" i="0" u="none" strike="noStrike" cap="none" dirty="0">
                <a:solidFill>
                  <a:srgbClr val="000000"/>
                </a:solidFill>
                <a:effectLst/>
                <a:latin typeface="Arial"/>
                <a:ea typeface="Arial"/>
                <a:cs typeface="Arial"/>
                <a:sym typeface="Arial"/>
              </a:rPr>
              <a:t>If an applicant answers any of the knockout questions unsatisfactorily, the resume will either be flagged or auto-rejected by the ATS. If you answer the knockout questions correctly, your resume will make it through to the next stage.</a:t>
            </a:r>
          </a:p>
          <a:p>
            <a:pPr fontAlgn="base"/>
            <a:r>
              <a:rPr lang="en-US" sz="1100" b="0" i="0" u="none" strike="noStrike" cap="none" dirty="0">
                <a:solidFill>
                  <a:srgbClr val="000000"/>
                </a:solidFill>
                <a:effectLst/>
                <a:latin typeface="Arial"/>
                <a:ea typeface="Arial"/>
                <a:cs typeface="Arial"/>
                <a:sym typeface="Arial"/>
              </a:rPr>
              <a:t>All applicant tracking systems parse and store resume information in ways that make candidates easy to filter and search by keyword</a:t>
            </a:r>
          </a:p>
          <a:p>
            <a:endParaRPr lang="en-US" dirty="0"/>
          </a:p>
        </p:txBody>
      </p:sp>
    </p:spTree>
    <p:extLst>
      <p:ext uri="{BB962C8B-B14F-4D97-AF65-F5344CB8AC3E}">
        <p14:creationId xmlns:p14="http://schemas.microsoft.com/office/powerpoint/2010/main" val="3569691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100" b="0" i="0" u="none" strike="noStrike" cap="none" dirty="0">
                <a:solidFill>
                  <a:srgbClr val="000000"/>
                </a:solidFill>
                <a:effectLst/>
                <a:latin typeface="Arial"/>
                <a:ea typeface="Arial"/>
                <a:cs typeface="Arial"/>
                <a:sym typeface="Arial"/>
              </a:rPr>
              <a:t>Each ATS is different, but most of the top ATS have the same general features. These features include:</a:t>
            </a:r>
          </a:p>
          <a:p>
            <a:pPr fontAlgn="base"/>
            <a:r>
              <a:rPr lang="en-US" sz="1100" b="1" i="0" u="none" strike="noStrike" cap="none" dirty="0">
                <a:solidFill>
                  <a:srgbClr val="000000"/>
                </a:solidFill>
                <a:effectLst/>
                <a:latin typeface="Arial"/>
                <a:ea typeface="Arial"/>
                <a:cs typeface="Arial"/>
                <a:sym typeface="Arial"/>
              </a:rPr>
              <a:t>Resume </a:t>
            </a:r>
            <a:r>
              <a:rPr lang="en-US" sz="1100" b="1" i="0" u="none" strike="noStrike" cap="none" dirty="0" err="1">
                <a:solidFill>
                  <a:srgbClr val="000000"/>
                </a:solidFill>
                <a:effectLst/>
                <a:latin typeface="Arial"/>
                <a:ea typeface="Arial"/>
                <a:cs typeface="Arial"/>
                <a:sym typeface="Arial"/>
              </a:rPr>
              <a:t>Parsing</a:t>
            </a:r>
            <a:r>
              <a:rPr lang="en-US" sz="1100" b="0" i="0" u="none" strike="noStrike" cap="none" dirty="0" err="1">
                <a:solidFill>
                  <a:srgbClr val="000000"/>
                </a:solidFill>
                <a:effectLst/>
                <a:latin typeface="Arial"/>
                <a:ea typeface="Arial"/>
                <a:cs typeface="Arial"/>
                <a:sym typeface="Arial"/>
              </a:rPr>
              <a:t>The</a:t>
            </a:r>
            <a:r>
              <a:rPr lang="en-US" sz="1100" b="0" i="0" u="none" strike="noStrike" cap="none" dirty="0">
                <a:solidFill>
                  <a:srgbClr val="000000"/>
                </a:solidFill>
                <a:effectLst/>
                <a:latin typeface="Arial"/>
                <a:ea typeface="Arial"/>
                <a:cs typeface="Arial"/>
                <a:sym typeface="Arial"/>
              </a:rPr>
              <a:t> ATS will extract and organize the parts of each resume into structured </a:t>
            </a:r>
            <a:r>
              <a:rPr lang="en-US" sz="1100" b="0" i="0" u="none" strike="noStrike" cap="none" dirty="0" err="1">
                <a:solidFill>
                  <a:srgbClr val="000000"/>
                </a:solidFill>
                <a:effectLst/>
                <a:latin typeface="Arial"/>
                <a:ea typeface="Arial"/>
                <a:cs typeface="Arial"/>
                <a:sym typeface="Arial"/>
              </a:rPr>
              <a:t>information.</a:t>
            </a:r>
            <a:r>
              <a:rPr lang="en-US" sz="1100" b="1" i="0" u="none" strike="noStrike" cap="none" dirty="0" err="1">
                <a:solidFill>
                  <a:srgbClr val="000000"/>
                </a:solidFill>
                <a:effectLst/>
                <a:latin typeface="Arial"/>
                <a:ea typeface="Arial"/>
                <a:cs typeface="Arial"/>
                <a:sym typeface="Arial"/>
              </a:rPr>
              <a:t>Resume</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Storage</a:t>
            </a:r>
            <a:r>
              <a:rPr lang="en-US" sz="1100" b="0" i="0" u="none" strike="noStrike" cap="none" dirty="0" err="1">
                <a:solidFill>
                  <a:srgbClr val="000000"/>
                </a:solidFill>
                <a:effectLst/>
                <a:latin typeface="Arial"/>
                <a:ea typeface="Arial"/>
                <a:cs typeface="Arial"/>
                <a:sym typeface="Arial"/>
              </a:rPr>
              <a:t>Once</a:t>
            </a:r>
            <a:r>
              <a:rPr lang="en-US" sz="1100" b="0" i="0" u="none" strike="noStrike" cap="none" dirty="0">
                <a:solidFill>
                  <a:srgbClr val="000000"/>
                </a:solidFill>
                <a:effectLst/>
                <a:latin typeface="Arial"/>
                <a:ea typeface="Arial"/>
                <a:cs typeface="Arial"/>
                <a:sym typeface="Arial"/>
              </a:rPr>
              <a:t> entered into the ATS, resumes remain in the system as possible candidates for future </a:t>
            </a:r>
            <a:r>
              <a:rPr lang="en-US" sz="1100" b="0" i="0" u="none" strike="noStrike" cap="none" dirty="0" err="1">
                <a:solidFill>
                  <a:srgbClr val="000000"/>
                </a:solidFill>
                <a:effectLst/>
                <a:latin typeface="Arial"/>
                <a:ea typeface="Arial"/>
                <a:cs typeface="Arial"/>
                <a:sym typeface="Arial"/>
              </a:rPr>
              <a:t>positions.</a:t>
            </a:r>
            <a:r>
              <a:rPr lang="en-US" sz="1100" b="1" i="0" u="none" strike="noStrike" cap="none" dirty="0" err="1">
                <a:solidFill>
                  <a:srgbClr val="000000"/>
                </a:solidFill>
                <a:effectLst/>
                <a:latin typeface="Arial"/>
                <a:ea typeface="Arial"/>
                <a:cs typeface="Arial"/>
                <a:sym typeface="Arial"/>
              </a:rPr>
              <a:t>Keyword</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Search</a:t>
            </a:r>
            <a:r>
              <a:rPr lang="en-US" sz="1100" b="0" i="0" u="none" strike="noStrike" cap="none" dirty="0" err="1">
                <a:solidFill>
                  <a:srgbClr val="000000"/>
                </a:solidFill>
                <a:effectLst/>
                <a:latin typeface="Arial"/>
                <a:ea typeface="Arial"/>
                <a:cs typeface="Arial"/>
                <a:sym typeface="Arial"/>
              </a:rPr>
              <a:t>Recruiters</a:t>
            </a:r>
            <a:r>
              <a:rPr lang="en-US" sz="1100" b="0" i="0" u="none" strike="noStrike" cap="none" dirty="0">
                <a:solidFill>
                  <a:srgbClr val="000000"/>
                </a:solidFill>
                <a:effectLst/>
                <a:latin typeface="Arial"/>
                <a:ea typeface="Arial"/>
                <a:cs typeface="Arial"/>
                <a:sym typeface="Arial"/>
              </a:rPr>
              <a:t> and hiring managers can search by any keyword, often with the Boolean search. Boolean search connects keywords using AND, OR, NOT, and </a:t>
            </a:r>
            <a:r>
              <a:rPr lang="en-US" sz="1100" b="0" i="0" u="none" strike="noStrike" cap="none" dirty="0" err="1">
                <a:solidFill>
                  <a:srgbClr val="000000"/>
                </a:solidFill>
                <a:effectLst/>
                <a:latin typeface="Arial"/>
                <a:ea typeface="Arial"/>
                <a:cs typeface="Arial"/>
                <a:sym typeface="Arial"/>
              </a:rPr>
              <a:t>NEAR.</a:t>
            </a:r>
            <a:r>
              <a:rPr lang="en-US" sz="1100" b="1" i="0" u="none" strike="noStrike" cap="none" dirty="0" err="1">
                <a:solidFill>
                  <a:srgbClr val="000000"/>
                </a:solidFill>
                <a:effectLst/>
                <a:latin typeface="Arial"/>
                <a:ea typeface="Arial"/>
                <a:cs typeface="Arial"/>
                <a:sym typeface="Arial"/>
              </a:rPr>
              <a:t>Filters</a:t>
            </a:r>
            <a:r>
              <a:rPr lang="en-US" sz="1100" b="0" i="0" u="none" strike="noStrike" cap="none" dirty="0" err="1">
                <a:solidFill>
                  <a:srgbClr val="000000"/>
                </a:solidFill>
                <a:effectLst/>
                <a:latin typeface="Arial"/>
                <a:ea typeface="Arial"/>
                <a:cs typeface="Arial"/>
                <a:sym typeface="Arial"/>
              </a:rPr>
              <a:t>Filters</a:t>
            </a:r>
            <a:r>
              <a:rPr lang="en-US" sz="1100" b="0" i="0" u="none" strike="noStrike" cap="none" dirty="0">
                <a:solidFill>
                  <a:srgbClr val="000000"/>
                </a:solidFill>
                <a:effectLst/>
                <a:latin typeface="Arial"/>
                <a:ea typeface="Arial"/>
                <a:cs typeface="Arial"/>
                <a:sym typeface="Arial"/>
              </a:rPr>
              <a:t> can include the job seeker’s location, the source of your application, how long ago you applied to the company, and whether or not you are a </a:t>
            </a:r>
            <a:r>
              <a:rPr lang="en-US" sz="1100" b="0" i="0" u="none" strike="noStrike" cap="none" dirty="0" err="1">
                <a:solidFill>
                  <a:srgbClr val="000000"/>
                </a:solidFill>
                <a:effectLst/>
                <a:latin typeface="Arial"/>
                <a:ea typeface="Arial"/>
                <a:cs typeface="Arial"/>
                <a:sym typeface="Arial"/>
              </a:rPr>
              <a:t>referral.</a:t>
            </a:r>
            <a:r>
              <a:rPr lang="en-US" sz="1100" b="1" i="0" u="none" strike="noStrike" cap="none" dirty="0" err="1">
                <a:solidFill>
                  <a:srgbClr val="000000"/>
                </a:solidFill>
                <a:effectLst/>
                <a:latin typeface="Arial"/>
                <a:ea typeface="Arial"/>
                <a:cs typeface="Arial"/>
                <a:sym typeface="Arial"/>
              </a:rPr>
              <a:t>Automated</a:t>
            </a:r>
            <a:r>
              <a:rPr lang="en-US" sz="1100" b="1" i="0" u="none" strike="noStrike" cap="none" dirty="0">
                <a:solidFill>
                  <a:srgbClr val="000000"/>
                </a:solidFill>
                <a:effectLst/>
                <a:latin typeface="Arial"/>
                <a:ea typeface="Arial"/>
                <a:cs typeface="Arial"/>
                <a:sym typeface="Arial"/>
              </a:rPr>
              <a:t> Email </a:t>
            </a:r>
            <a:r>
              <a:rPr lang="en-US" sz="1100" b="1" i="0" u="none" strike="noStrike" cap="none" dirty="0" err="1">
                <a:solidFill>
                  <a:srgbClr val="000000"/>
                </a:solidFill>
                <a:effectLst/>
                <a:latin typeface="Arial"/>
                <a:ea typeface="Arial"/>
                <a:cs typeface="Arial"/>
                <a:sym typeface="Arial"/>
              </a:rPr>
              <a:t>Customization</a:t>
            </a:r>
            <a:r>
              <a:rPr lang="en-US" sz="1100" b="0" i="0" u="none" strike="noStrike" cap="none" dirty="0" err="1">
                <a:solidFill>
                  <a:srgbClr val="000000"/>
                </a:solidFill>
                <a:effectLst/>
                <a:latin typeface="Arial"/>
                <a:ea typeface="Arial"/>
                <a:cs typeface="Arial"/>
                <a:sym typeface="Arial"/>
              </a:rPr>
              <a:t>Companies</a:t>
            </a:r>
            <a:r>
              <a:rPr lang="en-US" sz="1100" b="0" i="0" u="none" strike="noStrike" cap="none" dirty="0">
                <a:solidFill>
                  <a:srgbClr val="000000"/>
                </a:solidFill>
                <a:effectLst/>
                <a:latin typeface="Arial"/>
                <a:ea typeface="Arial"/>
                <a:cs typeface="Arial"/>
                <a:sym typeface="Arial"/>
              </a:rPr>
              <a:t> can customize rejection letters and other emails to ensure that applicants get a response to their </a:t>
            </a:r>
            <a:r>
              <a:rPr lang="en-US" sz="1100" b="0" i="0" u="none" strike="noStrike" cap="none" dirty="0" err="1">
                <a:solidFill>
                  <a:srgbClr val="000000"/>
                </a:solidFill>
                <a:effectLst/>
                <a:latin typeface="Arial"/>
                <a:ea typeface="Arial"/>
                <a:cs typeface="Arial"/>
                <a:sym typeface="Arial"/>
              </a:rPr>
              <a:t>application.It’s</a:t>
            </a:r>
            <a:r>
              <a:rPr lang="en-US" sz="1100" b="0" i="0" u="none" strike="noStrike" cap="none" dirty="0">
                <a:solidFill>
                  <a:srgbClr val="000000"/>
                </a:solidFill>
                <a:effectLst/>
                <a:latin typeface="Arial"/>
                <a:ea typeface="Arial"/>
                <a:cs typeface="Arial"/>
                <a:sym typeface="Arial"/>
              </a:rPr>
              <a:t> good to note that there are hundreds of applicant tracking systems, each featuring unique specialties. They don’t all parse, rank, or filter your resume in the same way.</a:t>
            </a:r>
          </a:p>
          <a:p>
            <a:pPr fontAlgn="base"/>
            <a:r>
              <a:rPr lang="en-US" sz="1100" b="0" i="0" u="none" strike="noStrike" cap="none" dirty="0">
                <a:solidFill>
                  <a:srgbClr val="000000"/>
                </a:solidFill>
                <a:effectLst/>
                <a:latin typeface="Arial"/>
                <a:ea typeface="Arial"/>
                <a:cs typeface="Arial"/>
                <a:sym typeface="Arial"/>
              </a:rPr>
              <a:t>This means that optimizing your formatting or keyword density for one ATS may not be ideal for another. For this reason, </a:t>
            </a:r>
            <a:r>
              <a:rPr lang="en-US" sz="1100" b="0" i="0" u="none" strike="noStrike" cap="none" dirty="0" err="1">
                <a:solidFill>
                  <a:srgbClr val="000000"/>
                </a:solidFill>
                <a:effectLst/>
                <a:latin typeface="Arial"/>
                <a:ea typeface="Arial"/>
                <a:cs typeface="Arial"/>
                <a:sym typeface="Arial"/>
              </a:rPr>
              <a:t>Jobscan</a:t>
            </a:r>
            <a:r>
              <a:rPr lang="en-US" sz="1100" b="0" i="0" u="none" strike="noStrike" cap="none" dirty="0">
                <a:solidFill>
                  <a:srgbClr val="000000"/>
                </a:solidFill>
                <a:effectLst/>
                <a:latin typeface="Arial"/>
                <a:ea typeface="Arial"/>
                <a:cs typeface="Arial"/>
                <a:sym typeface="Arial"/>
              </a:rPr>
              <a:t> now offers ATS-specific advice. Just add the URL in your </a:t>
            </a:r>
            <a:r>
              <a:rPr lang="en-US" sz="1100" b="0" i="0" u="none" strike="noStrike" cap="none" dirty="0" err="1">
                <a:solidFill>
                  <a:srgbClr val="000000"/>
                </a:solidFill>
                <a:effectLst/>
                <a:latin typeface="Arial"/>
                <a:ea typeface="Arial"/>
                <a:cs typeface="Arial"/>
                <a:sym typeface="Arial"/>
              </a:rPr>
              <a:t>Jobscan</a:t>
            </a:r>
            <a:r>
              <a:rPr lang="en-US" sz="1100" b="0" i="0" u="none" strike="noStrike" cap="none" dirty="0">
                <a:solidFill>
                  <a:srgbClr val="000000"/>
                </a:solidFill>
                <a:effectLst/>
                <a:latin typeface="Arial"/>
                <a:ea typeface="Arial"/>
                <a:cs typeface="Arial"/>
                <a:sym typeface="Arial"/>
              </a:rPr>
              <a:t> match report and the tool will return unique tips based on the company’s applicant tracking system.</a:t>
            </a:r>
          </a:p>
          <a:p>
            <a:endParaRPr lang="en-US" dirty="0"/>
          </a:p>
        </p:txBody>
      </p:sp>
    </p:spTree>
    <p:extLst>
      <p:ext uri="{BB962C8B-B14F-4D97-AF65-F5344CB8AC3E}">
        <p14:creationId xmlns:p14="http://schemas.microsoft.com/office/powerpoint/2010/main" val="271082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https://www.livecareer.com/resources/resumes/how-to/write/resume-keywords</a:t>
            </a:r>
          </a:p>
        </p:txBody>
      </p:sp>
    </p:spTree>
    <p:extLst>
      <p:ext uri="{BB962C8B-B14F-4D97-AF65-F5344CB8AC3E}">
        <p14:creationId xmlns:p14="http://schemas.microsoft.com/office/powerpoint/2010/main" val="616239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3dd83333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3dd83333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677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3dd83333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3dd83333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85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3dd83333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3dd83333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altLang="en-US" dirty="0"/>
              <a:t>ATS – Applicant Tracking System</a:t>
            </a:r>
          </a:p>
          <a:p>
            <a:endParaRPr lang="en-CA" altLang="en-US" dirty="0"/>
          </a:p>
          <a:p>
            <a:r>
              <a:rPr lang="en-CA" altLang="en-US" dirty="0"/>
              <a:t>* If you’re applying through an ATS. However, if you’re sending your resume to your contact or another actual person, use your “networking” resume. Networking resume can have more elaborate formatting, graphics, etc. It’s used to impress someone – grab their attention.</a:t>
            </a:r>
          </a:p>
          <a:p>
            <a:endParaRPr lang="en-CA" altLang="en-US" dirty="0"/>
          </a:p>
          <a:p>
            <a:r>
              <a:rPr lang="en-CA" altLang="en-US" dirty="0"/>
              <a:t>Answer: 10-15 seconds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8591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44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100" b="0" i="0" u="none" strike="noStrike" cap="none" dirty="0">
                <a:solidFill>
                  <a:srgbClr val="000000"/>
                </a:solidFill>
                <a:effectLst/>
                <a:latin typeface="Arial"/>
                <a:ea typeface="Arial"/>
                <a:cs typeface="Arial"/>
                <a:sym typeface="Arial"/>
              </a:rPr>
              <a:t>Each ATS is different, but most of the top ATS have the same general features. These features include:</a:t>
            </a:r>
          </a:p>
          <a:p>
            <a:pPr fontAlgn="base"/>
            <a:r>
              <a:rPr lang="en-US" sz="1100" b="1" i="0" u="none" strike="noStrike" cap="none" dirty="0">
                <a:solidFill>
                  <a:srgbClr val="000000"/>
                </a:solidFill>
                <a:effectLst/>
                <a:latin typeface="Arial"/>
                <a:ea typeface="Arial"/>
                <a:cs typeface="Arial"/>
                <a:sym typeface="Arial"/>
              </a:rPr>
              <a:t>Resume </a:t>
            </a:r>
            <a:r>
              <a:rPr lang="en-US" sz="1100" b="1" i="0" u="none" strike="noStrike" cap="none" dirty="0" err="1">
                <a:solidFill>
                  <a:srgbClr val="000000"/>
                </a:solidFill>
                <a:effectLst/>
                <a:latin typeface="Arial"/>
                <a:ea typeface="Arial"/>
                <a:cs typeface="Arial"/>
                <a:sym typeface="Arial"/>
              </a:rPr>
              <a:t>Parsing</a:t>
            </a:r>
            <a:r>
              <a:rPr lang="en-US" sz="1100" b="0" i="0" u="none" strike="noStrike" cap="none" dirty="0" err="1">
                <a:solidFill>
                  <a:srgbClr val="000000"/>
                </a:solidFill>
                <a:effectLst/>
                <a:latin typeface="Arial"/>
                <a:ea typeface="Arial"/>
                <a:cs typeface="Arial"/>
                <a:sym typeface="Arial"/>
              </a:rPr>
              <a:t>The</a:t>
            </a:r>
            <a:r>
              <a:rPr lang="en-US" sz="1100" b="0" i="0" u="none" strike="noStrike" cap="none" dirty="0">
                <a:solidFill>
                  <a:srgbClr val="000000"/>
                </a:solidFill>
                <a:effectLst/>
                <a:latin typeface="Arial"/>
                <a:ea typeface="Arial"/>
                <a:cs typeface="Arial"/>
                <a:sym typeface="Arial"/>
              </a:rPr>
              <a:t> ATS will extract and organize the parts of each resume into structured </a:t>
            </a:r>
            <a:r>
              <a:rPr lang="en-US" sz="1100" b="0" i="0" u="none" strike="noStrike" cap="none" dirty="0" err="1">
                <a:solidFill>
                  <a:srgbClr val="000000"/>
                </a:solidFill>
                <a:effectLst/>
                <a:latin typeface="Arial"/>
                <a:ea typeface="Arial"/>
                <a:cs typeface="Arial"/>
                <a:sym typeface="Arial"/>
              </a:rPr>
              <a:t>information.</a:t>
            </a:r>
            <a:r>
              <a:rPr lang="en-US" sz="1100" b="1" i="0" u="none" strike="noStrike" cap="none" dirty="0" err="1">
                <a:solidFill>
                  <a:srgbClr val="000000"/>
                </a:solidFill>
                <a:effectLst/>
                <a:latin typeface="Arial"/>
                <a:ea typeface="Arial"/>
                <a:cs typeface="Arial"/>
                <a:sym typeface="Arial"/>
              </a:rPr>
              <a:t>Resume</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Storage</a:t>
            </a:r>
            <a:r>
              <a:rPr lang="en-US" sz="1100" b="0" i="0" u="none" strike="noStrike" cap="none" dirty="0" err="1">
                <a:solidFill>
                  <a:srgbClr val="000000"/>
                </a:solidFill>
                <a:effectLst/>
                <a:latin typeface="Arial"/>
                <a:ea typeface="Arial"/>
                <a:cs typeface="Arial"/>
                <a:sym typeface="Arial"/>
              </a:rPr>
              <a:t>Once</a:t>
            </a:r>
            <a:r>
              <a:rPr lang="en-US" sz="1100" b="0" i="0" u="none" strike="noStrike" cap="none" dirty="0">
                <a:solidFill>
                  <a:srgbClr val="000000"/>
                </a:solidFill>
                <a:effectLst/>
                <a:latin typeface="Arial"/>
                <a:ea typeface="Arial"/>
                <a:cs typeface="Arial"/>
                <a:sym typeface="Arial"/>
              </a:rPr>
              <a:t> entered into the ATS, resumes remain in the system as possible candidates for future </a:t>
            </a:r>
            <a:r>
              <a:rPr lang="en-US" sz="1100" b="0" i="0" u="none" strike="noStrike" cap="none" dirty="0" err="1">
                <a:solidFill>
                  <a:srgbClr val="000000"/>
                </a:solidFill>
                <a:effectLst/>
                <a:latin typeface="Arial"/>
                <a:ea typeface="Arial"/>
                <a:cs typeface="Arial"/>
                <a:sym typeface="Arial"/>
              </a:rPr>
              <a:t>positions.</a:t>
            </a:r>
            <a:r>
              <a:rPr lang="en-US" sz="1100" b="1" i="0" u="none" strike="noStrike" cap="none" dirty="0" err="1">
                <a:solidFill>
                  <a:srgbClr val="000000"/>
                </a:solidFill>
                <a:effectLst/>
                <a:latin typeface="Arial"/>
                <a:ea typeface="Arial"/>
                <a:cs typeface="Arial"/>
                <a:sym typeface="Arial"/>
              </a:rPr>
              <a:t>Keyword</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Search</a:t>
            </a:r>
            <a:r>
              <a:rPr lang="en-US" sz="1100" b="0" i="0" u="none" strike="noStrike" cap="none" dirty="0" err="1">
                <a:solidFill>
                  <a:srgbClr val="000000"/>
                </a:solidFill>
                <a:effectLst/>
                <a:latin typeface="Arial"/>
                <a:ea typeface="Arial"/>
                <a:cs typeface="Arial"/>
                <a:sym typeface="Arial"/>
              </a:rPr>
              <a:t>Recruiters</a:t>
            </a:r>
            <a:r>
              <a:rPr lang="en-US" sz="1100" b="0" i="0" u="none" strike="noStrike" cap="none" dirty="0">
                <a:solidFill>
                  <a:srgbClr val="000000"/>
                </a:solidFill>
                <a:effectLst/>
                <a:latin typeface="Arial"/>
                <a:ea typeface="Arial"/>
                <a:cs typeface="Arial"/>
                <a:sym typeface="Arial"/>
              </a:rPr>
              <a:t> and hiring managers can search by any keyword, often with the Boolean search. Boolean search connects keywords using AND, OR, NOT, and </a:t>
            </a:r>
            <a:r>
              <a:rPr lang="en-US" sz="1100" b="0" i="0" u="none" strike="noStrike" cap="none" dirty="0" err="1">
                <a:solidFill>
                  <a:srgbClr val="000000"/>
                </a:solidFill>
                <a:effectLst/>
                <a:latin typeface="Arial"/>
                <a:ea typeface="Arial"/>
                <a:cs typeface="Arial"/>
                <a:sym typeface="Arial"/>
              </a:rPr>
              <a:t>NEAR.</a:t>
            </a:r>
            <a:r>
              <a:rPr lang="en-US" sz="1100" b="1" i="0" u="none" strike="noStrike" cap="none" dirty="0" err="1">
                <a:solidFill>
                  <a:srgbClr val="000000"/>
                </a:solidFill>
                <a:effectLst/>
                <a:latin typeface="Arial"/>
                <a:ea typeface="Arial"/>
                <a:cs typeface="Arial"/>
                <a:sym typeface="Arial"/>
              </a:rPr>
              <a:t>Filters</a:t>
            </a:r>
            <a:r>
              <a:rPr lang="en-US" sz="1100" b="0" i="0" u="none" strike="noStrike" cap="none" dirty="0" err="1">
                <a:solidFill>
                  <a:srgbClr val="000000"/>
                </a:solidFill>
                <a:effectLst/>
                <a:latin typeface="Arial"/>
                <a:ea typeface="Arial"/>
                <a:cs typeface="Arial"/>
                <a:sym typeface="Arial"/>
              </a:rPr>
              <a:t>Filters</a:t>
            </a:r>
            <a:r>
              <a:rPr lang="en-US" sz="1100" b="0" i="0" u="none" strike="noStrike" cap="none" dirty="0">
                <a:solidFill>
                  <a:srgbClr val="000000"/>
                </a:solidFill>
                <a:effectLst/>
                <a:latin typeface="Arial"/>
                <a:ea typeface="Arial"/>
                <a:cs typeface="Arial"/>
                <a:sym typeface="Arial"/>
              </a:rPr>
              <a:t> can include the job seeker’s location, the source of your application, how long ago you applied to the company, and whether or not you are a </a:t>
            </a:r>
            <a:r>
              <a:rPr lang="en-US" sz="1100" b="0" i="0" u="none" strike="noStrike" cap="none" dirty="0" err="1">
                <a:solidFill>
                  <a:srgbClr val="000000"/>
                </a:solidFill>
                <a:effectLst/>
                <a:latin typeface="Arial"/>
                <a:ea typeface="Arial"/>
                <a:cs typeface="Arial"/>
                <a:sym typeface="Arial"/>
              </a:rPr>
              <a:t>referral.</a:t>
            </a:r>
            <a:r>
              <a:rPr lang="en-US" sz="1100" b="1" i="0" u="none" strike="noStrike" cap="none" dirty="0" err="1">
                <a:solidFill>
                  <a:srgbClr val="000000"/>
                </a:solidFill>
                <a:effectLst/>
                <a:latin typeface="Arial"/>
                <a:ea typeface="Arial"/>
                <a:cs typeface="Arial"/>
                <a:sym typeface="Arial"/>
              </a:rPr>
              <a:t>Automated</a:t>
            </a:r>
            <a:r>
              <a:rPr lang="en-US" sz="1100" b="1" i="0" u="none" strike="noStrike" cap="none" dirty="0">
                <a:solidFill>
                  <a:srgbClr val="000000"/>
                </a:solidFill>
                <a:effectLst/>
                <a:latin typeface="Arial"/>
                <a:ea typeface="Arial"/>
                <a:cs typeface="Arial"/>
                <a:sym typeface="Arial"/>
              </a:rPr>
              <a:t> Email </a:t>
            </a:r>
            <a:r>
              <a:rPr lang="en-US" sz="1100" b="1" i="0" u="none" strike="noStrike" cap="none" dirty="0" err="1">
                <a:solidFill>
                  <a:srgbClr val="000000"/>
                </a:solidFill>
                <a:effectLst/>
                <a:latin typeface="Arial"/>
                <a:ea typeface="Arial"/>
                <a:cs typeface="Arial"/>
                <a:sym typeface="Arial"/>
              </a:rPr>
              <a:t>Customization</a:t>
            </a:r>
            <a:r>
              <a:rPr lang="en-US" sz="1100" b="0" i="0" u="none" strike="noStrike" cap="none" dirty="0" err="1">
                <a:solidFill>
                  <a:srgbClr val="000000"/>
                </a:solidFill>
                <a:effectLst/>
                <a:latin typeface="Arial"/>
                <a:ea typeface="Arial"/>
                <a:cs typeface="Arial"/>
                <a:sym typeface="Arial"/>
              </a:rPr>
              <a:t>Companies</a:t>
            </a:r>
            <a:r>
              <a:rPr lang="en-US" sz="1100" b="0" i="0" u="none" strike="noStrike" cap="none" dirty="0">
                <a:solidFill>
                  <a:srgbClr val="000000"/>
                </a:solidFill>
                <a:effectLst/>
                <a:latin typeface="Arial"/>
                <a:ea typeface="Arial"/>
                <a:cs typeface="Arial"/>
                <a:sym typeface="Arial"/>
              </a:rPr>
              <a:t> can customize rejection letters and other emails to ensure that applicants get a response to their </a:t>
            </a:r>
            <a:r>
              <a:rPr lang="en-US" sz="1100" b="0" i="0" u="none" strike="noStrike" cap="none" dirty="0" err="1">
                <a:solidFill>
                  <a:srgbClr val="000000"/>
                </a:solidFill>
                <a:effectLst/>
                <a:latin typeface="Arial"/>
                <a:ea typeface="Arial"/>
                <a:cs typeface="Arial"/>
                <a:sym typeface="Arial"/>
              </a:rPr>
              <a:t>application.It’s</a:t>
            </a:r>
            <a:r>
              <a:rPr lang="en-US" sz="1100" b="0" i="0" u="none" strike="noStrike" cap="none" dirty="0">
                <a:solidFill>
                  <a:srgbClr val="000000"/>
                </a:solidFill>
                <a:effectLst/>
                <a:latin typeface="Arial"/>
                <a:ea typeface="Arial"/>
                <a:cs typeface="Arial"/>
                <a:sym typeface="Arial"/>
              </a:rPr>
              <a:t> good to note that there are hundreds of applicant tracking systems, each featuring unique specialties. They don’t all parse, rank, or filter your resume in the same way.</a:t>
            </a:r>
          </a:p>
          <a:p>
            <a:pPr fontAlgn="base"/>
            <a:r>
              <a:rPr lang="en-US" sz="1100" b="0" i="0" u="none" strike="noStrike" cap="none" dirty="0">
                <a:solidFill>
                  <a:srgbClr val="000000"/>
                </a:solidFill>
                <a:effectLst/>
                <a:latin typeface="Arial"/>
                <a:ea typeface="Arial"/>
                <a:cs typeface="Arial"/>
                <a:sym typeface="Arial"/>
              </a:rPr>
              <a:t>This means that optimizing your formatting or keyword density for one ATS may not be ideal for another. For this reason, </a:t>
            </a:r>
            <a:r>
              <a:rPr lang="en-US" sz="1100" b="0" i="0" u="none" strike="noStrike" cap="none" dirty="0" err="1">
                <a:solidFill>
                  <a:srgbClr val="000000"/>
                </a:solidFill>
                <a:effectLst/>
                <a:latin typeface="Arial"/>
                <a:ea typeface="Arial"/>
                <a:cs typeface="Arial"/>
                <a:sym typeface="Arial"/>
              </a:rPr>
              <a:t>Jobscan</a:t>
            </a:r>
            <a:r>
              <a:rPr lang="en-US" sz="1100" b="0" i="0" u="none" strike="noStrike" cap="none" dirty="0">
                <a:solidFill>
                  <a:srgbClr val="000000"/>
                </a:solidFill>
                <a:effectLst/>
                <a:latin typeface="Arial"/>
                <a:ea typeface="Arial"/>
                <a:cs typeface="Arial"/>
                <a:sym typeface="Arial"/>
              </a:rPr>
              <a:t> now offers ATS-specific advice. Just add the URL in your </a:t>
            </a:r>
            <a:r>
              <a:rPr lang="en-US" sz="1100" b="0" i="0" u="none" strike="noStrike" cap="none" dirty="0" err="1">
                <a:solidFill>
                  <a:srgbClr val="000000"/>
                </a:solidFill>
                <a:effectLst/>
                <a:latin typeface="Arial"/>
                <a:ea typeface="Arial"/>
                <a:cs typeface="Arial"/>
                <a:sym typeface="Arial"/>
              </a:rPr>
              <a:t>Jobscan</a:t>
            </a:r>
            <a:r>
              <a:rPr lang="en-US" sz="1100" b="0" i="0" u="none" strike="noStrike" cap="none" dirty="0">
                <a:solidFill>
                  <a:srgbClr val="000000"/>
                </a:solidFill>
                <a:effectLst/>
                <a:latin typeface="Arial"/>
                <a:ea typeface="Arial"/>
                <a:cs typeface="Arial"/>
                <a:sym typeface="Arial"/>
              </a:rPr>
              <a:t> match report and the tool will return unique tips based on the company’s applicant tracking system.</a:t>
            </a:r>
          </a:p>
          <a:p>
            <a:endParaRPr lang="en-US" dirty="0"/>
          </a:p>
        </p:txBody>
      </p:sp>
    </p:spTree>
    <p:extLst>
      <p:ext uri="{BB962C8B-B14F-4D97-AF65-F5344CB8AC3E}">
        <p14:creationId xmlns:p14="http://schemas.microsoft.com/office/powerpoint/2010/main" val="20539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https://www.careeredge.ca/blog/13-ways-to-beat-the-applicant-tracking-system/</a:t>
            </a:r>
          </a:p>
        </p:txBody>
      </p:sp>
    </p:spTree>
    <p:extLst>
      <p:ext uri="{BB962C8B-B14F-4D97-AF65-F5344CB8AC3E}">
        <p14:creationId xmlns:p14="http://schemas.microsoft.com/office/powerpoint/2010/main" val="400801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https://www.jobscan.co/applicant-tracking-systems</a:t>
            </a:r>
          </a:p>
        </p:txBody>
      </p:sp>
    </p:spTree>
    <p:extLst>
      <p:ext uri="{BB962C8B-B14F-4D97-AF65-F5344CB8AC3E}">
        <p14:creationId xmlns:p14="http://schemas.microsoft.com/office/powerpoint/2010/main" val="134428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https://www.jobscan.co/applicant-tracking-systems</a:t>
            </a:r>
          </a:p>
        </p:txBody>
      </p:sp>
    </p:spTree>
    <p:extLst>
      <p:ext uri="{BB962C8B-B14F-4D97-AF65-F5344CB8AC3E}">
        <p14:creationId xmlns:p14="http://schemas.microsoft.com/office/powerpoint/2010/main" val="112934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https://www.jobscan.co/blog/99-percent-fortune-500-ats/</a:t>
            </a:r>
          </a:p>
          <a:p>
            <a:r>
              <a:rPr lang="en-US" sz="1100" b="0" i="0" u="none" strike="noStrike" cap="none" dirty="0">
                <a:solidFill>
                  <a:srgbClr val="000000"/>
                </a:solidFill>
                <a:effectLst/>
                <a:latin typeface="Arial"/>
                <a:ea typeface="Arial"/>
                <a:cs typeface="Arial"/>
                <a:sym typeface="Arial"/>
              </a:rPr>
              <a:t>From large corporations such as Starbucks, Nike, and U.S. Bank using established player </a:t>
            </a:r>
            <a:r>
              <a:rPr lang="en-US" sz="1100" b="0" i="0" u="none" strike="noStrike" cap="none" dirty="0" err="1">
                <a:solidFill>
                  <a:srgbClr val="000000"/>
                </a:solidFill>
                <a:effectLst/>
                <a:latin typeface="Arial"/>
                <a:ea typeface="Arial"/>
                <a:cs typeface="Arial"/>
                <a:sym typeface="Arial"/>
              </a:rPr>
              <a:t>Taleo</a:t>
            </a:r>
            <a:r>
              <a:rPr lang="en-US" sz="1100" b="0" i="0" u="none" strike="noStrike" cap="none" dirty="0">
                <a:solidFill>
                  <a:srgbClr val="000000"/>
                </a:solidFill>
                <a:effectLst/>
                <a:latin typeface="Arial"/>
                <a:ea typeface="Arial"/>
                <a:cs typeface="Arial"/>
                <a:sym typeface="Arial"/>
              </a:rPr>
              <a:t>, to startups like Airbnb, </a:t>
            </a:r>
            <a:r>
              <a:rPr lang="en-US" sz="1100" b="0" i="0" u="none" strike="noStrike" cap="none" dirty="0" err="1">
                <a:solidFill>
                  <a:srgbClr val="000000"/>
                </a:solidFill>
                <a:effectLst/>
                <a:latin typeface="Arial"/>
                <a:ea typeface="Arial"/>
                <a:cs typeface="Arial"/>
                <a:sym typeface="Arial"/>
              </a:rPr>
              <a:t>Venmo</a:t>
            </a:r>
            <a:r>
              <a:rPr lang="en-US" sz="1100" b="0" i="0" u="none" strike="noStrike" cap="none" dirty="0">
                <a:solidFill>
                  <a:srgbClr val="000000"/>
                </a:solidFill>
                <a:effectLst/>
                <a:latin typeface="Arial"/>
                <a:ea typeface="Arial"/>
                <a:cs typeface="Arial"/>
                <a:sym typeface="Arial"/>
              </a:rPr>
              <a:t>, and Squarespace using </a:t>
            </a:r>
            <a:r>
              <a:rPr lang="en-US" sz="1100" b="0" i="0" u="sng" strike="noStrike" cap="none" dirty="0">
                <a:solidFill>
                  <a:srgbClr val="000000"/>
                </a:solidFill>
                <a:effectLst/>
                <a:latin typeface="Arial"/>
                <a:ea typeface="Arial"/>
                <a:cs typeface="Arial"/>
                <a:sym typeface="Arial"/>
                <a:hlinkClick r:id="rId3"/>
              </a:rPr>
              <a:t>Greenhouse</a:t>
            </a:r>
            <a:r>
              <a:rPr lang="en-US" sz="1100" b="0" i="0" u="none" strike="noStrike" cap="none" dirty="0">
                <a:solidFill>
                  <a:srgbClr val="000000"/>
                </a:solidFill>
                <a:effectLst/>
                <a:latin typeface="Arial"/>
                <a:ea typeface="Arial"/>
                <a:cs typeface="Arial"/>
                <a:sym typeface="Arial"/>
              </a:rPr>
              <a:t>, knowing how to navigate these ATS can give job seekers a competitive edge.</a:t>
            </a:r>
            <a:endParaRPr lang="en-US" dirty="0"/>
          </a:p>
        </p:txBody>
      </p:sp>
    </p:spTree>
    <p:extLst>
      <p:ext uri="{BB962C8B-B14F-4D97-AF65-F5344CB8AC3E}">
        <p14:creationId xmlns:p14="http://schemas.microsoft.com/office/powerpoint/2010/main" val="171576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0042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1" userDrawn="1">
  <p:cSld name="MAIN_POINT_1">
    <p:spTree>
      <p:nvGrpSpPr>
        <p:cNvPr id="1" name="Shape 105"/>
        <p:cNvGrpSpPr/>
        <p:nvPr/>
      </p:nvGrpSpPr>
      <p:grpSpPr>
        <a:xfrm>
          <a:off x="0" y="0"/>
          <a:ext cx="0" cy="0"/>
          <a:chOff x="0" y="0"/>
          <a:chExt cx="0" cy="0"/>
        </a:xfrm>
      </p:grpSpPr>
      <p:sp>
        <p:nvSpPr>
          <p:cNvPr id="111" name="Google Shape;111;p15"/>
          <p:cNvSpPr txBox="1">
            <a:spLocks noGrp="1"/>
          </p:cNvSpPr>
          <p:nvPr>
            <p:ph type="title"/>
          </p:nvPr>
        </p:nvSpPr>
        <p:spPr>
          <a:xfrm>
            <a:off x="713225" y="1664075"/>
            <a:ext cx="3918600" cy="1675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4800"/>
              <a:buNone/>
              <a:defRPr sz="6500" b="1">
                <a:solidFill>
                  <a:schemeClr val="tx1"/>
                </a:solidFill>
                <a:latin typeface="Montserrat" pitchFamily="2" charset="77"/>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12" name="Google Shape;112;p15"/>
          <p:cNvSpPr txBox="1">
            <a:spLocks noGrp="1"/>
          </p:cNvSpPr>
          <p:nvPr>
            <p:ph type="subTitle" idx="1"/>
          </p:nvPr>
        </p:nvSpPr>
        <p:spPr>
          <a:xfrm>
            <a:off x="713225" y="3325400"/>
            <a:ext cx="4182900" cy="4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Open Sans" panose="020B0606030504020204" pitchFamily="34" charset="0"/>
                <a:ea typeface="Open Sans" panose="020B0606030504020204" pitchFamily="34" charset="0"/>
                <a:cs typeface="Open Sans" panose="020B060603050402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5" name="Picture 4" descr="Text, application&#10;&#10;Description automatically generated with medium confidence">
            <a:extLst>
              <a:ext uri="{FF2B5EF4-FFF2-40B4-BE49-F238E27FC236}">
                <a16:creationId xmlns:a16="http://schemas.microsoft.com/office/drawing/2014/main" id="{F036E1DB-996D-004D-913A-B86664F3E76D}"/>
              </a:ext>
            </a:extLst>
          </p:cNvPr>
          <p:cNvPicPr>
            <a:picLocks noChangeAspect="1"/>
          </p:cNvPicPr>
          <p:nvPr userDrawn="1"/>
        </p:nvPicPr>
        <p:blipFill>
          <a:blip r:embed="rId2"/>
          <a:stretch>
            <a:fillRect/>
          </a:stretch>
        </p:blipFill>
        <p:spPr>
          <a:xfrm>
            <a:off x="4734489" y="4807649"/>
            <a:ext cx="473237" cy="247661"/>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7A42C2BD-1E18-AC4E-8E6F-70A0E27B3A43}"/>
              </a:ext>
            </a:extLst>
          </p:cNvPr>
          <p:cNvPicPr>
            <a:picLocks noChangeAspect="1"/>
          </p:cNvPicPr>
          <p:nvPr userDrawn="1"/>
        </p:nvPicPr>
        <p:blipFill rotWithShape="1">
          <a:blip r:embed="rId3"/>
          <a:srcRect t="28059" b="29888"/>
          <a:stretch/>
        </p:blipFill>
        <p:spPr>
          <a:xfrm>
            <a:off x="5384711" y="4780651"/>
            <a:ext cx="1835564" cy="27465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ullet points" userDrawn="1">
  <p:cSld name="TITLE_AND_BODY_1">
    <p:spTree>
      <p:nvGrpSpPr>
        <p:cNvPr id="1" name="Shape 98"/>
        <p:cNvGrpSpPr/>
        <p:nvPr/>
      </p:nvGrpSpPr>
      <p:grpSpPr>
        <a:xfrm>
          <a:off x="0" y="0"/>
          <a:ext cx="0" cy="0"/>
          <a:chOff x="0" y="0"/>
          <a:chExt cx="0" cy="0"/>
        </a:xfrm>
      </p:grpSpPr>
      <p:sp>
        <p:nvSpPr>
          <p:cNvPr id="99" name="Google Shape;99;p14"/>
          <p:cNvSpPr/>
          <p:nvPr userDrawn="1"/>
        </p:nvSpPr>
        <p:spPr>
          <a:xfrm>
            <a:off x="0" y="0"/>
            <a:ext cx="430748" cy="2285992"/>
          </a:xfrm>
          <a:custGeom>
            <a:avLst/>
            <a:gdLst/>
            <a:ahLst/>
            <a:cxnLst/>
            <a:rect l="l" t="t" r="r" b="b"/>
            <a:pathLst>
              <a:path w="24044" h="87813" extrusionOk="0">
                <a:moveTo>
                  <a:pt x="0" y="0"/>
                </a:moveTo>
                <a:lnTo>
                  <a:pt x="24043" y="0"/>
                </a:lnTo>
                <a:lnTo>
                  <a:pt x="24043" y="87813"/>
                </a:lnTo>
                <a:lnTo>
                  <a:pt x="0" y="878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userDrawn="1"/>
        </p:nvSpPr>
        <p:spPr>
          <a:xfrm>
            <a:off x="279088" y="288945"/>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userDrawn="1"/>
        </p:nvSpPr>
        <p:spPr>
          <a:xfrm>
            <a:off x="8861538" y="4463470"/>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8716775" y="2680890"/>
            <a:ext cx="282452" cy="2145474"/>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txBox="1">
            <a:spLocks noGrp="1"/>
          </p:cNvSpPr>
          <p:nvPr>
            <p:ph type="title"/>
          </p:nvPr>
        </p:nvSpPr>
        <p:spPr>
          <a:xfrm>
            <a:off x="865625" y="6933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ullet points" userDrawn="1">
  <p:cSld name="1_Title and bullet points">
    <p:spTree>
      <p:nvGrpSpPr>
        <p:cNvPr id="1" name="Shape 98"/>
        <p:cNvGrpSpPr/>
        <p:nvPr/>
      </p:nvGrpSpPr>
      <p:grpSpPr>
        <a:xfrm>
          <a:off x="0" y="0"/>
          <a:ext cx="0" cy="0"/>
          <a:chOff x="0" y="0"/>
          <a:chExt cx="0" cy="0"/>
        </a:xfrm>
      </p:grpSpPr>
      <p:sp>
        <p:nvSpPr>
          <p:cNvPr id="99" name="Google Shape;99;p14"/>
          <p:cNvSpPr/>
          <p:nvPr userDrawn="1"/>
        </p:nvSpPr>
        <p:spPr>
          <a:xfrm>
            <a:off x="0" y="0"/>
            <a:ext cx="430748" cy="2285992"/>
          </a:xfrm>
          <a:custGeom>
            <a:avLst/>
            <a:gdLst/>
            <a:ahLst/>
            <a:cxnLst/>
            <a:rect l="l" t="t" r="r" b="b"/>
            <a:pathLst>
              <a:path w="24044" h="87813" extrusionOk="0">
                <a:moveTo>
                  <a:pt x="0" y="0"/>
                </a:moveTo>
                <a:lnTo>
                  <a:pt x="24043" y="0"/>
                </a:lnTo>
                <a:lnTo>
                  <a:pt x="24043" y="87813"/>
                </a:lnTo>
                <a:lnTo>
                  <a:pt x="0" y="878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userDrawn="1"/>
        </p:nvSpPr>
        <p:spPr>
          <a:xfrm>
            <a:off x="279088" y="288945"/>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userDrawn="1"/>
        </p:nvSpPr>
        <p:spPr>
          <a:xfrm>
            <a:off x="8861538" y="4463470"/>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8716775" y="2680890"/>
            <a:ext cx="282452" cy="2145474"/>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txBox="1">
            <a:spLocks noGrp="1"/>
          </p:cNvSpPr>
          <p:nvPr>
            <p:ph type="title"/>
          </p:nvPr>
        </p:nvSpPr>
        <p:spPr>
          <a:xfrm>
            <a:off x="865625" y="6933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1602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105"/>
        <p:cNvGrpSpPr/>
        <p:nvPr/>
      </p:nvGrpSpPr>
      <p:grpSpPr>
        <a:xfrm>
          <a:off x="0" y="0"/>
          <a:ext cx="0" cy="0"/>
          <a:chOff x="0" y="0"/>
          <a:chExt cx="0" cy="0"/>
        </a:xfrm>
      </p:grpSpPr>
      <p:sp>
        <p:nvSpPr>
          <p:cNvPr id="111" name="Google Shape;111;p15"/>
          <p:cNvSpPr txBox="1">
            <a:spLocks noGrp="1"/>
          </p:cNvSpPr>
          <p:nvPr>
            <p:ph type="title"/>
          </p:nvPr>
        </p:nvSpPr>
        <p:spPr>
          <a:xfrm>
            <a:off x="713225" y="1664075"/>
            <a:ext cx="3918600" cy="1675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4800"/>
              <a:buNone/>
              <a:defRPr sz="6500" b="1">
                <a:solidFill>
                  <a:schemeClr val="tx1"/>
                </a:solidFill>
                <a:latin typeface="Montserrat" pitchFamily="2" charset="77"/>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2" name="Google Shape;112;p15"/>
          <p:cNvSpPr txBox="1">
            <a:spLocks noGrp="1"/>
          </p:cNvSpPr>
          <p:nvPr>
            <p:ph type="subTitle" idx="1"/>
          </p:nvPr>
        </p:nvSpPr>
        <p:spPr>
          <a:xfrm>
            <a:off x="713225" y="3325400"/>
            <a:ext cx="4182900" cy="4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Open Sans" panose="020B0606030504020204" pitchFamily="34" charset="0"/>
                <a:ea typeface="Open Sans" panose="020B0606030504020204" pitchFamily="34" charset="0"/>
                <a:cs typeface="Open Sans" panose="020B060603050402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13" name="Google Shape;113;p15"/>
          <p:cNvSpPr txBox="1">
            <a:spLocks noGrp="1"/>
          </p:cNvSpPr>
          <p:nvPr>
            <p:ph type="title" idx="2" hasCustomPrompt="1"/>
          </p:nvPr>
        </p:nvSpPr>
        <p:spPr>
          <a:xfrm>
            <a:off x="5843725" y="2278900"/>
            <a:ext cx="18975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8500" b="1" i="0">
                <a:latin typeface="Montserrat SemiBold" pitchFamily="2" charset="77"/>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162689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42"/>
        <p:cNvGrpSpPr/>
        <p:nvPr/>
      </p:nvGrpSpPr>
      <p:grpSpPr>
        <a:xfrm>
          <a:off x="0" y="0"/>
          <a:ext cx="0" cy="0"/>
          <a:chOff x="0" y="0"/>
          <a:chExt cx="0" cy="0"/>
        </a:xfrm>
      </p:grpSpPr>
      <p:sp>
        <p:nvSpPr>
          <p:cNvPr id="44" name="Google Shape;44;p7"/>
          <p:cNvSpPr/>
          <p:nvPr/>
        </p:nvSpPr>
        <p:spPr>
          <a:xfrm>
            <a:off x="466501" y="2832092"/>
            <a:ext cx="327722" cy="797282"/>
          </a:xfrm>
          <a:custGeom>
            <a:avLst/>
            <a:gdLst/>
            <a:ahLst/>
            <a:cxnLst/>
            <a:rect l="l" t="t" r="r" b="b"/>
            <a:pathLst>
              <a:path w="2949" h="7174" extrusionOk="0">
                <a:moveTo>
                  <a:pt x="0" y="0"/>
                </a:moveTo>
                <a:lnTo>
                  <a:pt x="0" y="7174"/>
                </a:lnTo>
                <a:lnTo>
                  <a:pt x="2949" y="7174"/>
                </a:lnTo>
                <a:lnTo>
                  <a:pt x="29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txBox="1">
            <a:spLocks noGrp="1"/>
          </p:cNvSpPr>
          <p:nvPr>
            <p:ph type="title"/>
          </p:nvPr>
        </p:nvSpPr>
        <p:spPr>
          <a:xfrm>
            <a:off x="4305775" y="1595425"/>
            <a:ext cx="4125000" cy="755700"/>
          </a:xfrm>
          <a:prstGeom prst="rect">
            <a:avLst/>
          </a:prstGeom>
        </p:spPr>
        <p:txBody>
          <a:bodyPr spcFirstLastPara="1" wrap="square" lIns="91425" tIns="91425" rIns="91425" bIns="91425" anchor="ctr" anchorCtr="0">
            <a:noAutofit/>
          </a:bodyPr>
          <a:lstStyle>
            <a:lvl1pPr lvl="0" algn="r">
              <a:spcBef>
                <a:spcPts val="0"/>
              </a:spcBef>
              <a:spcAft>
                <a:spcPts val="0"/>
              </a:spcAft>
              <a:buSzPts val="30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4732900" y="2381675"/>
            <a:ext cx="3698100" cy="11664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407988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pic>
        <p:nvPicPr>
          <p:cNvPr id="2" name="Picture 1" descr="Original Logo&#10;&#10;">
            <a:extLst>
              <a:ext uri="{FF2B5EF4-FFF2-40B4-BE49-F238E27FC236}">
                <a16:creationId xmlns:a16="http://schemas.microsoft.com/office/drawing/2014/main" id="{EB110B21-57F8-EC46-8516-13C04E8D24AA}"/>
              </a:ext>
            </a:extLst>
          </p:cNvPr>
          <p:cNvPicPr>
            <a:picLocks noChangeAspect="1"/>
          </p:cNvPicPr>
          <p:nvPr userDrawn="1"/>
        </p:nvPicPr>
        <p:blipFill>
          <a:blip r:embed="rId7"/>
          <a:stretch>
            <a:fillRect/>
          </a:stretch>
        </p:blipFill>
        <p:spPr>
          <a:xfrm>
            <a:off x="144773" y="4746833"/>
            <a:ext cx="1058277" cy="381900"/>
          </a:xfrm>
          <a:prstGeom prst="rect">
            <a:avLst/>
          </a:prstGeom>
        </p:spPr>
      </p:pic>
      <p:sp>
        <p:nvSpPr>
          <p:cNvPr id="3" name="TextBox 2">
            <a:extLst>
              <a:ext uri="{FF2B5EF4-FFF2-40B4-BE49-F238E27FC236}">
                <a16:creationId xmlns:a16="http://schemas.microsoft.com/office/drawing/2014/main" id="{8727A849-C69C-4A4F-94BA-2E367EF33F71}"/>
              </a:ext>
            </a:extLst>
          </p:cNvPr>
          <p:cNvSpPr txBox="1"/>
          <p:nvPr userDrawn="1"/>
        </p:nvSpPr>
        <p:spPr>
          <a:xfrm>
            <a:off x="1203050" y="4830061"/>
            <a:ext cx="1968137" cy="215444"/>
          </a:xfrm>
          <a:prstGeom prst="rect">
            <a:avLst/>
          </a:prstGeom>
          <a:noFill/>
        </p:spPr>
        <p:txBody>
          <a:bodyPr wrap="square" rtlCol="0">
            <a:spAutoFit/>
          </a:bodyPr>
          <a:lstStyle/>
          <a:p>
            <a:r>
              <a:rPr lang="en-US" sz="800" dirty="0" err="1"/>
              <a:t>www.iwchamilton.ca</a:t>
            </a:r>
            <a:endParaRPr lang="en-US" sz="800" dirty="0"/>
          </a:p>
        </p:txBody>
      </p:sp>
      <p:cxnSp>
        <p:nvCxnSpPr>
          <p:cNvPr id="6" name="Straight Connector 5">
            <a:extLst>
              <a:ext uri="{FF2B5EF4-FFF2-40B4-BE49-F238E27FC236}">
                <a16:creationId xmlns:a16="http://schemas.microsoft.com/office/drawing/2014/main" id="{DE744E1E-919E-2B41-B5C8-5EB0E2BC9512}"/>
              </a:ext>
            </a:extLst>
          </p:cNvPr>
          <p:cNvCxnSpPr/>
          <p:nvPr userDrawn="1"/>
        </p:nvCxnSpPr>
        <p:spPr>
          <a:xfrm>
            <a:off x="217714" y="4724403"/>
            <a:ext cx="86106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website&#10;&#10;Description automatically generated">
            <a:extLst>
              <a:ext uri="{FF2B5EF4-FFF2-40B4-BE49-F238E27FC236}">
                <a16:creationId xmlns:a16="http://schemas.microsoft.com/office/drawing/2014/main" id="{11F051DD-E01D-3D49-9661-D892480518A5}"/>
              </a:ext>
            </a:extLst>
          </p:cNvPr>
          <p:cNvPicPr>
            <a:picLocks noChangeAspect="1"/>
          </p:cNvPicPr>
          <p:nvPr userDrawn="1"/>
        </p:nvPicPr>
        <p:blipFill>
          <a:blip r:embed="rId8"/>
          <a:stretch>
            <a:fillRect/>
          </a:stretch>
        </p:blipFill>
        <p:spPr>
          <a:xfrm>
            <a:off x="2787441" y="4803304"/>
            <a:ext cx="1533852" cy="268957"/>
          </a:xfrm>
          <a:prstGeom prst="rect">
            <a:avLst/>
          </a:prstGeom>
        </p:spPr>
      </p:pic>
      <p:pic>
        <p:nvPicPr>
          <p:cNvPr id="8" name="Picture 7" descr="Text, application&#10;&#10;Description automatically generated with medium confidence">
            <a:extLst>
              <a:ext uri="{FF2B5EF4-FFF2-40B4-BE49-F238E27FC236}">
                <a16:creationId xmlns:a16="http://schemas.microsoft.com/office/drawing/2014/main" id="{55B3DF63-4572-D94D-BF3A-FBCFEA478C31}"/>
              </a:ext>
            </a:extLst>
          </p:cNvPr>
          <p:cNvPicPr>
            <a:picLocks noChangeAspect="1"/>
          </p:cNvPicPr>
          <p:nvPr userDrawn="1"/>
        </p:nvPicPr>
        <p:blipFill>
          <a:blip r:embed="rId9"/>
          <a:stretch>
            <a:fillRect/>
          </a:stretch>
        </p:blipFill>
        <p:spPr>
          <a:xfrm>
            <a:off x="4734489" y="4807649"/>
            <a:ext cx="473237" cy="247661"/>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63AF2016-1B4C-1843-8A87-998BDB0A2006}"/>
              </a:ext>
            </a:extLst>
          </p:cNvPr>
          <p:cNvPicPr>
            <a:picLocks noChangeAspect="1"/>
          </p:cNvPicPr>
          <p:nvPr userDrawn="1"/>
        </p:nvPicPr>
        <p:blipFill rotWithShape="1">
          <a:blip r:embed="rId10"/>
          <a:srcRect t="28059" b="29888"/>
          <a:stretch/>
        </p:blipFill>
        <p:spPr>
          <a:xfrm>
            <a:off x="5384711" y="4780651"/>
            <a:ext cx="1835564" cy="27465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75" r:id="rId3"/>
    <p:sldLayoutId id="2147483683" r:id="rId4"/>
    <p:sldLayoutId id="214748368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3"/>
        <p:cNvGrpSpPr/>
        <p:nvPr/>
      </p:nvGrpSpPr>
      <p:grpSpPr>
        <a:xfrm>
          <a:off x="0" y="0"/>
          <a:ext cx="0" cy="0"/>
          <a:chOff x="0" y="0"/>
          <a:chExt cx="0" cy="0"/>
        </a:xfrm>
      </p:grpSpPr>
      <p:sp>
        <p:nvSpPr>
          <p:cNvPr id="7" name="Google Shape;458;p42">
            <a:extLst>
              <a:ext uri="{FF2B5EF4-FFF2-40B4-BE49-F238E27FC236}">
                <a16:creationId xmlns:a16="http://schemas.microsoft.com/office/drawing/2014/main" id="{034CBEC8-606C-ED46-A96C-A7C1B557BFAB}"/>
              </a:ext>
            </a:extLst>
          </p:cNvPr>
          <p:cNvSpPr/>
          <p:nvPr/>
        </p:nvSpPr>
        <p:spPr>
          <a:xfrm rot="10800000">
            <a:off x="260880" y="3757497"/>
            <a:ext cx="8538735" cy="49299"/>
          </a:xfrm>
          <a:custGeom>
            <a:avLst/>
            <a:gdLst/>
            <a:ahLst/>
            <a:cxnLst/>
            <a:rect l="l" t="t" r="r" b="b"/>
            <a:pathLst>
              <a:path w="14986" h="5350" extrusionOk="0">
                <a:moveTo>
                  <a:pt x="0" y="0"/>
                </a:moveTo>
                <a:lnTo>
                  <a:pt x="0" y="5350"/>
                </a:lnTo>
                <a:lnTo>
                  <a:pt x="14985" y="5350"/>
                </a:lnTo>
                <a:lnTo>
                  <a:pt x="14985"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solidFill>
                <a:schemeClr val="lt1"/>
              </a:solidFill>
              <a:latin typeface="ABeeZee"/>
              <a:ea typeface="ABeeZee"/>
              <a:cs typeface="ABeeZee"/>
              <a:sym typeface="ABeeZee"/>
            </a:endParaRPr>
          </a:p>
        </p:txBody>
      </p:sp>
      <p:sp>
        <p:nvSpPr>
          <p:cNvPr id="15" name="Google Shape;106;p15">
            <a:extLst>
              <a:ext uri="{FF2B5EF4-FFF2-40B4-BE49-F238E27FC236}">
                <a16:creationId xmlns:a16="http://schemas.microsoft.com/office/drawing/2014/main" id="{3005995F-4A18-6E4E-BDC6-D6BC92313BAA}"/>
              </a:ext>
            </a:extLst>
          </p:cNvPr>
          <p:cNvSpPr/>
          <p:nvPr/>
        </p:nvSpPr>
        <p:spPr>
          <a:xfrm>
            <a:off x="0" y="0"/>
            <a:ext cx="9151200" cy="54120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7;p15">
            <a:extLst>
              <a:ext uri="{FF2B5EF4-FFF2-40B4-BE49-F238E27FC236}">
                <a16:creationId xmlns:a16="http://schemas.microsoft.com/office/drawing/2014/main" id="{88CA313B-B7F5-CC4E-B5EB-BCBE45B08FFB}"/>
              </a:ext>
            </a:extLst>
          </p:cNvPr>
          <p:cNvSpPr/>
          <p:nvPr/>
        </p:nvSpPr>
        <p:spPr>
          <a:xfrm>
            <a:off x="0" y="4722827"/>
            <a:ext cx="9151200" cy="43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05A9F62C-E920-4D17-BA47-A43CD2BC00F8}"/>
              </a:ext>
            </a:extLst>
          </p:cNvPr>
          <p:cNvSpPr>
            <a:spLocks noGrp="1"/>
          </p:cNvSpPr>
          <p:nvPr>
            <p:ph type="title"/>
          </p:nvPr>
        </p:nvSpPr>
        <p:spPr>
          <a:xfrm>
            <a:off x="3294345" y="1564395"/>
            <a:ext cx="5505270" cy="1867737"/>
          </a:xfrm>
        </p:spPr>
        <p:txBody>
          <a:bodyPr/>
          <a:lstStyle/>
          <a:p>
            <a:r>
              <a:rPr lang="en-US" sz="2800" dirty="0">
                <a:solidFill>
                  <a:srgbClr val="01405B"/>
                </a:solidFill>
              </a:rPr>
              <a:t>RESUME TIPS &amp;TECHNIQUES</a:t>
            </a:r>
            <a:endParaRPr lang="en-US" sz="2800" dirty="0">
              <a:solidFill>
                <a:schemeClr val="accent2"/>
              </a:solidFill>
            </a:endParaRPr>
          </a:p>
        </p:txBody>
      </p:sp>
      <p:pic>
        <p:nvPicPr>
          <p:cNvPr id="12" name="Picture 11" descr="Original Logo&#10;&#10;">
            <a:extLst>
              <a:ext uri="{FF2B5EF4-FFF2-40B4-BE49-F238E27FC236}">
                <a16:creationId xmlns:a16="http://schemas.microsoft.com/office/drawing/2014/main" id="{B19BA6F6-4A14-424B-BCD1-2EDBE7D07893}"/>
              </a:ext>
            </a:extLst>
          </p:cNvPr>
          <p:cNvPicPr>
            <a:picLocks noChangeAspect="1"/>
          </p:cNvPicPr>
          <p:nvPr/>
        </p:nvPicPr>
        <p:blipFill>
          <a:blip r:embed="rId3"/>
          <a:stretch>
            <a:fillRect/>
          </a:stretch>
        </p:blipFill>
        <p:spPr>
          <a:xfrm>
            <a:off x="260880" y="573088"/>
            <a:ext cx="2680685" cy="871619"/>
          </a:xfrm>
          <a:prstGeom prst="rect">
            <a:avLst/>
          </a:prstGeom>
        </p:spPr>
      </p:pic>
      <p:pic>
        <p:nvPicPr>
          <p:cNvPr id="2" name="Picture 1"/>
          <p:cNvPicPr>
            <a:picLocks noChangeAspect="1"/>
          </p:cNvPicPr>
          <p:nvPr/>
        </p:nvPicPr>
        <p:blipFill>
          <a:blip r:embed="rId4"/>
          <a:stretch>
            <a:fillRect/>
          </a:stretch>
        </p:blipFill>
        <p:spPr>
          <a:xfrm>
            <a:off x="260881" y="1424721"/>
            <a:ext cx="2913207" cy="2186371"/>
          </a:xfrm>
          <a:prstGeom prst="rect">
            <a:avLst/>
          </a:prstGeom>
        </p:spPr>
      </p:pic>
      <p:sp>
        <p:nvSpPr>
          <p:cNvPr id="4" name="TextBox 3"/>
          <p:cNvSpPr txBox="1"/>
          <p:nvPr/>
        </p:nvSpPr>
        <p:spPr>
          <a:xfrm>
            <a:off x="170122" y="3953202"/>
            <a:ext cx="8401002" cy="338554"/>
          </a:xfrm>
          <a:prstGeom prst="rect">
            <a:avLst/>
          </a:prstGeom>
          <a:noFill/>
        </p:spPr>
        <p:txBody>
          <a:bodyPr wrap="square" rtlCol="0">
            <a:spAutoFit/>
          </a:bodyPr>
          <a:lstStyle/>
          <a:p>
            <a:endParaRPr lang="en-US" sz="1600" b="1" dirty="0"/>
          </a:p>
        </p:txBody>
      </p:sp>
      <p:pic>
        <p:nvPicPr>
          <p:cNvPr id="5" name="Picture 4"/>
          <p:cNvPicPr>
            <a:picLocks noChangeAspect="1"/>
          </p:cNvPicPr>
          <p:nvPr/>
        </p:nvPicPr>
        <p:blipFill>
          <a:blip r:embed="rId5"/>
          <a:stretch>
            <a:fillRect/>
          </a:stretch>
        </p:blipFill>
        <p:spPr>
          <a:xfrm>
            <a:off x="455074" y="4303775"/>
            <a:ext cx="2292295" cy="3962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8;p28">
            <a:extLst>
              <a:ext uri="{FF2B5EF4-FFF2-40B4-BE49-F238E27FC236}">
                <a16:creationId xmlns:a16="http://schemas.microsoft.com/office/drawing/2014/main" id="{2604779D-DFA1-4C1D-8E1F-095F5697E0C1}"/>
              </a:ext>
            </a:extLst>
          </p:cNvPr>
          <p:cNvSpPr txBox="1">
            <a:spLocks noGrp="1"/>
          </p:cNvSpPr>
          <p:nvPr>
            <p:ph type="title"/>
          </p:nvPr>
        </p:nvSpPr>
        <p:spPr>
          <a:xfrm>
            <a:off x="713250" y="436418"/>
            <a:ext cx="7717500" cy="721488"/>
          </a:xfrm>
          <a:prstGeom prst="rect">
            <a:avLst/>
          </a:prstGeom>
        </p:spPr>
        <p:txBody>
          <a:bodyPr spcFirstLastPara="1" wrap="square" lIns="91425" tIns="91425" rIns="91425" bIns="91425" anchor="ctr" anchorCtr="0">
            <a:noAutofit/>
          </a:bodyPr>
          <a:lstStyle/>
          <a:p>
            <a:r>
              <a:rPr lang="en-US" sz="2800" b="1" dirty="0">
                <a:solidFill>
                  <a:schemeClr val="tx2"/>
                </a:solidFill>
                <a:latin typeface="Montserrat"/>
              </a:rPr>
              <a:t>Format Can Make All the difference!</a:t>
            </a:r>
          </a:p>
        </p:txBody>
      </p:sp>
      <p:cxnSp>
        <p:nvCxnSpPr>
          <p:cNvPr id="12" name="Straight Connector 11">
            <a:extLst>
              <a:ext uri="{FF2B5EF4-FFF2-40B4-BE49-F238E27FC236}">
                <a16:creationId xmlns:a16="http://schemas.microsoft.com/office/drawing/2014/main" id="{1AF76A99-909B-40C5-89D0-39D82E87D72C}"/>
              </a:ext>
            </a:extLst>
          </p:cNvPr>
          <p:cNvCxnSpPr/>
          <p:nvPr/>
        </p:nvCxnSpPr>
        <p:spPr>
          <a:xfrm>
            <a:off x="1692000" y="1157906"/>
            <a:ext cx="5760000" cy="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B752A8-BE6F-4F13-979B-CBC00B888515}"/>
              </a:ext>
            </a:extLst>
          </p:cNvPr>
          <p:cNvSpPr txBox="1"/>
          <p:nvPr/>
        </p:nvSpPr>
        <p:spPr>
          <a:xfrm>
            <a:off x="4299438" y="1588810"/>
            <a:ext cx="45161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dirty="0">
              <a:latin typeface="Open Sans"/>
              <a:ea typeface="Open Sans"/>
              <a:cs typeface="Open Sans"/>
            </a:endParaRPr>
          </a:p>
        </p:txBody>
      </p:sp>
      <p:sp>
        <p:nvSpPr>
          <p:cNvPr id="11" name="TextBox 10">
            <a:extLst>
              <a:ext uri="{FF2B5EF4-FFF2-40B4-BE49-F238E27FC236}">
                <a16:creationId xmlns:a16="http://schemas.microsoft.com/office/drawing/2014/main" id="{3EB752A8-BE6F-4F13-979B-CBC00B888515}"/>
              </a:ext>
            </a:extLst>
          </p:cNvPr>
          <p:cNvSpPr txBox="1"/>
          <p:nvPr/>
        </p:nvSpPr>
        <p:spPr>
          <a:xfrm>
            <a:off x="1181637" y="1694094"/>
            <a:ext cx="667936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chemeClr val="tx2"/>
                </a:solidFill>
                <a:latin typeface="Montserrat"/>
                <a:ea typeface="Montserrat" pitchFamily="2" charset="77"/>
              </a:rPr>
              <a:t>You can be creative with the visual appearance however,  every resume should have the basics.  </a:t>
            </a:r>
          </a:p>
          <a:p>
            <a:endParaRPr lang="en-US" sz="1200" b="1" dirty="0">
              <a:solidFill>
                <a:schemeClr val="tx2"/>
              </a:solidFill>
              <a:latin typeface="Montserrat"/>
              <a:ea typeface="Montserrat" pitchFamily="2" charset="77"/>
            </a:endParaRPr>
          </a:p>
          <a:p>
            <a:endParaRPr lang="en-US" sz="1200" b="1" dirty="0">
              <a:solidFill>
                <a:schemeClr val="tx2"/>
              </a:solidFill>
              <a:latin typeface="Montserrat"/>
              <a:ea typeface="Montserrat" pitchFamily="2" charset="77"/>
            </a:endParaRPr>
          </a:p>
          <a:p>
            <a:endParaRPr lang="en-US" sz="1200" b="1" dirty="0">
              <a:solidFill>
                <a:schemeClr val="tx2"/>
              </a:solidFill>
              <a:latin typeface="Montserrat"/>
              <a:ea typeface="Montserrat" pitchFamily="2" charset="77"/>
            </a:endParaRPr>
          </a:p>
          <a:p>
            <a:endParaRPr lang="en-US" sz="1200" b="1" dirty="0">
              <a:solidFill>
                <a:schemeClr val="tx2"/>
              </a:solidFill>
              <a:latin typeface="Montserrat"/>
              <a:ea typeface="Montserrat" pitchFamily="2" charset="77"/>
            </a:endParaRPr>
          </a:p>
          <a:p>
            <a:endParaRPr lang="en-US" sz="1200" b="1" dirty="0">
              <a:solidFill>
                <a:schemeClr val="tx2"/>
              </a:solidFill>
              <a:latin typeface="Montserrat"/>
              <a:ea typeface="Montserrat" pitchFamily="2" charset="77"/>
            </a:endParaRPr>
          </a:p>
          <a:p>
            <a:endParaRPr lang="en-US" sz="1200" b="1" dirty="0">
              <a:solidFill>
                <a:schemeClr val="tx2"/>
              </a:solidFill>
              <a:latin typeface="Montserrat"/>
              <a:ea typeface="Montserrat" pitchFamily="2" charset="77"/>
            </a:endParaRPr>
          </a:p>
          <a:p>
            <a:r>
              <a:rPr lang="en-US" sz="1200" b="1" dirty="0">
                <a:solidFill>
                  <a:schemeClr val="tx2"/>
                </a:solidFill>
                <a:latin typeface="Montserrat"/>
                <a:ea typeface="Montserrat" pitchFamily="2" charset="77"/>
              </a:rPr>
              <a:t>Let’s take a look a what that looks like….</a:t>
            </a:r>
          </a:p>
        </p:txBody>
      </p:sp>
      <p:pic>
        <p:nvPicPr>
          <p:cNvPr id="7" name="Picture 2" descr="C:\Users\linton\AppData\Local\Microsoft\Windows\Temporary Internet Files\Content.IE5\MECQCD1R\jobseek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5524" y="2001871"/>
            <a:ext cx="2746485" cy="166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87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Google Shape;228;p28">
            <a:extLst>
              <a:ext uri="{FF2B5EF4-FFF2-40B4-BE49-F238E27FC236}">
                <a16:creationId xmlns:a16="http://schemas.microsoft.com/office/drawing/2014/main" id="{2604779D-DFA1-4C1D-8E1F-095F5697E0C1}"/>
              </a:ext>
            </a:extLst>
          </p:cNvPr>
          <p:cNvSpPr txBox="1">
            <a:spLocks noGrp="1"/>
          </p:cNvSpPr>
          <p:nvPr>
            <p:ph type="title"/>
          </p:nvPr>
        </p:nvSpPr>
        <p:spPr>
          <a:xfrm>
            <a:off x="713250" y="394855"/>
            <a:ext cx="7717500" cy="763051"/>
          </a:xfrm>
          <a:prstGeom prst="rect">
            <a:avLst/>
          </a:prstGeom>
        </p:spPr>
        <p:txBody>
          <a:bodyPr spcFirstLastPara="1" wrap="square" lIns="91425" tIns="91425" rIns="91425" bIns="91425" anchor="ctr" anchorCtr="0">
            <a:noAutofit/>
          </a:bodyPr>
          <a:lstStyle/>
          <a:p>
            <a:r>
              <a:rPr lang="en" sz="2800" b="1" dirty="0">
                <a:solidFill>
                  <a:schemeClr val="tx2"/>
                </a:solidFill>
                <a:latin typeface="Montserrat"/>
              </a:rPr>
              <a:t>RESUME STYLES</a:t>
            </a:r>
            <a:endParaRPr lang="en-US" sz="2800" b="1" dirty="0">
              <a:solidFill>
                <a:schemeClr val="tx2"/>
              </a:solidFill>
              <a:latin typeface="Montserrat"/>
            </a:endParaRPr>
          </a:p>
        </p:txBody>
      </p:sp>
      <p:cxnSp>
        <p:nvCxnSpPr>
          <p:cNvPr id="12" name="Straight Connector 11">
            <a:extLst>
              <a:ext uri="{FF2B5EF4-FFF2-40B4-BE49-F238E27FC236}">
                <a16:creationId xmlns:a16="http://schemas.microsoft.com/office/drawing/2014/main" id="{1AF76A99-909B-40C5-89D0-39D82E87D72C}"/>
              </a:ext>
            </a:extLst>
          </p:cNvPr>
          <p:cNvCxnSpPr/>
          <p:nvPr/>
        </p:nvCxnSpPr>
        <p:spPr>
          <a:xfrm>
            <a:off x="1692000" y="1157906"/>
            <a:ext cx="5760000" cy="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B752A8-BE6F-4F13-979B-CBC00B888515}"/>
              </a:ext>
            </a:extLst>
          </p:cNvPr>
          <p:cNvSpPr txBox="1"/>
          <p:nvPr/>
        </p:nvSpPr>
        <p:spPr>
          <a:xfrm>
            <a:off x="4299438" y="1588810"/>
            <a:ext cx="45161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dirty="0">
              <a:latin typeface="Open Sans"/>
              <a:ea typeface="Open Sans"/>
              <a:cs typeface="Open Sans"/>
            </a:endParaRPr>
          </a:p>
        </p:txBody>
      </p:sp>
      <p:graphicFrame>
        <p:nvGraphicFramePr>
          <p:cNvPr id="6" name="Table 5"/>
          <p:cNvGraphicFramePr>
            <a:graphicFrameLocks noGrp="1"/>
          </p:cNvGraphicFramePr>
          <p:nvPr>
            <p:extLst>
              <p:ext uri="{D42A27DB-BD31-4B8C-83A1-F6EECF244321}">
                <p14:modId xmlns:p14="http://schemas.microsoft.com/office/powerpoint/2010/main" val="588150440"/>
              </p:ext>
            </p:extLst>
          </p:nvPr>
        </p:nvGraphicFramePr>
        <p:xfrm>
          <a:off x="687360" y="1232853"/>
          <a:ext cx="7630650" cy="3657594"/>
        </p:xfrm>
        <a:graphic>
          <a:graphicData uri="http://schemas.openxmlformats.org/drawingml/2006/table">
            <a:tbl>
              <a:tblPr firstRow="1" bandRow="1"/>
              <a:tblGrid>
                <a:gridCol w="2543550">
                  <a:extLst>
                    <a:ext uri="{9D8B030D-6E8A-4147-A177-3AD203B41FA5}">
                      <a16:colId xmlns:a16="http://schemas.microsoft.com/office/drawing/2014/main" val="3536493551"/>
                    </a:ext>
                  </a:extLst>
                </a:gridCol>
                <a:gridCol w="2543550">
                  <a:extLst>
                    <a:ext uri="{9D8B030D-6E8A-4147-A177-3AD203B41FA5}">
                      <a16:colId xmlns:a16="http://schemas.microsoft.com/office/drawing/2014/main" val="1093439831"/>
                    </a:ext>
                  </a:extLst>
                </a:gridCol>
                <a:gridCol w="2543550">
                  <a:extLst>
                    <a:ext uri="{9D8B030D-6E8A-4147-A177-3AD203B41FA5}">
                      <a16:colId xmlns:a16="http://schemas.microsoft.com/office/drawing/2014/main" val="542089088"/>
                    </a:ext>
                  </a:extLst>
                </a:gridCol>
              </a:tblGrid>
              <a:tr h="356012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9pPr>
                    </a:lstStyle>
                    <a:p>
                      <a:pPr marL="0" indent="0">
                        <a:buFont typeface="Wingdings" panose="05000000000000000000" pitchFamily="2" charset="2"/>
                        <a:buNone/>
                      </a:pPr>
                      <a:r>
                        <a:rPr lang="en-CA" sz="1800" dirty="0">
                          <a:solidFill>
                            <a:srgbClr val="FFFF00"/>
                          </a:solidFill>
                        </a:rPr>
                        <a:t>Chronological Resume</a:t>
                      </a:r>
                    </a:p>
                    <a:p>
                      <a:pPr marL="285750" indent="-285750">
                        <a:buFont typeface="Wingdings" panose="05000000000000000000" pitchFamily="2" charset="2"/>
                        <a:buChar char="Ø"/>
                      </a:pPr>
                      <a:endParaRPr lang="en-CA" sz="1800" dirty="0"/>
                    </a:p>
                    <a:p>
                      <a:pPr marL="285750" indent="-285750">
                        <a:buFont typeface="Wingdings" panose="05000000000000000000" pitchFamily="2" charset="2"/>
                        <a:buChar char="Ø"/>
                      </a:pPr>
                      <a:r>
                        <a:rPr lang="en-CA" sz="1800" dirty="0"/>
                        <a:t>Lists your positions in reverse order starting with the most recent</a:t>
                      </a:r>
                    </a:p>
                    <a:p>
                      <a:pPr marL="285750" indent="-285750">
                        <a:buFont typeface="Wingdings" panose="05000000000000000000" pitchFamily="2" charset="2"/>
                        <a:buChar char="Ø"/>
                      </a:pPr>
                      <a:r>
                        <a:rPr lang="en-CA" sz="1800" dirty="0"/>
                        <a:t>Canadian</a:t>
                      </a:r>
                      <a:r>
                        <a:rPr lang="en-CA" sz="1800" baseline="0" dirty="0"/>
                        <a:t> employers used to it.</a:t>
                      </a:r>
                    </a:p>
                    <a:p>
                      <a:pPr marL="285750" indent="-285750">
                        <a:buFont typeface="Wingdings" panose="05000000000000000000" pitchFamily="2" charset="2"/>
                        <a:buChar char="Ø"/>
                      </a:pPr>
                      <a:r>
                        <a:rPr lang="en-CA" sz="1800" baseline="0" dirty="0"/>
                        <a:t>Not recommended if you have  many unrelated positions or gaps in your work history.</a:t>
                      </a:r>
                      <a:endParaRPr lang="en-CA" sz="1800" dirty="0"/>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a:gsLst>
                        <a:gs pos="0">
                          <a:schemeClr val="accent4">
                            <a:lumMod val="67000"/>
                          </a:schemeClr>
                        </a:gs>
                        <a:gs pos="10000">
                          <a:schemeClr val="accent4">
                            <a:lumMod val="97000"/>
                            <a:lumOff val="3000"/>
                          </a:schemeClr>
                        </a:gs>
                        <a:gs pos="100000">
                          <a:schemeClr val="accent4">
                            <a:lumMod val="60000"/>
                            <a:lumOff val="40000"/>
                          </a:schemeClr>
                        </a:gs>
                      </a:gsLst>
                      <a:lin ang="16200000" scaled="1"/>
                    </a:gra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9pPr>
                    </a:lstStyle>
                    <a:p>
                      <a:pPr marL="0" marR="0" indent="0" algn="l" rtl="0">
                        <a:lnSpc>
                          <a:spcPct val="100000"/>
                        </a:lnSpc>
                        <a:spcBef>
                          <a:spcPts val="0"/>
                        </a:spcBef>
                        <a:spcAft>
                          <a:spcPts val="0"/>
                        </a:spcAft>
                        <a:buClr>
                          <a:srgbClr val="000000"/>
                        </a:buClr>
                        <a:buFont typeface="Wingdings" panose="05000000000000000000" pitchFamily="2" charset="2"/>
                        <a:buNone/>
                      </a:pPr>
                      <a:r>
                        <a:rPr lang="en-CA" sz="1800" b="1" i="0" u="none" strike="noStrike" cap="none" dirty="0">
                          <a:solidFill>
                            <a:srgbClr val="FFFF00"/>
                          </a:solidFill>
                          <a:latin typeface="Candara"/>
                          <a:ea typeface="+mn-ea"/>
                          <a:cs typeface="+mn-cs"/>
                          <a:sym typeface="Arial"/>
                        </a:rPr>
                        <a:t>Functional Resume</a:t>
                      </a:r>
                    </a:p>
                    <a:p>
                      <a:pPr marL="285750" indent="-285750">
                        <a:buFont typeface="Wingdings" panose="05000000000000000000" pitchFamily="2" charset="2"/>
                        <a:buChar char="Ø"/>
                      </a:pPr>
                      <a:endParaRPr lang="en-CA" sz="1800" dirty="0"/>
                    </a:p>
                    <a:p>
                      <a:pPr marL="285750" indent="-285750">
                        <a:buFont typeface="Wingdings" panose="05000000000000000000" pitchFamily="2" charset="2"/>
                        <a:buChar char="Ø"/>
                      </a:pPr>
                      <a:r>
                        <a:rPr lang="en-CA" sz="1800" dirty="0"/>
                        <a:t>Highlights your skills into major headings</a:t>
                      </a:r>
                    </a:p>
                    <a:p>
                      <a:pPr marL="0" indent="0">
                        <a:buFont typeface="Wingdings" panose="05000000000000000000" pitchFamily="2" charset="2"/>
                        <a:buNone/>
                      </a:pPr>
                      <a:endParaRPr lang="en-CA" sz="1800" dirty="0"/>
                    </a:p>
                    <a:p>
                      <a:pPr marL="285750" indent="-285750">
                        <a:buFont typeface="Wingdings" panose="05000000000000000000" pitchFamily="2" charset="2"/>
                        <a:buChar char="Ø"/>
                      </a:pPr>
                      <a:r>
                        <a:rPr lang="en-CA" sz="1800" dirty="0"/>
                        <a:t>Good if seeking</a:t>
                      </a:r>
                      <a:r>
                        <a:rPr lang="en-CA" sz="1800" baseline="0" dirty="0"/>
                        <a:t> a career change.</a:t>
                      </a:r>
                    </a:p>
                    <a:p>
                      <a:pPr marL="0" indent="0">
                        <a:buFont typeface="Wingdings" panose="05000000000000000000" pitchFamily="2" charset="2"/>
                        <a:buNone/>
                      </a:pPr>
                      <a:endParaRPr lang="en-CA" sz="1800" baseline="0" dirty="0"/>
                    </a:p>
                    <a:p>
                      <a:pPr marL="285750" indent="-285750">
                        <a:buFont typeface="Wingdings" panose="05000000000000000000" pitchFamily="2" charset="2"/>
                        <a:buChar char="Ø"/>
                      </a:pPr>
                      <a:r>
                        <a:rPr lang="en-CA" sz="1800" baseline="0" dirty="0"/>
                        <a:t> Difficult to connect what you have a accomplished with where you worked</a:t>
                      </a:r>
                      <a:endParaRPr lang="en-CA" sz="1800" dirty="0"/>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a:gsLst>
                        <a:gs pos="0">
                          <a:schemeClr val="accent4">
                            <a:lumMod val="67000"/>
                          </a:schemeClr>
                        </a:gs>
                        <a:gs pos="9000">
                          <a:schemeClr val="accent4">
                            <a:lumMod val="97000"/>
                            <a:lumOff val="3000"/>
                          </a:schemeClr>
                        </a:gs>
                        <a:gs pos="100000">
                          <a:schemeClr val="accent4">
                            <a:lumMod val="60000"/>
                            <a:lumOff val="40000"/>
                          </a:schemeClr>
                        </a:gs>
                      </a:gsLst>
                      <a:lin ang="16200000" scaled="1"/>
                    </a:gra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ndara"/>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en-CA" sz="1800" b="1" i="0" u="none" strike="noStrike" cap="none" noProof="0" dirty="0">
                          <a:solidFill>
                            <a:srgbClr val="FFFF00"/>
                          </a:solidFill>
                          <a:latin typeface="Candara"/>
                          <a:ea typeface="+mn-ea"/>
                          <a:cs typeface="+mn-cs"/>
                          <a:sym typeface="Arial"/>
                        </a:rPr>
                        <a:t>Combination Resume </a:t>
                      </a:r>
                    </a:p>
                    <a:p>
                      <a:pPr marL="285750" indent="-285750">
                        <a:buFont typeface="Wingdings" panose="05000000000000000000" pitchFamily="2" charset="2"/>
                        <a:buChar char="Ø"/>
                      </a:pPr>
                      <a:endParaRPr lang="en-CA" sz="1800" dirty="0"/>
                    </a:p>
                    <a:p>
                      <a:pPr marL="285750" indent="-285750">
                        <a:buFont typeface="Wingdings" panose="05000000000000000000" pitchFamily="2" charset="2"/>
                        <a:buChar char="Ø"/>
                      </a:pPr>
                      <a:r>
                        <a:rPr lang="en-CA" sz="1800" dirty="0"/>
                        <a:t>Highlights your </a:t>
                      </a:r>
                      <a:r>
                        <a:rPr lang="en-CA" sz="1800" dirty="0">
                          <a:solidFill>
                            <a:schemeClr val="lt1">
                              <a:alpha val="98000"/>
                            </a:schemeClr>
                          </a:solidFill>
                        </a:rPr>
                        <a:t>best skills and pr</a:t>
                      </a:r>
                      <a:r>
                        <a:rPr lang="en-CA" sz="1800" dirty="0"/>
                        <a:t>esents your positions</a:t>
                      </a:r>
                      <a:r>
                        <a:rPr lang="en-CA" sz="1800" baseline="0" dirty="0"/>
                        <a:t> in reverse order</a:t>
                      </a:r>
                    </a:p>
                    <a:p>
                      <a:pPr marL="285750" indent="-285750">
                        <a:buFont typeface="Wingdings" panose="05000000000000000000" pitchFamily="2" charset="2"/>
                        <a:buChar char="Ø"/>
                      </a:pPr>
                      <a:endParaRPr lang="en-CA" sz="1800" baseline="0" dirty="0"/>
                    </a:p>
                    <a:p>
                      <a:pPr marL="285750" indent="-285750">
                        <a:buFont typeface="Wingdings" panose="05000000000000000000" pitchFamily="2" charset="2"/>
                        <a:buChar char="Ø"/>
                      </a:pPr>
                      <a:r>
                        <a:rPr lang="en-CA" sz="1800" baseline="0" dirty="0"/>
                        <a:t>Its your chance to highlight your values in the best way and tailor your resume </a:t>
                      </a:r>
                      <a:endParaRPr lang="en-CA" sz="1800" dirty="0"/>
                    </a:p>
                  </a:txBody>
                  <a:tcPr marT="45717" marB="4571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flip="none" rotWithShape="1">
                      <a:gsLst>
                        <a:gs pos="0">
                          <a:schemeClr val="accent4">
                            <a:lumMod val="67000"/>
                          </a:schemeClr>
                        </a:gs>
                        <a:gs pos="10000">
                          <a:schemeClr val="accent4">
                            <a:lumMod val="97000"/>
                            <a:lumOff val="3000"/>
                          </a:schemeClr>
                        </a:gs>
                        <a:gs pos="100000">
                          <a:schemeClr val="accent4">
                            <a:lumMod val="60000"/>
                            <a:lumOff val="40000"/>
                          </a:schemeClr>
                        </a:gs>
                      </a:gsLst>
                      <a:lin ang="16200000" scaled="1"/>
                      <a:tileRect/>
                    </a:gradFill>
                  </a:tcPr>
                </a:tc>
                <a:extLst>
                  <a:ext uri="{0D108BD9-81ED-4DB2-BD59-A6C34878D82A}">
                    <a16:rowId xmlns:a16="http://schemas.microsoft.com/office/drawing/2014/main" val="3488617066"/>
                  </a:ext>
                </a:extLst>
              </a:tr>
            </a:tbl>
          </a:graphicData>
        </a:graphic>
      </p:graphicFrame>
    </p:spTree>
    <p:extLst>
      <p:ext uri="{BB962C8B-B14F-4D97-AF65-F5344CB8AC3E}">
        <p14:creationId xmlns:p14="http://schemas.microsoft.com/office/powerpoint/2010/main" val="2508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2800" b="1" dirty="0">
              <a:solidFill>
                <a:schemeClr val="tx2"/>
              </a:solidFill>
              <a:latin typeface="Montserra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627" y="693375"/>
            <a:ext cx="4769975" cy="4230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063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8;p28">
            <a:extLst>
              <a:ext uri="{FF2B5EF4-FFF2-40B4-BE49-F238E27FC236}">
                <a16:creationId xmlns:a16="http://schemas.microsoft.com/office/drawing/2014/main" id="{2604779D-DFA1-4C1D-8E1F-095F5697E0C1}"/>
              </a:ext>
            </a:extLst>
          </p:cNvPr>
          <p:cNvSpPr txBox="1">
            <a:spLocks noGrp="1"/>
          </p:cNvSpPr>
          <p:nvPr>
            <p:ph type="title"/>
          </p:nvPr>
        </p:nvSpPr>
        <p:spPr>
          <a:xfrm>
            <a:off x="713250" y="436418"/>
            <a:ext cx="7717500" cy="721488"/>
          </a:xfrm>
          <a:prstGeom prst="rect">
            <a:avLst/>
          </a:prstGeom>
        </p:spPr>
        <p:txBody>
          <a:bodyPr spcFirstLastPara="1" wrap="square" lIns="91425" tIns="91425" rIns="91425" bIns="91425" anchor="ctr" anchorCtr="0">
            <a:noAutofit/>
          </a:bodyPr>
          <a:lstStyle/>
          <a:p>
            <a:r>
              <a:rPr lang="en-US" sz="2800" b="1" dirty="0">
                <a:solidFill>
                  <a:schemeClr val="tx2"/>
                </a:solidFill>
                <a:latin typeface="Montserrat"/>
              </a:rPr>
              <a:t>RESUME TIPS- CONT.</a:t>
            </a:r>
          </a:p>
        </p:txBody>
      </p:sp>
      <p:cxnSp>
        <p:nvCxnSpPr>
          <p:cNvPr id="12" name="Straight Connector 11">
            <a:extLst>
              <a:ext uri="{FF2B5EF4-FFF2-40B4-BE49-F238E27FC236}">
                <a16:creationId xmlns:a16="http://schemas.microsoft.com/office/drawing/2014/main" id="{1AF76A99-909B-40C5-89D0-39D82E87D72C}"/>
              </a:ext>
            </a:extLst>
          </p:cNvPr>
          <p:cNvCxnSpPr/>
          <p:nvPr/>
        </p:nvCxnSpPr>
        <p:spPr>
          <a:xfrm>
            <a:off x="1692000" y="1157906"/>
            <a:ext cx="5760000" cy="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B752A8-BE6F-4F13-979B-CBC00B888515}"/>
              </a:ext>
            </a:extLst>
          </p:cNvPr>
          <p:cNvSpPr txBox="1"/>
          <p:nvPr/>
        </p:nvSpPr>
        <p:spPr>
          <a:xfrm>
            <a:off x="4299438" y="1588810"/>
            <a:ext cx="45161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dirty="0">
              <a:latin typeface="Open Sans"/>
              <a:ea typeface="Open Sans"/>
              <a:cs typeface="Open Sans"/>
            </a:endParaRPr>
          </a:p>
        </p:txBody>
      </p:sp>
      <p:sp>
        <p:nvSpPr>
          <p:cNvPr id="11" name="TextBox 10">
            <a:extLst>
              <a:ext uri="{FF2B5EF4-FFF2-40B4-BE49-F238E27FC236}">
                <a16:creationId xmlns:a16="http://schemas.microsoft.com/office/drawing/2014/main" id="{3EB752A8-BE6F-4F13-979B-CBC00B888515}"/>
              </a:ext>
            </a:extLst>
          </p:cNvPr>
          <p:cNvSpPr txBox="1"/>
          <p:nvPr/>
        </p:nvSpPr>
        <p:spPr>
          <a:xfrm>
            <a:off x="1181637" y="1694094"/>
            <a:ext cx="6844763"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latin typeface="Montserrat"/>
                <a:ea typeface="Montserrat" pitchFamily="2" charset="77"/>
              </a:rPr>
              <a:t>WORK EXPERIENCE: </a:t>
            </a:r>
          </a:p>
          <a:p>
            <a:endParaRPr lang="en-US" sz="2400" b="1" dirty="0">
              <a:solidFill>
                <a:schemeClr val="tx2"/>
              </a:solidFill>
              <a:latin typeface="Montserrat"/>
              <a:ea typeface="Montserrat" pitchFamily="2" charset="77"/>
            </a:endParaRPr>
          </a:p>
          <a:p>
            <a:r>
              <a:rPr lang="en-US" sz="2400" b="1" dirty="0">
                <a:solidFill>
                  <a:schemeClr val="tx2"/>
                </a:solidFill>
                <a:latin typeface="Montserrat"/>
                <a:ea typeface="Montserrat" pitchFamily="2" charset="77"/>
              </a:rPr>
              <a:t>write the company name, the city and country you worked, the time you work, the job tittle and the duties you performed. </a:t>
            </a:r>
            <a:br>
              <a:rPr lang="en-US" sz="1200" b="1" dirty="0">
                <a:solidFill>
                  <a:schemeClr val="tx2"/>
                </a:solidFill>
                <a:latin typeface="Montserrat"/>
                <a:ea typeface="Montserrat" pitchFamily="2" charset="77"/>
              </a:rPr>
            </a:br>
            <a:endParaRPr lang="en-US" sz="1200" b="1" dirty="0">
              <a:solidFill>
                <a:schemeClr val="tx2"/>
              </a:solidFill>
              <a:latin typeface="Montserrat"/>
              <a:ea typeface="Montserrat" pitchFamily="2" charset="77"/>
            </a:endParaRPr>
          </a:p>
        </p:txBody>
      </p:sp>
    </p:spTree>
    <p:extLst>
      <p:ext uri="{BB962C8B-B14F-4D97-AF65-F5344CB8AC3E}">
        <p14:creationId xmlns:p14="http://schemas.microsoft.com/office/powerpoint/2010/main" val="402595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8;p28">
            <a:extLst>
              <a:ext uri="{FF2B5EF4-FFF2-40B4-BE49-F238E27FC236}">
                <a16:creationId xmlns:a16="http://schemas.microsoft.com/office/drawing/2014/main" id="{2604779D-DFA1-4C1D-8E1F-095F5697E0C1}"/>
              </a:ext>
            </a:extLst>
          </p:cNvPr>
          <p:cNvSpPr txBox="1">
            <a:spLocks noGrp="1"/>
          </p:cNvSpPr>
          <p:nvPr>
            <p:ph type="title"/>
          </p:nvPr>
        </p:nvSpPr>
        <p:spPr>
          <a:xfrm>
            <a:off x="713250" y="436418"/>
            <a:ext cx="7717500" cy="721488"/>
          </a:xfrm>
          <a:prstGeom prst="rect">
            <a:avLst/>
          </a:prstGeom>
        </p:spPr>
        <p:txBody>
          <a:bodyPr spcFirstLastPara="1" wrap="square" lIns="91425" tIns="91425" rIns="91425" bIns="91425" anchor="ctr" anchorCtr="0">
            <a:noAutofit/>
          </a:bodyPr>
          <a:lstStyle/>
          <a:p>
            <a:r>
              <a:rPr lang="en-US" sz="2800" b="1" dirty="0">
                <a:solidFill>
                  <a:schemeClr val="tx2"/>
                </a:solidFill>
                <a:latin typeface="Montserrat"/>
              </a:rPr>
              <a:t>RESUME TIPS- CONT.</a:t>
            </a:r>
          </a:p>
        </p:txBody>
      </p:sp>
      <p:cxnSp>
        <p:nvCxnSpPr>
          <p:cNvPr id="12" name="Straight Connector 11">
            <a:extLst>
              <a:ext uri="{FF2B5EF4-FFF2-40B4-BE49-F238E27FC236}">
                <a16:creationId xmlns:a16="http://schemas.microsoft.com/office/drawing/2014/main" id="{1AF76A99-909B-40C5-89D0-39D82E87D72C}"/>
              </a:ext>
            </a:extLst>
          </p:cNvPr>
          <p:cNvCxnSpPr/>
          <p:nvPr/>
        </p:nvCxnSpPr>
        <p:spPr>
          <a:xfrm>
            <a:off x="1692000" y="1157906"/>
            <a:ext cx="5760000" cy="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B752A8-BE6F-4F13-979B-CBC00B888515}"/>
              </a:ext>
            </a:extLst>
          </p:cNvPr>
          <p:cNvSpPr txBox="1"/>
          <p:nvPr/>
        </p:nvSpPr>
        <p:spPr>
          <a:xfrm>
            <a:off x="4299438" y="1588810"/>
            <a:ext cx="45161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dirty="0">
              <a:latin typeface="Open Sans"/>
              <a:ea typeface="Open Sans"/>
              <a:cs typeface="Open Sans"/>
            </a:endParaRPr>
          </a:p>
        </p:txBody>
      </p:sp>
      <p:sp>
        <p:nvSpPr>
          <p:cNvPr id="11" name="TextBox 10">
            <a:extLst>
              <a:ext uri="{FF2B5EF4-FFF2-40B4-BE49-F238E27FC236}">
                <a16:creationId xmlns:a16="http://schemas.microsoft.com/office/drawing/2014/main" id="{3EB752A8-BE6F-4F13-979B-CBC00B888515}"/>
              </a:ext>
            </a:extLst>
          </p:cNvPr>
          <p:cNvSpPr txBox="1"/>
          <p:nvPr/>
        </p:nvSpPr>
        <p:spPr>
          <a:xfrm>
            <a:off x="1181637" y="1694094"/>
            <a:ext cx="684476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latin typeface="Montserrat"/>
                <a:ea typeface="Montserrat" pitchFamily="2" charset="77"/>
              </a:rPr>
              <a:t>EDUCATION: </a:t>
            </a:r>
          </a:p>
          <a:p>
            <a:endParaRPr lang="en-US" sz="2400" b="1" dirty="0">
              <a:solidFill>
                <a:schemeClr val="tx2"/>
              </a:solidFill>
              <a:latin typeface="Montserrat"/>
              <a:ea typeface="Montserrat" pitchFamily="2" charset="77"/>
            </a:endParaRPr>
          </a:p>
          <a:p>
            <a:pPr marL="171450" indent="-171450">
              <a:buFont typeface="Wingdings" panose="05000000000000000000" pitchFamily="2" charset="2"/>
              <a:buChar char="Ø"/>
            </a:pPr>
            <a:r>
              <a:rPr lang="en-US" sz="2000" b="1" dirty="0">
                <a:solidFill>
                  <a:schemeClr val="tx2"/>
                </a:solidFill>
                <a:latin typeface="Montserrat"/>
                <a:ea typeface="Montserrat" pitchFamily="2" charset="77"/>
              </a:rPr>
              <a:t>Include all the programs you have attended,  trainings &amp; certifications</a:t>
            </a:r>
          </a:p>
          <a:p>
            <a:pPr marL="171450" indent="-171450">
              <a:buFont typeface="Wingdings" panose="05000000000000000000" pitchFamily="2" charset="2"/>
              <a:buChar char="Ø"/>
            </a:pPr>
            <a:r>
              <a:rPr lang="en-US" sz="2000" b="1" dirty="0">
                <a:solidFill>
                  <a:schemeClr val="tx2"/>
                </a:solidFill>
                <a:latin typeface="Montserrat"/>
                <a:ea typeface="Montserrat" pitchFamily="2" charset="77"/>
              </a:rPr>
              <a:t>Make sure every statement in your resume is true</a:t>
            </a:r>
            <a:br>
              <a:rPr lang="en-US" sz="1200" b="1" dirty="0">
                <a:solidFill>
                  <a:schemeClr val="tx2"/>
                </a:solidFill>
                <a:latin typeface="Montserrat"/>
                <a:ea typeface="Montserrat" pitchFamily="2" charset="77"/>
              </a:rPr>
            </a:br>
            <a:endParaRPr lang="en-US" sz="1200" b="1" dirty="0">
              <a:solidFill>
                <a:schemeClr val="tx2"/>
              </a:solidFill>
              <a:latin typeface="Montserrat"/>
              <a:ea typeface="Montserrat" pitchFamily="2" charset="77"/>
            </a:endParaRPr>
          </a:p>
        </p:txBody>
      </p:sp>
    </p:spTree>
    <p:extLst>
      <p:ext uri="{BB962C8B-B14F-4D97-AF65-F5344CB8AC3E}">
        <p14:creationId xmlns:p14="http://schemas.microsoft.com/office/powerpoint/2010/main" val="280333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8;p28">
            <a:extLst>
              <a:ext uri="{FF2B5EF4-FFF2-40B4-BE49-F238E27FC236}">
                <a16:creationId xmlns:a16="http://schemas.microsoft.com/office/drawing/2014/main" id="{2604779D-DFA1-4C1D-8E1F-095F5697E0C1}"/>
              </a:ext>
            </a:extLst>
          </p:cNvPr>
          <p:cNvSpPr txBox="1">
            <a:spLocks noGrp="1"/>
          </p:cNvSpPr>
          <p:nvPr>
            <p:ph type="title"/>
          </p:nvPr>
        </p:nvSpPr>
        <p:spPr>
          <a:xfrm>
            <a:off x="680199" y="363951"/>
            <a:ext cx="7717500" cy="381900"/>
          </a:xfrm>
          <a:prstGeom prst="rect">
            <a:avLst/>
          </a:prstGeom>
        </p:spPr>
        <p:txBody>
          <a:bodyPr spcFirstLastPara="1" wrap="square" lIns="91425" tIns="91425" rIns="91425" bIns="91425" anchor="ctr" anchorCtr="0">
            <a:noAutofit/>
          </a:bodyPr>
          <a:lstStyle/>
          <a:p>
            <a:r>
              <a:rPr lang="en-US" sz="2800" b="1" dirty="0">
                <a:solidFill>
                  <a:schemeClr val="tx2"/>
                </a:solidFill>
                <a:latin typeface="Montserrat"/>
              </a:rPr>
              <a:t>Use a chronological format </a:t>
            </a:r>
          </a:p>
        </p:txBody>
      </p:sp>
      <p:cxnSp>
        <p:nvCxnSpPr>
          <p:cNvPr id="12" name="Straight Connector 11">
            <a:extLst>
              <a:ext uri="{FF2B5EF4-FFF2-40B4-BE49-F238E27FC236}">
                <a16:creationId xmlns:a16="http://schemas.microsoft.com/office/drawing/2014/main" id="{1AF76A99-909B-40C5-89D0-39D82E87D72C}"/>
              </a:ext>
            </a:extLst>
          </p:cNvPr>
          <p:cNvCxnSpPr/>
          <p:nvPr/>
        </p:nvCxnSpPr>
        <p:spPr>
          <a:xfrm>
            <a:off x="1658949" y="915535"/>
            <a:ext cx="5760000" cy="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B752A8-BE6F-4F13-979B-CBC00B888515}"/>
              </a:ext>
            </a:extLst>
          </p:cNvPr>
          <p:cNvSpPr txBox="1"/>
          <p:nvPr/>
        </p:nvSpPr>
        <p:spPr>
          <a:xfrm>
            <a:off x="4299438" y="1588810"/>
            <a:ext cx="45161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dirty="0">
              <a:latin typeface="Open Sans"/>
              <a:ea typeface="Open Sans"/>
              <a:cs typeface="Open Sans"/>
            </a:endParaRPr>
          </a:p>
        </p:txBody>
      </p:sp>
      <p:sp>
        <p:nvSpPr>
          <p:cNvPr id="3" name="Rectangle 2"/>
          <p:cNvSpPr/>
          <p:nvPr/>
        </p:nvSpPr>
        <p:spPr>
          <a:xfrm>
            <a:off x="1254641" y="1375144"/>
            <a:ext cx="6648893" cy="2585323"/>
          </a:xfrm>
          <a:prstGeom prst="rect">
            <a:avLst/>
          </a:prstGeom>
        </p:spPr>
        <p:txBody>
          <a:bodyPr wrap="square">
            <a:spAutoFit/>
          </a:bodyPr>
          <a:lstStyle/>
          <a:p>
            <a:pPr marL="285750" indent="-285750">
              <a:lnSpc>
                <a:spcPct val="150000"/>
              </a:lnSpc>
              <a:buSzPts val="2800"/>
              <a:buFont typeface="Wingdings" panose="05000000000000000000" pitchFamily="2" charset="2"/>
              <a:buChar char="Ø"/>
            </a:pPr>
            <a:r>
              <a:rPr lang="en-CA" altLang="en-US" sz="1800" b="1" dirty="0">
                <a:solidFill>
                  <a:schemeClr val="tx2"/>
                </a:solidFill>
                <a:latin typeface="Montserrat"/>
                <a:ea typeface="Montserrat" pitchFamily="2" charset="77"/>
              </a:rPr>
              <a:t>You have steady work experience ( no gaps)</a:t>
            </a:r>
          </a:p>
          <a:p>
            <a:pPr marL="285750" indent="-285750" eaLnBrk="1" hangingPunct="1">
              <a:lnSpc>
                <a:spcPct val="150000"/>
              </a:lnSpc>
              <a:buSzPts val="2800"/>
              <a:buFont typeface="Wingdings" panose="05000000000000000000" pitchFamily="2" charset="2"/>
              <a:buChar char="Ø"/>
            </a:pPr>
            <a:r>
              <a:rPr lang="en-CA" altLang="en-US" sz="1800" b="1" dirty="0">
                <a:solidFill>
                  <a:schemeClr val="tx2"/>
                </a:solidFill>
                <a:latin typeface="Montserrat"/>
                <a:ea typeface="Montserrat" pitchFamily="2" charset="77"/>
              </a:rPr>
              <a:t>Your work experience extends for a considerable period of time</a:t>
            </a:r>
          </a:p>
          <a:p>
            <a:pPr marL="285750" indent="-285750" eaLnBrk="1" hangingPunct="1">
              <a:lnSpc>
                <a:spcPct val="150000"/>
              </a:lnSpc>
              <a:buSzPts val="2800"/>
              <a:buFont typeface="Wingdings" panose="05000000000000000000" pitchFamily="2" charset="2"/>
              <a:buChar char="Ø"/>
            </a:pPr>
            <a:r>
              <a:rPr lang="en-CA" altLang="en-US" sz="1800" b="1" dirty="0">
                <a:solidFill>
                  <a:schemeClr val="tx2"/>
                </a:solidFill>
                <a:latin typeface="Montserrat"/>
                <a:ea typeface="Montserrat" pitchFamily="2" charset="77"/>
              </a:rPr>
              <a:t>You have shown advancement through your </a:t>
            </a:r>
          </a:p>
          <a:p>
            <a:pPr eaLnBrk="1" hangingPunct="1">
              <a:lnSpc>
                <a:spcPct val="150000"/>
              </a:lnSpc>
              <a:buSzPts val="2800"/>
            </a:pPr>
            <a:r>
              <a:rPr lang="en-CA" altLang="en-US" sz="1800" b="1" dirty="0">
                <a:solidFill>
                  <a:schemeClr val="tx2"/>
                </a:solidFill>
                <a:latin typeface="Montserrat"/>
                <a:ea typeface="Montserrat" pitchFamily="2" charset="77"/>
              </a:rPr>
              <a:t>      employment experience</a:t>
            </a:r>
          </a:p>
          <a:p>
            <a:pPr eaLnBrk="1" hangingPunct="1">
              <a:lnSpc>
                <a:spcPct val="150000"/>
              </a:lnSpc>
              <a:buSzPts val="2800"/>
            </a:pPr>
            <a:r>
              <a:rPr lang="en-CA" altLang="en-US" sz="1800" b="1" dirty="0">
                <a:solidFill>
                  <a:srgbClr val="0070C0"/>
                </a:solidFill>
                <a:latin typeface="Montserrat"/>
                <a:ea typeface="Montserrat" pitchFamily="2" charset="77"/>
              </a:rPr>
              <a:t>54.7 % of employers prefer chronological format</a:t>
            </a:r>
            <a:r>
              <a:rPr lang="en-CA" altLang="en-US" sz="1800" b="1" dirty="0">
                <a:solidFill>
                  <a:schemeClr val="tx2"/>
                </a:solidFill>
                <a:latin typeface="Montserrat"/>
                <a:ea typeface="Montserrat" pitchFamily="2" charset="77"/>
              </a:rPr>
              <a:t>.</a:t>
            </a:r>
          </a:p>
        </p:txBody>
      </p:sp>
    </p:spTree>
    <p:extLst>
      <p:ext uri="{BB962C8B-B14F-4D97-AF65-F5344CB8AC3E}">
        <p14:creationId xmlns:p14="http://schemas.microsoft.com/office/powerpoint/2010/main" val="9239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8;p28">
            <a:extLst>
              <a:ext uri="{FF2B5EF4-FFF2-40B4-BE49-F238E27FC236}">
                <a16:creationId xmlns:a16="http://schemas.microsoft.com/office/drawing/2014/main" id="{2604779D-DFA1-4C1D-8E1F-095F5697E0C1}"/>
              </a:ext>
            </a:extLst>
          </p:cNvPr>
          <p:cNvSpPr txBox="1">
            <a:spLocks noGrp="1"/>
          </p:cNvSpPr>
          <p:nvPr>
            <p:ph type="title"/>
          </p:nvPr>
        </p:nvSpPr>
        <p:spPr>
          <a:xfrm>
            <a:off x="660682" y="409095"/>
            <a:ext cx="7717500" cy="663246"/>
          </a:xfrm>
          <a:prstGeom prst="rect">
            <a:avLst/>
          </a:prstGeom>
        </p:spPr>
        <p:txBody>
          <a:bodyPr spcFirstLastPara="1" wrap="square" lIns="91425" tIns="91425" rIns="91425" bIns="91425" anchor="ctr" anchorCtr="0">
            <a:noAutofit/>
          </a:bodyPr>
          <a:lstStyle/>
          <a:p>
            <a:r>
              <a:rPr lang="en-US" sz="2800" b="1" dirty="0">
                <a:solidFill>
                  <a:schemeClr val="tx2"/>
                </a:solidFill>
                <a:latin typeface="Montserrat"/>
              </a:rPr>
              <a:t>OBJECTIVE OR SUMMARY</a:t>
            </a:r>
          </a:p>
        </p:txBody>
      </p:sp>
      <p:cxnSp>
        <p:nvCxnSpPr>
          <p:cNvPr id="12" name="Straight Connector 11">
            <a:extLst>
              <a:ext uri="{FF2B5EF4-FFF2-40B4-BE49-F238E27FC236}">
                <a16:creationId xmlns:a16="http://schemas.microsoft.com/office/drawing/2014/main" id="{1AF76A99-909B-40C5-89D0-39D82E87D72C}"/>
              </a:ext>
            </a:extLst>
          </p:cNvPr>
          <p:cNvCxnSpPr/>
          <p:nvPr/>
        </p:nvCxnSpPr>
        <p:spPr>
          <a:xfrm>
            <a:off x="1699088" y="1129552"/>
            <a:ext cx="5760000" cy="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7693" y="1446026"/>
            <a:ext cx="7591647" cy="2246769"/>
          </a:xfrm>
          <a:prstGeom prst="rect">
            <a:avLst/>
          </a:prstGeom>
          <a:noFill/>
        </p:spPr>
        <p:txBody>
          <a:bodyPr wrap="square" rtlCol="0">
            <a:spAutoFit/>
          </a:bodyPr>
          <a:lstStyle/>
          <a:p>
            <a:pPr>
              <a:buFont typeface="Wingdings" panose="05000000000000000000" pitchFamily="2" charset="2"/>
              <a:buChar char="Ø"/>
              <a:defRPr/>
            </a:pPr>
            <a:r>
              <a:rPr lang="en-CA" sz="2000" b="1" dirty="0">
                <a:solidFill>
                  <a:schemeClr val="tx2"/>
                </a:solidFill>
                <a:latin typeface="Montserrat" panose="020B0604020202020204" charset="0"/>
              </a:rPr>
              <a:t>An objective with a job title is a great starter</a:t>
            </a:r>
          </a:p>
          <a:p>
            <a:pPr lvl="1">
              <a:lnSpc>
                <a:spcPct val="200000"/>
              </a:lnSpc>
              <a:buFont typeface="Wingdings" panose="05000000000000000000" pitchFamily="2" charset="2"/>
              <a:buChar char="Ø"/>
              <a:defRPr/>
            </a:pPr>
            <a:r>
              <a:rPr lang="en-CA" sz="2000" b="1" dirty="0">
                <a:solidFill>
                  <a:schemeClr val="tx2"/>
                </a:solidFill>
                <a:latin typeface="Montserrat" panose="020B0604020202020204" charset="0"/>
              </a:rPr>
              <a:t> Objective: Network Administrator.</a:t>
            </a:r>
          </a:p>
          <a:p>
            <a:pPr lvl="1">
              <a:lnSpc>
                <a:spcPct val="200000"/>
              </a:lnSpc>
              <a:buFont typeface="Wingdings" panose="05000000000000000000" pitchFamily="2" charset="2"/>
              <a:buChar char="Ø"/>
              <a:defRPr/>
            </a:pPr>
            <a:r>
              <a:rPr lang="en-CA" sz="2000" b="1" dirty="0">
                <a:solidFill>
                  <a:schemeClr val="tx2"/>
                </a:solidFill>
                <a:latin typeface="Montserrat" panose="020B0604020202020204" charset="0"/>
              </a:rPr>
              <a:t>Objective: Network Administrator where 3 years of successful experience and training will add value</a:t>
            </a:r>
          </a:p>
        </p:txBody>
      </p:sp>
    </p:spTree>
    <p:extLst>
      <p:ext uri="{BB962C8B-B14F-4D97-AF65-F5344CB8AC3E}">
        <p14:creationId xmlns:p14="http://schemas.microsoft.com/office/powerpoint/2010/main" val="18163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b="1" dirty="0">
                <a:solidFill>
                  <a:schemeClr val="accent2"/>
                </a:solidFill>
              </a:rPr>
              <a:t>HIGHLIGHTS OF QUALIFICATIONS</a:t>
            </a:r>
          </a:p>
        </p:txBody>
      </p:sp>
      <p:sp>
        <p:nvSpPr>
          <p:cNvPr id="5" name="Rectangle 4"/>
          <p:cNvSpPr/>
          <p:nvPr/>
        </p:nvSpPr>
        <p:spPr>
          <a:xfrm>
            <a:off x="673395" y="1162493"/>
            <a:ext cx="7808768" cy="35654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gn="ctr">
              <a:lnSpc>
                <a:spcPct val="80000"/>
              </a:lnSpc>
              <a:buClr>
                <a:schemeClr val="accent3"/>
              </a:buClr>
              <a:defRPr/>
            </a:pPr>
            <a:r>
              <a:rPr lang="en-CA" sz="1800" dirty="0">
                <a:solidFill>
                  <a:schemeClr val="tx2">
                    <a:lumMod val="90000"/>
                    <a:lumOff val="10000"/>
                  </a:schemeClr>
                </a:solidFill>
              </a:rPr>
              <a:t>Highlights of Qualifications</a:t>
            </a:r>
          </a:p>
          <a:p>
            <a:pPr marL="274320" indent="-274320">
              <a:lnSpc>
                <a:spcPct val="80000"/>
              </a:lnSpc>
              <a:buClr>
                <a:schemeClr val="accent3"/>
              </a:buClr>
              <a:defRPr/>
            </a:pPr>
            <a:endParaRPr lang="en-CA" sz="1800" dirty="0">
              <a:solidFill>
                <a:schemeClr val="tx2">
                  <a:lumMod val="90000"/>
                  <a:lumOff val="10000"/>
                </a:schemeClr>
              </a:solidFill>
            </a:endParaRPr>
          </a:p>
          <a:p>
            <a:pPr marL="171450" lvl="0" indent="-171450">
              <a:lnSpc>
                <a:spcPct val="115000"/>
              </a:lnSpc>
              <a:buFont typeface="Wingdings" panose="05000000000000000000" pitchFamily="2" charset="2"/>
              <a:buChar char="Ø"/>
            </a:pPr>
            <a:r>
              <a:rPr lang="en-GB" dirty="0">
                <a:latin typeface="Arial" panose="020B0604020202020204" pitchFamily="34" charset="0"/>
                <a:ea typeface="Times New Roman" panose="02020603050405020304" pitchFamily="18" charset="0"/>
                <a:cs typeface="Times New Roman" panose="02020603050405020304" pitchFamily="18" charset="0"/>
              </a:rPr>
              <a:t>Extensive experiences working as a project management coordinator, risk management, quality assurance and preparing budgets for various projects.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nSpc>
                <a:spcPct val="115000"/>
              </a:lnSpc>
              <a:buFont typeface="Wingdings" panose="05000000000000000000" pitchFamily="2" charset="2"/>
              <a:buChar char="Ø"/>
            </a:pPr>
            <a:r>
              <a:rPr lang="en-GB" dirty="0">
                <a:latin typeface="Arial" panose="020B0604020202020204" pitchFamily="34" charset="0"/>
                <a:ea typeface="Times New Roman" panose="02020603050405020304" pitchFamily="18" charset="0"/>
                <a:cs typeface="Times New Roman" panose="02020603050405020304" pitchFamily="18" charset="0"/>
              </a:rPr>
              <a:t>Familiarity with business analysis and willing to learning new techniques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gn="just">
              <a:lnSpc>
                <a:spcPct val="115000"/>
              </a:lnSpc>
              <a:buFont typeface="Wingdings" panose="05000000000000000000" pitchFamily="2" charset="2"/>
              <a:buChar char="Ø"/>
            </a:pPr>
            <a:r>
              <a:rPr lang="en-GB" dirty="0">
                <a:latin typeface="Arial" panose="020B0604020202020204" pitchFamily="34" charset="0"/>
                <a:ea typeface="Times New Roman" panose="02020603050405020304" pitchFamily="18" charset="0"/>
                <a:cs typeface="Times New Roman" panose="02020603050405020304" pitchFamily="18" charset="0"/>
              </a:rPr>
              <a:t>Providing excellent customer service, and clients and vendors’ queries and helping to solve business issues as they arise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gn="just">
              <a:lnSpc>
                <a:spcPct val="115000"/>
              </a:lnSpc>
              <a:buFont typeface="Wingdings" panose="05000000000000000000" pitchFamily="2" charset="2"/>
              <a:buChar char="Ø"/>
            </a:pPr>
            <a:r>
              <a:rPr lang="en-GB" dirty="0">
                <a:latin typeface="Arial" panose="020B0604020202020204" pitchFamily="34" charset="0"/>
                <a:ea typeface="Times New Roman" panose="02020603050405020304" pitchFamily="18" charset="0"/>
                <a:cs typeface="Times New Roman" panose="02020603050405020304" pitchFamily="18" charset="0"/>
              </a:rPr>
              <a:t>Maintaining work ethics. And health and safety standards in the workplace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gn="just">
              <a:lnSpc>
                <a:spcPct val="115000"/>
              </a:lnSpc>
              <a:buFont typeface="Wingdings" panose="05000000000000000000" pitchFamily="2" charset="2"/>
              <a:buChar char="Ø"/>
            </a:pPr>
            <a:r>
              <a:rPr lang="en-GB" dirty="0">
                <a:latin typeface="Arial" panose="020B0604020202020204" pitchFamily="34" charset="0"/>
                <a:ea typeface="Times New Roman" panose="02020603050405020304" pitchFamily="18" charset="0"/>
                <a:cs typeface="Times New Roman" panose="02020603050405020304" pitchFamily="18" charset="0"/>
              </a:rPr>
              <a:t>Experienced in managing operational duties and attending telephone calls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gn="just">
              <a:lnSpc>
                <a:spcPct val="115000"/>
              </a:lnSpc>
              <a:buFont typeface="Wingdings" panose="05000000000000000000" pitchFamily="2" charset="2"/>
              <a:buChar char="Ø"/>
            </a:pPr>
            <a:r>
              <a:rPr lang="en-GB" dirty="0">
                <a:latin typeface="Arial" panose="020B0604020202020204" pitchFamily="34" charset="0"/>
                <a:ea typeface="Times New Roman" panose="02020603050405020304" pitchFamily="18" charset="0"/>
                <a:cs typeface="Times New Roman" panose="02020603050405020304" pitchFamily="18" charset="0"/>
              </a:rPr>
              <a:t>Quick learner who can pick up any technical or subject matter very quickly</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gn="just">
              <a:lnSpc>
                <a:spcPct val="115000"/>
              </a:lnSpc>
              <a:buFont typeface="Wingdings" panose="05000000000000000000" pitchFamily="2" charset="2"/>
              <a:buChar char="Ø"/>
            </a:pPr>
            <a:r>
              <a:rPr lang="en-GB" dirty="0">
                <a:latin typeface="Arial" panose="020B0604020202020204" pitchFamily="34" charset="0"/>
                <a:ea typeface="Times New Roman" panose="02020603050405020304" pitchFamily="18" charset="0"/>
                <a:cs typeface="Times New Roman" panose="02020603050405020304" pitchFamily="18" charset="0"/>
              </a:rPr>
              <a:t>Proficient in Microsoft Office, and Google Applications and knowledgeable in various software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74320" indent="-274320">
              <a:lnSpc>
                <a:spcPct val="80000"/>
              </a:lnSpc>
              <a:buClr>
                <a:schemeClr val="accent3"/>
              </a:buClr>
              <a:defRPr/>
            </a:pPr>
            <a:endParaRPr lang="en-US" sz="1100" dirty="0"/>
          </a:p>
          <a:p>
            <a:pPr lvl="0"/>
            <a:r>
              <a:rPr lang="en-US" b="1" dirty="0">
                <a:latin typeface="Arial" panose="020B0604020202020204" pitchFamily="34" charset="0"/>
                <a:cs typeface="Arial" panose="020B0604020202020204" pitchFamily="34" charset="0"/>
              </a:rPr>
              <a:t> </a:t>
            </a:r>
            <a:endParaRPr lang="en-CA" b="1" dirty="0">
              <a:latin typeface="Arial" panose="020B0604020202020204" pitchFamily="34" charset="0"/>
              <a:cs typeface="Arial" panose="020B0604020202020204" pitchFamily="34" charset="0"/>
            </a:endParaRPr>
          </a:p>
          <a:p>
            <a:pPr lvl="0"/>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77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b="1" dirty="0">
                <a:solidFill>
                  <a:schemeClr val="accent2"/>
                </a:solidFill>
              </a:rPr>
              <a:t>PROFILE/TECHNICAL EXPERTISE</a:t>
            </a:r>
          </a:p>
        </p:txBody>
      </p:sp>
      <p:sp>
        <p:nvSpPr>
          <p:cNvPr id="5" name="Rectangle 4"/>
          <p:cNvSpPr/>
          <p:nvPr/>
        </p:nvSpPr>
        <p:spPr>
          <a:xfrm>
            <a:off x="673395" y="1162493"/>
            <a:ext cx="7808768" cy="35654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nSpc>
                <a:spcPct val="80000"/>
              </a:lnSpc>
              <a:buClr>
                <a:schemeClr val="accent3"/>
              </a:buClr>
              <a:defRPr/>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74320" indent="-274320">
              <a:lnSpc>
                <a:spcPct val="80000"/>
              </a:lnSpc>
              <a:buClr>
                <a:schemeClr val="accent3"/>
              </a:buClr>
              <a:defRPr/>
            </a:pPr>
            <a:endParaRPr lang="en-US" sz="1100" dirty="0"/>
          </a:p>
          <a:p>
            <a:pPr lvl="0"/>
            <a:r>
              <a:rPr lang="en-US" b="1" dirty="0">
                <a:latin typeface="Arial" panose="020B0604020202020204" pitchFamily="34" charset="0"/>
                <a:cs typeface="Arial" panose="020B0604020202020204" pitchFamily="34" charset="0"/>
              </a:rPr>
              <a:t> </a:t>
            </a:r>
            <a:endParaRPr lang="en-CA" b="1" dirty="0">
              <a:latin typeface="Arial" panose="020B0604020202020204" pitchFamily="34" charset="0"/>
              <a:cs typeface="Arial" panose="020B0604020202020204" pitchFamily="34" charset="0"/>
            </a:endParaRPr>
          </a:p>
          <a:p>
            <a:pPr lvl="0"/>
            <a:endParaRPr lang="en-CA"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72633" y="1236064"/>
            <a:ext cx="7456967" cy="3380498"/>
          </a:xfrm>
          <a:prstGeom prst="rect">
            <a:avLst/>
          </a:prstGeom>
        </p:spPr>
      </p:pic>
    </p:spTree>
    <p:extLst>
      <p:ext uri="{BB962C8B-B14F-4D97-AF65-F5344CB8AC3E}">
        <p14:creationId xmlns:p14="http://schemas.microsoft.com/office/powerpoint/2010/main" val="29757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b="1" dirty="0">
                <a:solidFill>
                  <a:schemeClr val="accent2"/>
                </a:solidFill>
              </a:rPr>
              <a:t>PROFILE/SUMMARY/COMPTENCIES</a:t>
            </a:r>
          </a:p>
        </p:txBody>
      </p:sp>
      <p:sp>
        <p:nvSpPr>
          <p:cNvPr id="5" name="Rectangle 4"/>
          <p:cNvSpPr/>
          <p:nvPr/>
        </p:nvSpPr>
        <p:spPr>
          <a:xfrm>
            <a:off x="673395" y="1162493"/>
            <a:ext cx="7808768" cy="35654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nSpc>
                <a:spcPct val="80000"/>
              </a:lnSpc>
              <a:buClr>
                <a:schemeClr val="accent3"/>
              </a:buClr>
              <a:defRPr/>
            </a:pPr>
            <a:endParaRPr lang="en-CA" sz="1800" dirty="0">
              <a:solidFill>
                <a:schemeClr val="tx2">
                  <a:lumMod val="90000"/>
                  <a:lumOff val="10000"/>
                </a:schemeClr>
              </a:solidFill>
            </a:endParaRPr>
          </a:p>
          <a:p>
            <a:pPr marL="274320" indent="-274320">
              <a:lnSpc>
                <a:spcPct val="80000"/>
              </a:lnSpc>
              <a:buClr>
                <a:schemeClr val="accent3"/>
              </a:buClr>
              <a:defRPr/>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74320" indent="-274320">
              <a:lnSpc>
                <a:spcPct val="80000"/>
              </a:lnSpc>
              <a:buClr>
                <a:schemeClr val="accent3"/>
              </a:buClr>
              <a:defRPr/>
            </a:pPr>
            <a:endParaRPr lang="en-US" sz="1100" dirty="0"/>
          </a:p>
          <a:p>
            <a:pPr lvl="0"/>
            <a:r>
              <a:rPr lang="en-US" b="1" dirty="0">
                <a:latin typeface="Arial" panose="020B0604020202020204" pitchFamily="34" charset="0"/>
                <a:cs typeface="Arial" panose="020B0604020202020204" pitchFamily="34" charset="0"/>
              </a:rPr>
              <a:t> </a:t>
            </a:r>
            <a:endParaRPr lang="en-CA" b="1" dirty="0">
              <a:latin typeface="Arial" panose="020B0604020202020204" pitchFamily="34" charset="0"/>
              <a:cs typeface="Arial" panose="020B0604020202020204" pitchFamily="34" charset="0"/>
            </a:endParaRPr>
          </a:p>
          <a:p>
            <a:pPr lvl="0"/>
            <a:endParaRPr lang="en-CA" b="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08136" y="1162493"/>
            <a:ext cx="6937928" cy="3394043"/>
          </a:xfrm>
          <a:prstGeom prst="rect">
            <a:avLst/>
          </a:prstGeom>
          <a:noFill/>
        </p:spPr>
      </p:pic>
    </p:spTree>
    <p:extLst>
      <p:ext uri="{BB962C8B-B14F-4D97-AF65-F5344CB8AC3E}">
        <p14:creationId xmlns:p14="http://schemas.microsoft.com/office/powerpoint/2010/main" val="146540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8;p28">
            <a:extLst>
              <a:ext uri="{FF2B5EF4-FFF2-40B4-BE49-F238E27FC236}">
                <a16:creationId xmlns:a16="http://schemas.microsoft.com/office/drawing/2014/main" id="{2604779D-DFA1-4C1D-8E1F-095F5697E0C1}"/>
              </a:ext>
            </a:extLst>
          </p:cNvPr>
          <p:cNvSpPr txBox="1">
            <a:spLocks noGrp="1"/>
          </p:cNvSpPr>
          <p:nvPr>
            <p:ph type="title"/>
          </p:nvPr>
        </p:nvSpPr>
        <p:spPr>
          <a:xfrm>
            <a:off x="735724" y="688886"/>
            <a:ext cx="2196662" cy="381900"/>
          </a:xfrm>
          <a:prstGeom prst="rect">
            <a:avLst/>
          </a:prstGeom>
        </p:spPr>
        <p:txBody>
          <a:bodyPr spcFirstLastPara="1" wrap="square" lIns="91425" tIns="91425" rIns="91425" bIns="91425" anchor="ctr" anchorCtr="0">
            <a:noAutofit/>
          </a:bodyPr>
          <a:lstStyle/>
          <a:p>
            <a:pPr algn="l">
              <a:buSzPts val="3000"/>
            </a:pPr>
            <a:r>
              <a:rPr lang="en" sz="2800" b="1" dirty="0">
                <a:solidFill>
                  <a:schemeClr val="tx2"/>
                </a:solidFill>
                <a:latin typeface="Montserrat"/>
              </a:rPr>
              <a:t>Agenda</a:t>
            </a:r>
            <a:endParaRPr lang="en-US" sz="2800" b="1" dirty="0">
              <a:solidFill>
                <a:schemeClr val="tx2"/>
              </a:solidFill>
              <a:latin typeface="Montserrat"/>
            </a:endParaRPr>
          </a:p>
        </p:txBody>
      </p:sp>
      <p:cxnSp>
        <p:nvCxnSpPr>
          <p:cNvPr id="12" name="Straight Connector 11">
            <a:extLst>
              <a:ext uri="{FF2B5EF4-FFF2-40B4-BE49-F238E27FC236}">
                <a16:creationId xmlns:a16="http://schemas.microsoft.com/office/drawing/2014/main" id="{1AF76A99-909B-40C5-89D0-39D82E87D72C}"/>
              </a:ext>
            </a:extLst>
          </p:cNvPr>
          <p:cNvCxnSpPr/>
          <p:nvPr/>
        </p:nvCxnSpPr>
        <p:spPr>
          <a:xfrm>
            <a:off x="1082566" y="1135117"/>
            <a:ext cx="1608082" cy="21021"/>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B752A8-BE6F-4F13-979B-CBC00B888515}"/>
              </a:ext>
            </a:extLst>
          </p:cNvPr>
          <p:cNvSpPr txBox="1"/>
          <p:nvPr/>
        </p:nvSpPr>
        <p:spPr>
          <a:xfrm>
            <a:off x="521980" y="879836"/>
            <a:ext cx="7360254" cy="372409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lnSpc>
                <a:spcPct val="200000"/>
              </a:lnSpc>
            </a:pPr>
            <a:endParaRPr lang="en-US" sz="1600" b="1" dirty="0">
              <a:solidFill>
                <a:schemeClr val="tx2">
                  <a:lumMod val="90000"/>
                  <a:lumOff val="10000"/>
                </a:schemeClr>
              </a:solidFill>
              <a:latin typeface="Open Sans" panose="020B0606030504020204" pitchFamily="34" charset="0"/>
              <a:ea typeface="Open Sans" panose="020B0606030504020204" pitchFamily="34" charset="0"/>
              <a:cs typeface="Open Sans" panose="020B0606030504020204" pitchFamily="34" charset="0"/>
            </a:endParaRPr>
          </a:p>
          <a:p>
            <a:pPr lvl="0">
              <a:lnSpc>
                <a:spcPct val="200000"/>
              </a:lnSpc>
            </a:pPr>
            <a:r>
              <a:rPr lang="en-US" sz="1600" b="1" dirty="0">
                <a:solidFill>
                  <a:schemeClr val="tx2">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By end of this presentation, you will be able to:</a:t>
            </a:r>
          </a:p>
          <a:p>
            <a:pPr marL="285750" lvl="0" indent="-285750">
              <a:lnSpc>
                <a:spcPct val="200000"/>
              </a:lnSpc>
              <a:buFont typeface="Wingdings" panose="05000000000000000000" pitchFamily="2" charset="2"/>
              <a:buChar char="Ø"/>
            </a:pPr>
            <a:r>
              <a:rPr lang="en-US" sz="1600" b="1" dirty="0">
                <a:solidFill>
                  <a:schemeClr val="tx2">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List the benefits of an effective resume</a:t>
            </a:r>
          </a:p>
          <a:p>
            <a:pPr marL="285750" lvl="0" indent="-285750">
              <a:lnSpc>
                <a:spcPct val="200000"/>
              </a:lnSpc>
              <a:buFont typeface="Wingdings" panose="05000000000000000000" pitchFamily="2" charset="2"/>
              <a:buChar char="Ø"/>
            </a:pPr>
            <a:r>
              <a:rPr lang="en-US" sz="1600" b="1" dirty="0">
                <a:solidFill>
                  <a:schemeClr val="tx2">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Choosing the right resume format that gets you the desired response</a:t>
            </a:r>
          </a:p>
          <a:p>
            <a:pPr marL="285750" lvl="0" indent="-285750">
              <a:lnSpc>
                <a:spcPct val="200000"/>
              </a:lnSpc>
              <a:buFont typeface="Wingdings" panose="05000000000000000000" pitchFamily="2" charset="2"/>
              <a:buChar char="Ø"/>
            </a:pPr>
            <a:r>
              <a:rPr lang="en-US" sz="1600" b="1" dirty="0">
                <a:solidFill>
                  <a:schemeClr val="tx2">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Create a resume  with accomplishments</a:t>
            </a:r>
          </a:p>
          <a:p>
            <a:pPr marL="914400" lvl="0">
              <a:buClr>
                <a:srgbClr val="303030"/>
              </a:buClr>
            </a:pPr>
            <a:endParaRPr lang="en-CA" sz="1600" b="1" dirty="0">
              <a:solidFill>
                <a:schemeClr val="tx2"/>
              </a:solidFill>
              <a:latin typeface="Open Sans"/>
              <a:ea typeface="Open Sans"/>
              <a:cs typeface="Open Sans"/>
            </a:endParaRPr>
          </a:p>
          <a:p>
            <a:pPr marL="285750" indent="-285750">
              <a:buChar char="•"/>
            </a:pPr>
            <a:endParaRPr lang="en-US" dirty="0">
              <a:latin typeface="Open Sans"/>
              <a:ea typeface="Open Sans"/>
              <a:cs typeface="Open Sans"/>
            </a:endParaRPr>
          </a:p>
          <a:p>
            <a:pPr marL="285750" indent="-285750">
              <a:buChar char="•"/>
            </a:pPr>
            <a:endParaRPr lang="en-US" dirty="0">
              <a:latin typeface="Open Sans"/>
              <a:ea typeface="Open Sans"/>
              <a:cs typeface="Open Sans"/>
            </a:endParaRPr>
          </a:p>
        </p:txBody>
      </p:sp>
    </p:spTree>
    <p:extLst>
      <p:ext uri="{BB962C8B-B14F-4D97-AF65-F5344CB8AC3E}">
        <p14:creationId xmlns:p14="http://schemas.microsoft.com/office/powerpoint/2010/main" val="267462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8;p28">
            <a:extLst>
              <a:ext uri="{FF2B5EF4-FFF2-40B4-BE49-F238E27FC236}">
                <a16:creationId xmlns:a16="http://schemas.microsoft.com/office/drawing/2014/main" id="{2604779D-DFA1-4C1D-8E1F-095F5697E0C1}"/>
              </a:ext>
            </a:extLst>
          </p:cNvPr>
          <p:cNvSpPr txBox="1">
            <a:spLocks noGrp="1"/>
          </p:cNvSpPr>
          <p:nvPr>
            <p:ph type="title"/>
          </p:nvPr>
        </p:nvSpPr>
        <p:spPr>
          <a:xfrm>
            <a:off x="713250" y="573272"/>
            <a:ext cx="7717500" cy="381900"/>
          </a:xfrm>
          <a:prstGeom prst="rect">
            <a:avLst/>
          </a:prstGeom>
        </p:spPr>
        <p:txBody>
          <a:bodyPr spcFirstLastPara="1" wrap="square" lIns="91425" tIns="91425" rIns="91425" bIns="91425" anchor="ctr" anchorCtr="0">
            <a:noAutofit/>
          </a:bodyPr>
          <a:lstStyle/>
          <a:p>
            <a:r>
              <a:rPr lang="en" b="1" dirty="0">
                <a:solidFill>
                  <a:schemeClr val="tx2"/>
                </a:solidFill>
                <a:latin typeface="Montserrat"/>
              </a:rPr>
              <a:t>KNOW YOUR SKILLS!</a:t>
            </a:r>
            <a:endParaRPr lang="en-US" b="1" dirty="0">
              <a:solidFill>
                <a:schemeClr val="tx2"/>
              </a:solidFill>
              <a:latin typeface="Montserrat"/>
            </a:endParaRPr>
          </a:p>
        </p:txBody>
      </p:sp>
      <p:cxnSp>
        <p:nvCxnSpPr>
          <p:cNvPr id="12" name="Straight Connector 11">
            <a:extLst>
              <a:ext uri="{FF2B5EF4-FFF2-40B4-BE49-F238E27FC236}">
                <a16:creationId xmlns:a16="http://schemas.microsoft.com/office/drawing/2014/main" id="{1AF76A99-909B-40C5-89D0-39D82E87D72C}"/>
              </a:ext>
            </a:extLst>
          </p:cNvPr>
          <p:cNvCxnSpPr/>
          <p:nvPr/>
        </p:nvCxnSpPr>
        <p:spPr>
          <a:xfrm>
            <a:off x="1692000" y="1157906"/>
            <a:ext cx="5760000" cy="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B752A8-BE6F-4F13-979B-CBC00B888515}"/>
              </a:ext>
            </a:extLst>
          </p:cNvPr>
          <p:cNvSpPr txBox="1"/>
          <p:nvPr/>
        </p:nvSpPr>
        <p:spPr>
          <a:xfrm>
            <a:off x="4299438" y="1588810"/>
            <a:ext cx="45161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dirty="0">
              <a:latin typeface="Open Sans"/>
              <a:ea typeface="Open Sans"/>
              <a:cs typeface="Open Sans"/>
            </a:endParaRPr>
          </a:p>
        </p:txBody>
      </p:sp>
      <p:graphicFrame>
        <p:nvGraphicFramePr>
          <p:cNvPr id="3" name="Diagram 2"/>
          <p:cNvGraphicFramePr/>
          <p:nvPr>
            <p:extLst>
              <p:ext uri="{D42A27DB-BD31-4B8C-83A1-F6EECF244321}">
                <p14:modId xmlns:p14="http://schemas.microsoft.com/office/powerpoint/2010/main" val="1572408491"/>
              </p:ext>
            </p:extLst>
          </p:nvPr>
        </p:nvGraphicFramePr>
        <p:xfrm>
          <a:off x="1035586" y="1212112"/>
          <a:ext cx="7050795" cy="3235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32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b="1" dirty="0">
                <a:solidFill>
                  <a:schemeClr val="accent2"/>
                </a:solidFill>
              </a:rPr>
              <a:t>Highlight your strength</a:t>
            </a:r>
          </a:p>
        </p:txBody>
      </p:sp>
      <p:sp>
        <p:nvSpPr>
          <p:cNvPr id="5" name="Rectangle 4"/>
          <p:cNvSpPr/>
          <p:nvPr/>
        </p:nvSpPr>
        <p:spPr>
          <a:xfrm>
            <a:off x="916106" y="1156771"/>
            <a:ext cx="7616537" cy="30307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eaLnBrk="1" hangingPunct="1">
              <a:lnSpc>
                <a:spcPct val="150000"/>
              </a:lnSpc>
              <a:buSzPts val="2800"/>
              <a:buFont typeface="Wingdings" panose="05000000000000000000" pitchFamily="2" charset="2"/>
              <a:buChar char="Ø"/>
              <a:defRPr/>
            </a:pPr>
            <a:r>
              <a:rPr lang="en-US" altLang="en-US" sz="1800" b="1" dirty="0">
                <a:solidFill>
                  <a:schemeClr val="tx2"/>
                </a:solidFill>
                <a:latin typeface="Montserrat"/>
                <a:ea typeface="Montserrat" pitchFamily="2" charset="77"/>
                <a:cs typeface="Arial"/>
              </a:rPr>
              <a:t>Highlight the best of the best of your accomplishments and strengths</a:t>
            </a:r>
          </a:p>
          <a:p>
            <a:pPr marL="285750" indent="-285750" eaLnBrk="1" hangingPunct="1">
              <a:lnSpc>
                <a:spcPct val="150000"/>
              </a:lnSpc>
              <a:buSzPts val="2800"/>
              <a:buFont typeface="Wingdings" panose="05000000000000000000" pitchFamily="2" charset="2"/>
              <a:buChar char="Ø"/>
              <a:defRPr/>
            </a:pPr>
            <a:r>
              <a:rPr lang="en-US" altLang="en-US" sz="1800" b="1" dirty="0">
                <a:solidFill>
                  <a:schemeClr val="tx2"/>
                </a:solidFill>
                <a:latin typeface="Montserrat"/>
                <a:ea typeface="Montserrat" pitchFamily="2" charset="77"/>
                <a:cs typeface="Arial"/>
              </a:rPr>
              <a:t> Focus on the industry you are targeting</a:t>
            </a:r>
          </a:p>
          <a:p>
            <a:pPr marL="285750" indent="-285750" eaLnBrk="1" hangingPunct="1">
              <a:lnSpc>
                <a:spcPct val="150000"/>
              </a:lnSpc>
              <a:buSzPts val="2800"/>
              <a:buFont typeface="Wingdings" panose="05000000000000000000" pitchFamily="2" charset="2"/>
              <a:buChar char="Ø"/>
              <a:defRPr/>
            </a:pPr>
            <a:r>
              <a:rPr lang="en-US" altLang="en-US" sz="1800" b="1" dirty="0">
                <a:solidFill>
                  <a:schemeClr val="tx2"/>
                </a:solidFill>
                <a:latin typeface="Montserrat"/>
                <a:ea typeface="Montserrat" pitchFamily="2" charset="77"/>
                <a:cs typeface="Arial"/>
              </a:rPr>
              <a:t>Highlight your added value- Branding</a:t>
            </a:r>
          </a:p>
          <a:p>
            <a:pPr lvl="0"/>
            <a:r>
              <a:rPr lang="en-US" b="1" dirty="0">
                <a:latin typeface="Arial" panose="020B0604020202020204" pitchFamily="34" charset="0"/>
                <a:cs typeface="Arial" panose="020B0604020202020204" pitchFamily="34" charset="0"/>
              </a:rPr>
              <a:t> </a:t>
            </a:r>
            <a:endParaRPr lang="en-CA" b="1" dirty="0">
              <a:latin typeface="Arial" panose="020B0604020202020204" pitchFamily="34" charset="0"/>
              <a:cs typeface="Arial" panose="020B0604020202020204" pitchFamily="34" charset="0"/>
            </a:endParaRPr>
          </a:p>
          <a:p>
            <a:pPr lvl="0"/>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5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263"/>
        <p:cNvGrpSpPr/>
        <p:nvPr/>
      </p:nvGrpSpPr>
      <p:grpSpPr>
        <a:xfrm>
          <a:off x="0" y="0"/>
          <a:ext cx="0" cy="0"/>
          <a:chOff x="0" y="0"/>
          <a:chExt cx="0" cy="0"/>
        </a:xfrm>
      </p:grpSpPr>
      <p:sp>
        <p:nvSpPr>
          <p:cNvPr id="264" name="Google Shape;264;p32"/>
          <p:cNvSpPr txBox="1">
            <a:spLocks noGrp="1"/>
          </p:cNvSpPr>
          <p:nvPr>
            <p:ph type="title"/>
          </p:nvPr>
        </p:nvSpPr>
        <p:spPr>
          <a:xfrm>
            <a:off x="-400887" y="1671389"/>
            <a:ext cx="9207425" cy="16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sz="4800" dirty="0">
                <a:solidFill>
                  <a:schemeClr val="bg1"/>
                </a:solidFill>
              </a:rPr>
              <a:t>	 QUESTIONS</a:t>
            </a:r>
          </a:p>
        </p:txBody>
      </p:sp>
      <p:sp>
        <p:nvSpPr>
          <p:cNvPr id="265" name="Google Shape;265;p32"/>
          <p:cNvSpPr txBox="1">
            <a:spLocks noGrp="1"/>
          </p:cNvSpPr>
          <p:nvPr>
            <p:ph type="subTitle" idx="1"/>
          </p:nvPr>
        </p:nvSpPr>
        <p:spPr>
          <a:xfrm>
            <a:off x="542103" y="3447499"/>
            <a:ext cx="7321444" cy="4332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000" b="1" i="1" dirty="0">
                <a:solidFill>
                  <a:schemeClr val="accent1">
                    <a:lumMod val="60000"/>
                    <a:lumOff val="40000"/>
                  </a:schemeClr>
                </a:solidFill>
              </a:rPr>
              <a:t>Have a question?   </a:t>
            </a:r>
          </a:p>
          <a:p>
            <a:pPr marL="0" lvl="0" indent="0" algn="l" rtl="0">
              <a:lnSpc>
                <a:spcPct val="150000"/>
              </a:lnSpc>
              <a:spcBef>
                <a:spcPts val="0"/>
              </a:spcBef>
              <a:spcAft>
                <a:spcPts val="0"/>
              </a:spcAft>
              <a:buNone/>
            </a:pPr>
            <a:r>
              <a:rPr lang="en" sz="2000" dirty="0">
                <a:solidFill>
                  <a:schemeClr val="bg1"/>
                </a:solidFill>
              </a:rPr>
              <a:t>Type your question in the chat box or raise your hand!</a:t>
            </a:r>
            <a:endParaRPr sz="2000" dirty="0">
              <a:solidFill>
                <a:schemeClr val="bg1"/>
              </a:solidFill>
            </a:endParaRPr>
          </a:p>
        </p:txBody>
      </p:sp>
      <p:sp>
        <p:nvSpPr>
          <p:cNvPr id="7" name="Google Shape;458;p42">
            <a:extLst>
              <a:ext uri="{FF2B5EF4-FFF2-40B4-BE49-F238E27FC236}">
                <a16:creationId xmlns:a16="http://schemas.microsoft.com/office/drawing/2014/main" id="{034CBEC8-606C-ED46-A96C-A7C1B557BFAB}"/>
              </a:ext>
            </a:extLst>
          </p:cNvPr>
          <p:cNvSpPr/>
          <p:nvPr/>
        </p:nvSpPr>
        <p:spPr>
          <a:xfrm rot="10800000" flipV="1">
            <a:off x="613990" y="2899451"/>
            <a:ext cx="7916015" cy="45719"/>
          </a:xfrm>
          <a:custGeom>
            <a:avLst/>
            <a:gdLst/>
            <a:ahLst/>
            <a:cxnLst/>
            <a:rect l="l" t="t" r="r" b="b"/>
            <a:pathLst>
              <a:path w="14986" h="5350" extrusionOk="0">
                <a:moveTo>
                  <a:pt x="0" y="0"/>
                </a:moveTo>
                <a:lnTo>
                  <a:pt x="0" y="5350"/>
                </a:lnTo>
                <a:lnTo>
                  <a:pt x="14985" y="5350"/>
                </a:lnTo>
                <a:lnTo>
                  <a:pt x="14985"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solidFill>
                <a:schemeClr val="lt1"/>
              </a:solidFill>
              <a:latin typeface="ABeeZee"/>
              <a:ea typeface="ABeeZee"/>
              <a:cs typeface="ABeeZee"/>
              <a:sym typeface="ABeeZee"/>
            </a:endParaRPr>
          </a:p>
        </p:txBody>
      </p:sp>
      <p:sp>
        <p:nvSpPr>
          <p:cNvPr id="15" name="Google Shape;106;p15">
            <a:extLst>
              <a:ext uri="{FF2B5EF4-FFF2-40B4-BE49-F238E27FC236}">
                <a16:creationId xmlns:a16="http://schemas.microsoft.com/office/drawing/2014/main" id="{3005995F-4A18-6E4E-BDC6-D6BC92313BAA}"/>
              </a:ext>
            </a:extLst>
          </p:cNvPr>
          <p:cNvSpPr/>
          <p:nvPr/>
        </p:nvSpPr>
        <p:spPr>
          <a:xfrm>
            <a:off x="0" y="0"/>
            <a:ext cx="9151200" cy="541204"/>
          </a:xfrm>
          <a:prstGeom prst="rect">
            <a:avLst/>
          </a:prstGeom>
          <a:solidFill>
            <a:srgbClr val="49B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7;p15">
            <a:extLst>
              <a:ext uri="{FF2B5EF4-FFF2-40B4-BE49-F238E27FC236}">
                <a16:creationId xmlns:a16="http://schemas.microsoft.com/office/drawing/2014/main" id="{88CA313B-B7F5-CC4E-B5EB-BCBE45B08FFB}"/>
              </a:ext>
            </a:extLst>
          </p:cNvPr>
          <p:cNvSpPr/>
          <p:nvPr/>
        </p:nvSpPr>
        <p:spPr>
          <a:xfrm>
            <a:off x="758" y="4710300"/>
            <a:ext cx="9148977" cy="433200"/>
          </a:xfrm>
          <a:prstGeom prst="rect">
            <a:avLst/>
          </a:prstGeom>
          <a:solidFill>
            <a:srgbClr val="FBA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Picture 19">
            <a:extLst>
              <a:ext uri="{FF2B5EF4-FFF2-40B4-BE49-F238E27FC236}">
                <a16:creationId xmlns:a16="http://schemas.microsoft.com/office/drawing/2014/main" id="{45D9928C-5CDE-314B-B6EE-820C92675862}"/>
              </a:ext>
            </a:extLst>
          </p:cNvPr>
          <p:cNvPicPr>
            <a:picLocks noChangeAspect="1"/>
          </p:cNvPicPr>
          <p:nvPr/>
        </p:nvPicPr>
        <p:blipFill>
          <a:blip r:embed="rId3"/>
          <a:stretch>
            <a:fillRect/>
          </a:stretch>
        </p:blipFill>
        <p:spPr>
          <a:xfrm>
            <a:off x="300299" y="748557"/>
            <a:ext cx="2848615" cy="1028474"/>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BCB16C5C-91DE-4140-933F-A468EBE3174F}"/>
              </a:ext>
            </a:extLst>
          </p:cNvPr>
          <p:cNvPicPr>
            <a:picLocks noChangeAspect="1"/>
          </p:cNvPicPr>
          <p:nvPr/>
        </p:nvPicPr>
        <p:blipFill rotWithShape="1">
          <a:blip r:embed="rId4"/>
          <a:srcRect t="28059" b="29888"/>
          <a:stretch/>
        </p:blipFill>
        <p:spPr>
          <a:xfrm>
            <a:off x="5294841" y="4729619"/>
            <a:ext cx="2895110" cy="433200"/>
          </a:xfrm>
          <a:prstGeom prst="rect">
            <a:avLst/>
          </a:prstGeom>
        </p:spPr>
      </p:pic>
    </p:spTree>
    <p:extLst>
      <p:ext uri="{BB962C8B-B14F-4D97-AF65-F5344CB8AC3E}">
        <p14:creationId xmlns:p14="http://schemas.microsoft.com/office/powerpoint/2010/main" val="1021476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263"/>
        <p:cNvGrpSpPr/>
        <p:nvPr/>
      </p:nvGrpSpPr>
      <p:grpSpPr>
        <a:xfrm>
          <a:off x="0" y="0"/>
          <a:ext cx="0" cy="0"/>
          <a:chOff x="0" y="0"/>
          <a:chExt cx="0" cy="0"/>
        </a:xfrm>
      </p:grpSpPr>
      <p:sp>
        <p:nvSpPr>
          <p:cNvPr id="16" name="Google Shape;107;p15">
            <a:extLst>
              <a:ext uri="{FF2B5EF4-FFF2-40B4-BE49-F238E27FC236}">
                <a16:creationId xmlns:a16="http://schemas.microsoft.com/office/drawing/2014/main" id="{88CA313B-B7F5-CC4E-B5EB-BCBE45B08FFB}"/>
              </a:ext>
            </a:extLst>
          </p:cNvPr>
          <p:cNvSpPr/>
          <p:nvPr/>
        </p:nvSpPr>
        <p:spPr>
          <a:xfrm>
            <a:off x="758" y="4710300"/>
            <a:ext cx="9148977" cy="433200"/>
          </a:xfrm>
          <a:prstGeom prst="rect">
            <a:avLst/>
          </a:prstGeom>
          <a:solidFill>
            <a:srgbClr val="FBA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Picture 19">
            <a:extLst>
              <a:ext uri="{FF2B5EF4-FFF2-40B4-BE49-F238E27FC236}">
                <a16:creationId xmlns:a16="http://schemas.microsoft.com/office/drawing/2014/main" id="{45D9928C-5CDE-314B-B6EE-820C92675862}"/>
              </a:ext>
            </a:extLst>
          </p:cNvPr>
          <p:cNvPicPr>
            <a:picLocks noChangeAspect="1"/>
          </p:cNvPicPr>
          <p:nvPr/>
        </p:nvPicPr>
        <p:blipFill>
          <a:blip r:embed="rId3"/>
          <a:stretch>
            <a:fillRect/>
          </a:stretch>
        </p:blipFill>
        <p:spPr>
          <a:xfrm>
            <a:off x="2410953" y="1287585"/>
            <a:ext cx="4316330" cy="1561008"/>
          </a:xfrm>
          <a:prstGeom prst="rect">
            <a:avLst/>
          </a:prstGeom>
        </p:spPr>
      </p:pic>
      <p:sp>
        <p:nvSpPr>
          <p:cNvPr id="6" name="TextBox 5">
            <a:extLst>
              <a:ext uri="{FF2B5EF4-FFF2-40B4-BE49-F238E27FC236}">
                <a16:creationId xmlns:a16="http://schemas.microsoft.com/office/drawing/2014/main" id="{A6C93EBE-AC60-4E46-BC78-D42F22A756E4}"/>
              </a:ext>
            </a:extLst>
          </p:cNvPr>
          <p:cNvSpPr txBox="1"/>
          <p:nvPr/>
        </p:nvSpPr>
        <p:spPr>
          <a:xfrm>
            <a:off x="2992582" y="2940627"/>
            <a:ext cx="315883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rgbClr val="49BFB9"/>
                </a:solidFill>
                <a:latin typeface="Open Sans"/>
              </a:rPr>
              <a:t>www.IWCHamilton.ca</a:t>
            </a:r>
          </a:p>
          <a:p>
            <a:pPr algn="ctr"/>
            <a:r>
              <a:rPr lang="en-US" sz="1800" dirty="0">
                <a:solidFill>
                  <a:srgbClr val="FBAF42"/>
                </a:solidFill>
                <a:latin typeface="Open Sans"/>
              </a:rPr>
              <a:t>@</a:t>
            </a:r>
            <a:r>
              <a:rPr lang="en-US" sz="1800" dirty="0" err="1">
                <a:solidFill>
                  <a:srgbClr val="FBAF42"/>
                </a:solidFill>
                <a:latin typeface="Open Sans"/>
              </a:rPr>
              <a:t>iwchamilton</a:t>
            </a:r>
            <a:endParaRPr lang="en-US" sz="1800" dirty="0">
              <a:solidFill>
                <a:srgbClr val="FBAF42"/>
              </a:solidFill>
              <a:latin typeface="Open Sans"/>
            </a:endParaRPr>
          </a:p>
          <a:p>
            <a:pPr algn="ctr"/>
            <a:r>
              <a:rPr lang="en-US" sz="1800" dirty="0">
                <a:solidFill>
                  <a:schemeClr val="bg1"/>
                </a:solidFill>
                <a:latin typeface="Open Sans"/>
              </a:rPr>
              <a:t>905-529-5209</a:t>
            </a:r>
          </a:p>
        </p:txBody>
      </p:sp>
      <p:pic>
        <p:nvPicPr>
          <p:cNvPr id="8" name="Picture 7" descr="A picture containing logo&#10;&#10;Description automatically generated">
            <a:extLst>
              <a:ext uri="{FF2B5EF4-FFF2-40B4-BE49-F238E27FC236}">
                <a16:creationId xmlns:a16="http://schemas.microsoft.com/office/drawing/2014/main" id="{BCB16C5C-91DE-4140-933F-A468EBE3174F}"/>
              </a:ext>
            </a:extLst>
          </p:cNvPr>
          <p:cNvPicPr>
            <a:picLocks noChangeAspect="1"/>
          </p:cNvPicPr>
          <p:nvPr/>
        </p:nvPicPr>
        <p:blipFill rotWithShape="1">
          <a:blip r:embed="rId4"/>
          <a:srcRect t="28059" b="29888"/>
          <a:stretch/>
        </p:blipFill>
        <p:spPr>
          <a:xfrm>
            <a:off x="5874525" y="4710300"/>
            <a:ext cx="2895110" cy="433200"/>
          </a:xfrm>
          <a:prstGeom prst="rect">
            <a:avLst/>
          </a:prstGeom>
        </p:spPr>
      </p:pic>
    </p:spTree>
    <p:extLst>
      <p:ext uri="{BB962C8B-B14F-4D97-AF65-F5344CB8AC3E}">
        <p14:creationId xmlns:p14="http://schemas.microsoft.com/office/powerpoint/2010/main" val="319687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4530436" y="823809"/>
            <a:ext cx="4613564" cy="75558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sz="2800" b="1" dirty="0">
                <a:solidFill>
                  <a:schemeClr val="tx2"/>
                </a:solidFill>
                <a:latin typeface="Montserrat"/>
              </a:rPr>
              <a:t>LET’S TAKE THIS QUICK QUIZ:</a:t>
            </a:r>
            <a:endParaRPr lang="en-CA" b="1" dirty="0">
              <a:solidFill>
                <a:schemeClr val="tx2"/>
              </a:solidFill>
              <a:latin typeface="Montserrat"/>
            </a:endParaRPr>
          </a:p>
        </p:txBody>
      </p:sp>
      <p:sp>
        <p:nvSpPr>
          <p:cNvPr id="253" name="Google Shape;253;p30"/>
          <p:cNvSpPr/>
          <p:nvPr/>
        </p:nvSpPr>
        <p:spPr>
          <a:xfrm>
            <a:off x="199565" y="3463347"/>
            <a:ext cx="327725" cy="1069038"/>
          </a:xfrm>
          <a:custGeom>
            <a:avLst/>
            <a:gdLst/>
            <a:ahLst/>
            <a:cxnLst/>
            <a:rect l="l" t="t" r="r" b="b"/>
            <a:pathLst>
              <a:path w="5929" h="15472" extrusionOk="0">
                <a:moveTo>
                  <a:pt x="1" y="0"/>
                </a:moveTo>
                <a:lnTo>
                  <a:pt x="1" y="15472"/>
                </a:lnTo>
                <a:lnTo>
                  <a:pt x="5928" y="15472"/>
                </a:lnTo>
                <a:lnTo>
                  <a:pt x="59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0"/>
          <p:cNvSpPr/>
          <p:nvPr/>
        </p:nvSpPr>
        <p:spPr>
          <a:xfrm>
            <a:off x="3678278" y="346289"/>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Straight Connector 7">
            <a:extLst>
              <a:ext uri="{FF2B5EF4-FFF2-40B4-BE49-F238E27FC236}">
                <a16:creationId xmlns:a16="http://schemas.microsoft.com/office/drawing/2014/main" id="{E0CE4E5D-93FF-EB44-9D9D-31052BAE9495}"/>
              </a:ext>
            </a:extLst>
          </p:cNvPr>
          <p:cNvCxnSpPr>
            <a:cxnSpLocks/>
          </p:cNvCxnSpPr>
          <p:nvPr/>
        </p:nvCxnSpPr>
        <p:spPr>
          <a:xfrm>
            <a:off x="4743386" y="1684823"/>
            <a:ext cx="395341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Google Shape;228;p28">
            <a:extLst>
              <a:ext uri="{FF2B5EF4-FFF2-40B4-BE49-F238E27FC236}">
                <a16:creationId xmlns:a16="http://schemas.microsoft.com/office/drawing/2014/main" id="{D03CB1FA-C20F-42FC-8246-7D638206577C}"/>
              </a:ext>
            </a:extLst>
          </p:cNvPr>
          <p:cNvSpPr txBox="1">
            <a:spLocks/>
          </p:cNvSpPr>
          <p:nvPr/>
        </p:nvSpPr>
        <p:spPr>
          <a:xfrm>
            <a:off x="5185697" y="2245011"/>
            <a:ext cx="3859877" cy="3948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7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r>
              <a:rPr lang="en-US" sz="2000" b="1" dirty="0">
                <a:solidFill>
                  <a:srgbClr val="01405B"/>
                </a:solidFill>
                <a:latin typeface="Montserrat"/>
              </a:rPr>
              <a:t> </a:t>
            </a:r>
            <a:endParaRPr lang="en-CA" sz="2000" b="1" dirty="0">
              <a:solidFill>
                <a:srgbClr val="01405B"/>
              </a:solidFill>
              <a:latin typeface="Montserrat"/>
            </a:endParaRPr>
          </a:p>
        </p:txBody>
      </p:sp>
      <p:sp>
        <p:nvSpPr>
          <p:cNvPr id="4" name="Google Shape;228;p28">
            <a:extLst>
              <a:ext uri="{FF2B5EF4-FFF2-40B4-BE49-F238E27FC236}">
                <a16:creationId xmlns:a16="http://schemas.microsoft.com/office/drawing/2014/main" id="{252052D1-F008-4145-BC00-E5112E6370A7}"/>
              </a:ext>
            </a:extLst>
          </p:cNvPr>
          <p:cNvSpPr txBox="1">
            <a:spLocks/>
          </p:cNvSpPr>
          <p:nvPr/>
        </p:nvSpPr>
        <p:spPr>
          <a:xfrm>
            <a:off x="5185697" y="2290417"/>
            <a:ext cx="2991947" cy="36891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7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r>
              <a:rPr lang="en-CA" sz="2000" b="1" dirty="0">
                <a:solidFill>
                  <a:srgbClr val="F39042"/>
                </a:solidFill>
                <a:latin typeface="Montserrat"/>
              </a:rPr>
              <a:t>30-40 seconds</a:t>
            </a:r>
          </a:p>
        </p:txBody>
      </p:sp>
      <p:sp>
        <p:nvSpPr>
          <p:cNvPr id="15" name="Google Shape;653;p50">
            <a:extLst>
              <a:ext uri="{FF2B5EF4-FFF2-40B4-BE49-F238E27FC236}">
                <a16:creationId xmlns:a16="http://schemas.microsoft.com/office/drawing/2014/main" id="{490C1077-8988-49A2-A0DC-7B21B3775501}"/>
              </a:ext>
            </a:extLst>
          </p:cNvPr>
          <p:cNvSpPr/>
          <p:nvPr/>
        </p:nvSpPr>
        <p:spPr>
          <a:xfrm flipH="1">
            <a:off x="4715681" y="2182238"/>
            <a:ext cx="470016" cy="439698"/>
          </a:xfrm>
          <a:prstGeom prst="wedgeRectCallout">
            <a:avLst>
              <a:gd name="adj1" fmla="val -8478"/>
              <a:gd name="adj2" fmla="val 65973"/>
            </a:avLst>
          </a:prstGeom>
          <a:noFill/>
          <a:ln>
            <a:noFill/>
          </a:ln>
        </p:spPr>
        <p:txBody>
          <a:bodyPr spcFirstLastPara="1" wrap="square" lIns="91425" tIns="91425" rIns="91425" bIns="91425" anchor="ctr" anchorCtr="0">
            <a:noAutofit/>
          </a:bodyPr>
          <a:lstStyle/>
          <a:p>
            <a:pPr algn="ctr"/>
            <a:endParaRPr sz="2000" b="1" dirty="0">
              <a:solidFill>
                <a:schemeClr val="tx1"/>
              </a:solidFill>
              <a:latin typeface="Montserrat ExtraBold" pitchFamily="2" charset="77"/>
              <a:ea typeface="Abril Fatface"/>
              <a:cs typeface="Abril Fatface"/>
            </a:endParaRPr>
          </a:p>
        </p:txBody>
      </p:sp>
      <p:sp>
        <p:nvSpPr>
          <p:cNvPr id="13" name="Google Shape;228;p28">
            <a:extLst>
              <a:ext uri="{FF2B5EF4-FFF2-40B4-BE49-F238E27FC236}">
                <a16:creationId xmlns:a16="http://schemas.microsoft.com/office/drawing/2014/main" id="{C94B5A9B-B257-47CB-9521-F33B4A72A6BF}"/>
              </a:ext>
            </a:extLst>
          </p:cNvPr>
          <p:cNvSpPr txBox="1">
            <a:spLocks/>
          </p:cNvSpPr>
          <p:nvPr/>
        </p:nvSpPr>
        <p:spPr>
          <a:xfrm>
            <a:off x="5461608" y="3299444"/>
            <a:ext cx="3483205" cy="36891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7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lang="en-CA" sz="2000" b="1" dirty="0">
              <a:solidFill>
                <a:srgbClr val="01405B"/>
              </a:solidFill>
              <a:latin typeface="Montserrat"/>
            </a:endParaRPr>
          </a:p>
        </p:txBody>
      </p:sp>
      <p:sp>
        <p:nvSpPr>
          <p:cNvPr id="14" name="Google Shape;653;p50">
            <a:extLst>
              <a:ext uri="{FF2B5EF4-FFF2-40B4-BE49-F238E27FC236}">
                <a16:creationId xmlns:a16="http://schemas.microsoft.com/office/drawing/2014/main" id="{EAB54476-EB09-442B-9DAE-5E880ED1BE13}"/>
              </a:ext>
            </a:extLst>
          </p:cNvPr>
          <p:cNvSpPr/>
          <p:nvPr/>
        </p:nvSpPr>
        <p:spPr>
          <a:xfrm flipH="1">
            <a:off x="4641387" y="2973473"/>
            <a:ext cx="470016" cy="439698"/>
          </a:xfrm>
          <a:prstGeom prst="wedgeRectCallout">
            <a:avLst>
              <a:gd name="adj1" fmla="val -8478"/>
              <a:gd name="adj2" fmla="val 65973"/>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3</a:t>
            </a:r>
            <a:endParaRPr dirty="0"/>
          </a:p>
        </p:txBody>
      </p:sp>
      <p:sp>
        <p:nvSpPr>
          <p:cNvPr id="17" name="Google Shape;228;p28">
            <a:extLst>
              <a:ext uri="{FF2B5EF4-FFF2-40B4-BE49-F238E27FC236}">
                <a16:creationId xmlns:a16="http://schemas.microsoft.com/office/drawing/2014/main" id="{252052D1-F008-4145-BC00-E5112E6370A7}"/>
              </a:ext>
            </a:extLst>
          </p:cNvPr>
          <p:cNvSpPr txBox="1">
            <a:spLocks/>
          </p:cNvSpPr>
          <p:nvPr/>
        </p:nvSpPr>
        <p:spPr>
          <a:xfrm>
            <a:off x="195073" y="2270987"/>
            <a:ext cx="3483205" cy="36891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7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lang="en-CA" b="1" dirty="0">
              <a:solidFill>
                <a:srgbClr val="F39042"/>
              </a:solidFill>
              <a:latin typeface="Montserrat"/>
            </a:endParaRPr>
          </a:p>
        </p:txBody>
      </p:sp>
      <p:sp>
        <p:nvSpPr>
          <p:cNvPr id="7" name="Rectangle 6"/>
          <p:cNvSpPr/>
          <p:nvPr/>
        </p:nvSpPr>
        <p:spPr>
          <a:xfrm>
            <a:off x="89779" y="1645562"/>
            <a:ext cx="4760455" cy="477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long does an employer/recruiter spends looking at your resume? </a:t>
            </a:r>
          </a:p>
        </p:txBody>
      </p:sp>
      <p:sp>
        <p:nvSpPr>
          <p:cNvPr id="24" name="Google Shape;653;p50">
            <a:extLst>
              <a:ext uri="{FF2B5EF4-FFF2-40B4-BE49-F238E27FC236}">
                <a16:creationId xmlns:a16="http://schemas.microsoft.com/office/drawing/2014/main" id="{EAB54476-EB09-442B-9DAE-5E880ED1BE13}"/>
              </a:ext>
            </a:extLst>
          </p:cNvPr>
          <p:cNvSpPr/>
          <p:nvPr/>
        </p:nvSpPr>
        <p:spPr>
          <a:xfrm flipH="1">
            <a:off x="558462" y="3023649"/>
            <a:ext cx="470016" cy="439698"/>
          </a:xfrm>
          <a:prstGeom prst="wedgeRectCallout">
            <a:avLst>
              <a:gd name="adj1" fmla="val -8478"/>
              <a:gd name="adj2" fmla="val 65973"/>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4</a:t>
            </a:r>
            <a:endParaRPr dirty="0"/>
          </a:p>
        </p:txBody>
      </p:sp>
      <p:sp>
        <p:nvSpPr>
          <p:cNvPr id="25" name="Google Shape;653;p50">
            <a:extLst>
              <a:ext uri="{FF2B5EF4-FFF2-40B4-BE49-F238E27FC236}">
                <a16:creationId xmlns:a16="http://schemas.microsoft.com/office/drawing/2014/main" id="{EAB54476-EB09-442B-9DAE-5E880ED1BE13}"/>
              </a:ext>
            </a:extLst>
          </p:cNvPr>
          <p:cNvSpPr/>
          <p:nvPr/>
        </p:nvSpPr>
        <p:spPr>
          <a:xfrm flipH="1">
            <a:off x="4636771" y="2242428"/>
            <a:ext cx="470016" cy="439698"/>
          </a:xfrm>
          <a:prstGeom prst="wedgeRectCallout">
            <a:avLst>
              <a:gd name="adj1" fmla="val -8478"/>
              <a:gd name="adj2" fmla="val 65973"/>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2</a:t>
            </a:r>
            <a:endParaRPr dirty="0"/>
          </a:p>
        </p:txBody>
      </p:sp>
      <p:sp>
        <p:nvSpPr>
          <p:cNvPr id="27" name="Google Shape;653;p50">
            <a:extLst>
              <a:ext uri="{FF2B5EF4-FFF2-40B4-BE49-F238E27FC236}">
                <a16:creationId xmlns:a16="http://schemas.microsoft.com/office/drawing/2014/main" id="{EAB54476-EB09-442B-9DAE-5E880ED1BE13}"/>
              </a:ext>
            </a:extLst>
          </p:cNvPr>
          <p:cNvSpPr/>
          <p:nvPr/>
        </p:nvSpPr>
        <p:spPr>
          <a:xfrm flipH="1">
            <a:off x="535032" y="2214399"/>
            <a:ext cx="493445" cy="439698"/>
          </a:xfrm>
          <a:prstGeom prst="wedgeRectCallout">
            <a:avLst>
              <a:gd name="adj1" fmla="val -8478"/>
              <a:gd name="adj2" fmla="val 65973"/>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1</a:t>
            </a:r>
            <a:endParaRPr dirty="0"/>
          </a:p>
        </p:txBody>
      </p:sp>
      <p:sp>
        <p:nvSpPr>
          <p:cNvPr id="23" name="TextBox 22"/>
          <p:cNvSpPr txBox="1"/>
          <p:nvPr/>
        </p:nvSpPr>
        <p:spPr>
          <a:xfrm>
            <a:off x="1405887" y="2282016"/>
            <a:ext cx="2441864" cy="400110"/>
          </a:xfrm>
          <a:prstGeom prst="rect">
            <a:avLst/>
          </a:prstGeom>
          <a:noFill/>
        </p:spPr>
        <p:txBody>
          <a:bodyPr wrap="square" rtlCol="0">
            <a:spAutoFit/>
          </a:bodyPr>
          <a:lstStyle/>
          <a:p>
            <a:r>
              <a:rPr lang="en-US" sz="2000" b="1" dirty="0">
                <a:solidFill>
                  <a:srgbClr val="F39042"/>
                </a:solidFill>
                <a:latin typeface="Montserrat"/>
                <a:ea typeface="Montserrat" pitchFamily="2" charset="77"/>
              </a:rPr>
              <a:t>1- 3 minutes</a:t>
            </a:r>
          </a:p>
        </p:txBody>
      </p:sp>
      <p:sp>
        <p:nvSpPr>
          <p:cNvPr id="29" name="TextBox 28"/>
          <p:cNvSpPr txBox="1"/>
          <p:nvPr/>
        </p:nvSpPr>
        <p:spPr>
          <a:xfrm flipH="1">
            <a:off x="1377640" y="3099389"/>
            <a:ext cx="2441864" cy="400110"/>
          </a:xfrm>
          <a:prstGeom prst="rect">
            <a:avLst/>
          </a:prstGeom>
          <a:noFill/>
        </p:spPr>
        <p:txBody>
          <a:bodyPr wrap="square" rtlCol="0">
            <a:spAutoFit/>
          </a:bodyPr>
          <a:lstStyle/>
          <a:p>
            <a:pPr algn="ctr">
              <a:buSzPts val="2800"/>
            </a:pPr>
            <a:r>
              <a:rPr lang="en-US" sz="2000" b="1" dirty="0">
                <a:solidFill>
                  <a:srgbClr val="F39042"/>
                </a:solidFill>
                <a:latin typeface="Montserrat"/>
                <a:ea typeface="Montserrat" pitchFamily="2" charset="77"/>
              </a:rPr>
              <a:t>10 – 15 seconds</a:t>
            </a:r>
          </a:p>
        </p:txBody>
      </p:sp>
      <p:sp>
        <p:nvSpPr>
          <p:cNvPr id="33" name="TextBox 32"/>
          <p:cNvSpPr txBox="1"/>
          <p:nvPr/>
        </p:nvSpPr>
        <p:spPr>
          <a:xfrm flipH="1">
            <a:off x="5461607" y="3039433"/>
            <a:ext cx="2466656" cy="400110"/>
          </a:xfrm>
          <a:prstGeom prst="rect">
            <a:avLst/>
          </a:prstGeom>
          <a:noFill/>
        </p:spPr>
        <p:txBody>
          <a:bodyPr wrap="square" rtlCol="0">
            <a:spAutoFit/>
          </a:bodyPr>
          <a:lstStyle/>
          <a:p>
            <a:r>
              <a:rPr lang="en-US" sz="2000" b="1" dirty="0">
                <a:solidFill>
                  <a:srgbClr val="F39042"/>
                </a:solidFill>
                <a:latin typeface="Montserrat"/>
                <a:ea typeface="Montserrat" pitchFamily="2" charset="77"/>
              </a:rPr>
              <a:t>   5- 10 minutes</a:t>
            </a:r>
          </a:p>
        </p:txBody>
      </p:sp>
      <p:pic>
        <p:nvPicPr>
          <p:cNvPr id="2" name="Picture 1"/>
          <p:cNvPicPr>
            <a:picLocks noChangeAspect="1"/>
          </p:cNvPicPr>
          <p:nvPr/>
        </p:nvPicPr>
        <p:blipFill>
          <a:blip r:embed="rId3"/>
          <a:stretch>
            <a:fillRect/>
          </a:stretch>
        </p:blipFill>
        <p:spPr>
          <a:xfrm>
            <a:off x="363427" y="4656068"/>
            <a:ext cx="2293819" cy="396274"/>
          </a:xfrm>
          <a:prstGeom prst="rect">
            <a:avLst/>
          </a:prstGeom>
        </p:spPr>
      </p:pic>
    </p:spTree>
    <p:extLst>
      <p:ext uri="{BB962C8B-B14F-4D97-AF65-F5344CB8AC3E}">
        <p14:creationId xmlns:p14="http://schemas.microsoft.com/office/powerpoint/2010/main" val="219076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68" y="394571"/>
            <a:ext cx="7371567" cy="1070852"/>
          </a:xfrm>
        </p:spPr>
        <p:txBody>
          <a:bodyPr/>
          <a:lstStyle/>
          <a:p>
            <a:pPr defTabSz="461963"/>
            <a:br>
              <a:rPr lang="en-US" altLang="en-US" sz="3000" b="1" dirty="0">
                <a:solidFill>
                  <a:schemeClr val="accent2"/>
                </a:solidFill>
                <a:latin typeface="Montserrat"/>
              </a:rPr>
            </a:br>
            <a:r>
              <a:rPr lang="en-US" altLang="en-US" sz="2800" b="1" dirty="0">
                <a:solidFill>
                  <a:schemeClr val="tx2"/>
                </a:solidFill>
                <a:latin typeface="Montserrat"/>
              </a:rPr>
              <a:t>Your resume may be overlooked because…</a:t>
            </a:r>
            <a:br>
              <a:rPr lang="en-US" sz="3000" b="1" dirty="0">
                <a:solidFill>
                  <a:schemeClr val="accent2"/>
                </a:solidFill>
              </a:rPr>
            </a:br>
            <a:endParaRPr lang="en-US" sz="3000" b="1" dirty="0">
              <a:solidFill>
                <a:schemeClr val="accent2"/>
              </a:solidFill>
            </a:endParaRPr>
          </a:p>
        </p:txBody>
      </p:sp>
      <p:sp>
        <p:nvSpPr>
          <p:cNvPr id="4" name="TextBox 3"/>
          <p:cNvSpPr txBox="1"/>
          <p:nvPr/>
        </p:nvSpPr>
        <p:spPr>
          <a:xfrm>
            <a:off x="876015" y="1548245"/>
            <a:ext cx="7779612" cy="2368790"/>
          </a:xfrm>
          <a:prstGeom prst="rect">
            <a:avLst/>
          </a:prstGeom>
          <a:noFill/>
        </p:spPr>
        <p:txBody>
          <a:bodyPr wrap="square" rtlCol="0">
            <a:spAutoFit/>
          </a:bodyPr>
          <a:lstStyle/>
          <a:p>
            <a:pPr>
              <a:lnSpc>
                <a:spcPct val="150000"/>
              </a:lnSpc>
              <a:buFont typeface="Wingdings" panose="05000000000000000000" pitchFamily="2" charset="2"/>
              <a:buChar char="Ø"/>
            </a:pPr>
            <a:r>
              <a:rPr lang="en-US" altLang="en-US" sz="2400" b="1" dirty="0">
                <a:solidFill>
                  <a:srgbClr val="01405B"/>
                </a:solidFill>
                <a:latin typeface="Montserrat" pitchFamily="2" charset="77"/>
                <a:ea typeface="Montserrat" pitchFamily="2" charset="77"/>
              </a:rPr>
              <a:t>It may not be targeted to a specific position</a:t>
            </a:r>
          </a:p>
          <a:p>
            <a:pPr>
              <a:lnSpc>
                <a:spcPct val="150000"/>
              </a:lnSpc>
              <a:buFont typeface="Wingdings" panose="05000000000000000000" pitchFamily="2" charset="2"/>
              <a:buChar char="Ø"/>
            </a:pPr>
            <a:r>
              <a:rPr lang="en-US" altLang="en-US" sz="2400" b="1" dirty="0">
                <a:solidFill>
                  <a:srgbClr val="01405B"/>
                </a:solidFill>
                <a:latin typeface="Montserrat" pitchFamily="2" charset="77"/>
                <a:ea typeface="Montserrat" pitchFamily="2" charset="77"/>
              </a:rPr>
              <a:t>Not visually appealing</a:t>
            </a:r>
          </a:p>
          <a:p>
            <a:pPr>
              <a:lnSpc>
                <a:spcPct val="150000"/>
              </a:lnSpc>
              <a:buFont typeface="Wingdings" panose="05000000000000000000" pitchFamily="2" charset="2"/>
              <a:buChar char="Ø"/>
            </a:pPr>
            <a:r>
              <a:rPr lang="en-US" altLang="en-US" sz="2400" b="1" dirty="0">
                <a:solidFill>
                  <a:srgbClr val="01405B"/>
                </a:solidFill>
                <a:latin typeface="Montserrat" pitchFamily="2" charset="77"/>
                <a:ea typeface="Montserrat" pitchFamily="2" charset="77"/>
              </a:rPr>
              <a:t>Poor/wrong formatting </a:t>
            </a:r>
          </a:p>
          <a:p>
            <a:pPr>
              <a:lnSpc>
                <a:spcPct val="150000"/>
              </a:lnSpc>
              <a:buFont typeface="Wingdings" panose="05000000000000000000" pitchFamily="2" charset="2"/>
              <a:buChar char="Ø"/>
            </a:pPr>
            <a:r>
              <a:rPr lang="en-US" altLang="en-US" sz="2400" b="1" dirty="0">
                <a:solidFill>
                  <a:srgbClr val="01405B"/>
                </a:solidFill>
                <a:latin typeface="Montserrat" pitchFamily="2" charset="77"/>
                <a:ea typeface="Montserrat" pitchFamily="2" charset="77"/>
              </a:rPr>
              <a:t>Not telling your story</a:t>
            </a:r>
            <a:r>
              <a:rPr lang="en-US" altLang="en-US" sz="3000" b="1" dirty="0">
                <a:solidFill>
                  <a:srgbClr val="01405B"/>
                </a:solidFill>
                <a:latin typeface="Montserrat" pitchFamily="2" charset="77"/>
                <a:ea typeface="Montserrat" pitchFamily="2" charset="77"/>
              </a:rPr>
              <a:t>.  </a:t>
            </a:r>
          </a:p>
        </p:txBody>
      </p:sp>
      <p:pic>
        <p:nvPicPr>
          <p:cNvPr id="5" name="Picture 4"/>
          <p:cNvPicPr>
            <a:picLocks noChangeAspect="1"/>
          </p:cNvPicPr>
          <p:nvPr/>
        </p:nvPicPr>
        <p:blipFill>
          <a:blip r:embed="rId3"/>
          <a:stretch>
            <a:fillRect/>
          </a:stretch>
        </p:blipFill>
        <p:spPr>
          <a:xfrm>
            <a:off x="7096991" y="2019792"/>
            <a:ext cx="1870364" cy="2118564"/>
          </a:xfrm>
          <a:prstGeom prst="rect">
            <a:avLst/>
          </a:prstGeom>
        </p:spPr>
      </p:pic>
      <p:pic>
        <p:nvPicPr>
          <p:cNvPr id="3" name="Picture 2"/>
          <p:cNvPicPr>
            <a:picLocks noChangeAspect="1"/>
          </p:cNvPicPr>
          <p:nvPr/>
        </p:nvPicPr>
        <p:blipFill>
          <a:blip r:embed="rId4"/>
          <a:stretch>
            <a:fillRect/>
          </a:stretch>
        </p:blipFill>
        <p:spPr>
          <a:xfrm>
            <a:off x="348737" y="4549743"/>
            <a:ext cx="2293819" cy="396274"/>
          </a:xfrm>
          <a:prstGeom prst="rect">
            <a:avLst/>
          </a:prstGeom>
        </p:spPr>
      </p:pic>
    </p:spTree>
    <p:extLst>
      <p:ext uri="{BB962C8B-B14F-4D97-AF65-F5344CB8AC3E}">
        <p14:creationId xmlns:p14="http://schemas.microsoft.com/office/powerpoint/2010/main" val="4300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865625" y="1163205"/>
            <a:ext cx="7717500" cy="3045113"/>
          </a:xfrm>
          <a:prstGeom prst="rect">
            <a:avLst/>
          </a:prstGeom>
        </p:spPr>
        <p:txBody>
          <a:bodyPr/>
          <a:lstStyle/>
          <a:p>
            <a:pPr>
              <a:buClr>
                <a:schemeClr val="lt1"/>
              </a:buClr>
              <a:buSzPts val="2000"/>
            </a:pPr>
            <a:endParaRPr lang="en-US" sz="2000" b="1" dirty="0">
              <a:solidFill>
                <a:srgbClr val="01405B"/>
              </a:solidFill>
              <a:latin typeface="Montserrat"/>
              <a:ea typeface="Montserrat" pitchFamily="2" charset="77"/>
              <a:cs typeface="Arial"/>
            </a:endParaRPr>
          </a:p>
          <a:p>
            <a:pPr marL="342900" indent="-342900">
              <a:buClr>
                <a:schemeClr val="lt1"/>
              </a:buClr>
              <a:buSzPts val="2000"/>
              <a:buFont typeface="Wingdings" panose="05000000000000000000" pitchFamily="2" charset="2"/>
              <a:buChar char="Ø"/>
            </a:pPr>
            <a:r>
              <a:rPr lang="en-US" sz="2000" b="1" dirty="0">
                <a:solidFill>
                  <a:srgbClr val="01405B"/>
                </a:solidFill>
                <a:latin typeface="Montserrat"/>
                <a:ea typeface="Montserrat" pitchFamily="2" charset="77"/>
                <a:cs typeface="Arial"/>
              </a:rPr>
              <a:t>A resume with content that is of interest to employers</a:t>
            </a:r>
          </a:p>
          <a:p>
            <a:pPr marL="342900" indent="-342900">
              <a:buClr>
                <a:schemeClr val="lt1"/>
              </a:buClr>
              <a:buSzPts val="2000"/>
              <a:buFont typeface="Wingdings" panose="05000000000000000000" pitchFamily="2" charset="2"/>
              <a:buChar char="Ø"/>
            </a:pPr>
            <a:endParaRPr lang="en-US" sz="2000" b="1" dirty="0">
              <a:solidFill>
                <a:srgbClr val="01405B"/>
              </a:solidFill>
              <a:latin typeface="Montserrat"/>
              <a:ea typeface="Montserrat" pitchFamily="2" charset="77"/>
              <a:cs typeface="Arial"/>
            </a:endParaRPr>
          </a:p>
          <a:p>
            <a:pPr marL="342900" indent="-342900">
              <a:buClr>
                <a:schemeClr val="lt1"/>
              </a:buClr>
              <a:buSzPts val="2000"/>
              <a:buFont typeface="Wingdings" panose="05000000000000000000" pitchFamily="2" charset="2"/>
              <a:buChar char="Ø"/>
            </a:pPr>
            <a:r>
              <a:rPr lang="en-US" sz="2000" b="1" dirty="0">
                <a:solidFill>
                  <a:srgbClr val="01405B"/>
                </a:solidFill>
                <a:latin typeface="Montserrat"/>
                <a:ea typeface="Montserrat" pitchFamily="2" charset="77"/>
                <a:cs typeface="Arial"/>
              </a:rPr>
              <a:t>Speaks to their needs</a:t>
            </a:r>
          </a:p>
          <a:p>
            <a:pPr marL="342900" indent="-342900">
              <a:buClr>
                <a:schemeClr val="lt1"/>
              </a:buClr>
              <a:buSzPts val="2000"/>
              <a:buFont typeface="Wingdings" panose="05000000000000000000" pitchFamily="2" charset="2"/>
              <a:buChar char="Ø"/>
            </a:pPr>
            <a:endParaRPr lang="en-US" sz="2000" b="1" dirty="0">
              <a:solidFill>
                <a:srgbClr val="01405B"/>
              </a:solidFill>
              <a:latin typeface="Montserrat"/>
              <a:ea typeface="Montserrat" pitchFamily="2" charset="77"/>
              <a:cs typeface="Arial"/>
            </a:endParaRPr>
          </a:p>
          <a:p>
            <a:pPr>
              <a:buClr>
                <a:schemeClr val="lt1"/>
              </a:buClr>
              <a:buSzPts val="2000"/>
            </a:pPr>
            <a:r>
              <a:rPr lang="en-US" sz="2000" b="1" dirty="0">
                <a:solidFill>
                  <a:srgbClr val="01405B"/>
                </a:solidFill>
                <a:latin typeface="Montserrat"/>
                <a:ea typeface="Montserrat" pitchFamily="2" charset="77"/>
                <a:cs typeface="Arial"/>
              </a:rPr>
              <a:t>NOT a list of your job duties, tasks and responsibilities; it is your accomplishments/achievements </a:t>
            </a:r>
          </a:p>
          <a:p>
            <a:br>
              <a:rPr lang="en-US" dirty="0"/>
            </a:br>
            <a:endParaRPr lang="en-US" sz="2000" b="1" dirty="0">
              <a:solidFill>
                <a:srgbClr val="01405B"/>
              </a:solidFill>
              <a:latin typeface="Montserrat"/>
              <a:ea typeface="Montserrat" pitchFamily="2" charset="77"/>
              <a:cs typeface="Arial"/>
            </a:endParaRPr>
          </a:p>
          <a:p>
            <a:pPr>
              <a:buClr>
                <a:schemeClr val="lt1"/>
              </a:buClr>
              <a:buSzPts val="2000"/>
            </a:pPr>
            <a:endParaRPr lang="en-US" sz="2000" b="1" dirty="0">
              <a:solidFill>
                <a:srgbClr val="01405B"/>
              </a:solidFill>
              <a:latin typeface="Montserrat"/>
              <a:ea typeface="Montserrat" pitchFamily="2" charset="77"/>
              <a:cs typeface="Arial"/>
            </a:endParaRPr>
          </a:p>
        </p:txBody>
      </p:sp>
      <p:sp>
        <p:nvSpPr>
          <p:cNvPr id="4" name="TextBox 3"/>
          <p:cNvSpPr txBox="1"/>
          <p:nvPr/>
        </p:nvSpPr>
        <p:spPr>
          <a:xfrm>
            <a:off x="997526" y="259774"/>
            <a:ext cx="7099871" cy="523220"/>
          </a:xfrm>
          <a:prstGeom prst="rect">
            <a:avLst/>
          </a:prstGeom>
          <a:noFill/>
        </p:spPr>
        <p:txBody>
          <a:bodyPr wrap="square" rtlCol="0">
            <a:spAutoFit/>
          </a:bodyPr>
          <a:lstStyle/>
          <a:p>
            <a:r>
              <a:rPr lang="en" sz="2800" b="1" dirty="0">
                <a:solidFill>
                  <a:schemeClr val="tx2"/>
                </a:solidFill>
                <a:latin typeface="Montserrat"/>
                <a:ea typeface="Montserrat" pitchFamily="2" charset="77"/>
              </a:rPr>
              <a:t>WHAT IS AN  </a:t>
            </a:r>
            <a:r>
              <a:rPr lang="en" sz="2400" b="1" dirty="0">
                <a:solidFill>
                  <a:schemeClr val="tx2"/>
                </a:solidFill>
                <a:latin typeface="Montserrat"/>
                <a:ea typeface="Montserrat" pitchFamily="2" charset="77"/>
              </a:rPr>
              <a:t>EFFECTIVE RESUME </a:t>
            </a:r>
            <a:r>
              <a:rPr lang="en" sz="2800" b="1" dirty="0">
                <a:solidFill>
                  <a:schemeClr val="tx2"/>
                </a:solidFill>
                <a:latin typeface="Montserrat"/>
                <a:ea typeface="Montserrat" pitchFamily="2" charset="77"/>
              </a:rPr>
              <a:t>!!</a:t>
            </a:r>
            <a:endParaRPr lang="en-US" sz="2800" b="1" dirty="0">
              <a:solidFill>
                <a:schemeClr val="tx2"/>
              </a:solidFill>
              <a:latin typeface="Montserrat"/>
              <a:ea typeface="Montserrat" pitchFamily="2" charset="77"/>
            </a:endParaRPr>
          </a:p>
        </p:txBody>
      </p:sp>
    </p:spTree>
    <p:extLst>
      <p:ext uri="{BB962C8B-B14F-4D97-AF65-F5344CB8AC3E}">
        <p14:creationId xmlns:p14="http://schemas.microsoft.com/office/powerpoint/2010/main" val="124564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8;p28">
            <a:extLst>
              <a:ext uri="{FF2B5EF4-FFF2-40B4-BE49-F238E27FC236}">
                <a16:creationId xmlns:a16="http://schemas.microsoft.com/office/drawing/2014/main" id="{2604779D-DFA1-4C1D-8E1F-095F5697E0C1}"/>
              </a:ext>
            </a:extLst>
          </p:cNvPr>
          <p:cNvSpPr txBox="1">
            <a:spLocks noGrp="1"/>
          </p:cNvSpPr>
          <p:nvPr>
            <p:ph type="title"/>
          </p:nvPr>
        </p:nvSpPr>
        <p:spPr>
          <a:xfrm>
            <a:off x="660682" y="409095"/>
            <a:ext cx="7717500" cy="663246"/>
          </a:xfrm>
          <a:prstGeom prst="rect">
            <a:avLst/>
          </a:prstGeom>
        </p:spPr>
        <p:txBody>
          <a:bodyPr spcFirstLastPara="1" wrap="square" lIns="91425" tIns="91425" rIns="91425" bIns="91425" anchor="ctr" anchorCtr="0">
            <a:noAutofit/>
          </a:bodyPr>
          <a:lstStyle/>
          <a:p>
            <a:r>
              <a:rPr lang="en-US" sz="2800" b="1" dirty="0">
                <a:solidFill>
                  <a:schemeClr val="tx2"/>
                </a:solidFill>
                <a:latin typeface="Montserrat"/>
              </a:rPr>
              <a:t>RESUME COMPONENTS</a:t>
            </a:r>
          </a:p>
        </p:txBody>
      </p:sp>
      <p:cxnSp>
        <p:nvCxnSpPr>
          <p:cNvPr id="12" name="Straight Connector 11">
            <a:extLst>
              <a:ext uri="{FF2B5EF4-FFF2-40B4-BE49-F238E27FC236}">
                <a16:creationId xmlns:a16="http://schemas.microsoft.com/office/drawing/2014/main" id="{1AF76A99-909B-40C5-89D0-39D82E87D72C}"/>
              </a:ext>
            </a:extLst>
          </p:cNvPr>
          <p:cNvCxnSpPr/>
          <p:nvPr/>
        </p:nvCxnSpPr>
        <p:spPr>
          <a:xfrm>
            <a:off x="1699088" y="1129552"/>
            <a:ext cx="5760000" cy="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71870" y="1360967"/>
            <a:ext cx="6989135" cy="2997744"/>
          </a:xfrm>
          <a:prstGeom prst="rect">
            <a:avLst/>
          </a:prstGeom>
          <a:noFill/>
        </p:spPr>
        <p:txBody>
          <a:bodyPr wrap="square" rtlCol="0">
            <a:spAutoFit/>
          </a:bodyPr>
          <a:lstStyle/>
          <a:p>
            <a:pPr>
              <a:lnSpc>
                <a:spcPct val="80000"/>
              </a:lnSpc>
              <a:defRPr/>
            </a:pPr>
            <a:r>
              <a:rPr lang="en-US" altLang="en-US" dirty="0"/>
              <a:t> </a:t>
            </a:r>
            <a:r>
              <a:rPr lang="en-US" altLang="en-US" dirty="0">
                <a:solidFill>
                  <a:schemeClr val="tx2"/>
                </a:solidFill>
              </a:rPr>
              <a:t>Personal Contact Information and Formatting</a:t>
            </a:r>
          </a:p>
          <a:p>
            <a:pPr marL="587693" lvl="1" indent="-285750">
              <a:lnSpc>
                <a:spcPct val="80000"/>
              </a:lnSpc>
              <a:buFont typeface="Wingdings" panose="05000000000000000000" pitchFamily="2" charset="2"/>
              <a:buChar char="Ø"/>
              <a:defRPr/>
            </a:pPr>
            <a:r>
              <a:rPr lang="en-US" altLang="en-US" sz="1800" dirty="0">
                <a:solidFill>
                  <a:schemeClr val="tx2"/>
                </a:solidFill>
              </a:rPr>
              <a:t>Name, Address, Telephone and Email</a:t>
            </a:r>
          </a:p>
          <a:p>
            <a:pPr marL="587693" lvl="1" indent="-285750">
              <a:lnSpc>
                <a:spcPct val="80000"/>
              </a:lnSpc>
              <a:buFont typeface="Wingdings" panose="05000000000000000000" pitchFamily="2" charset="2"/>
              <a:buChar char="Ø"/>
              <a:defRPr/>
            </a:pPr>
            <a:endParaRPr lang="en-US" altLang="en-US" sz="1800" dirty="0">
              <a:solidFill>
                <a:schemeClr val="tx2"/>
              </a:solidFill>
            </a:endParaRPr>
          </a:p>
          <a:p>
            <a:pPr>
              <a:lnSpc>
                <a:spcPct val="80000"/>
              </a:lnSpc>
              <a:buFont typeface="Wingdings" panose="05000000000000000000" pitchFamily="2" charset="2"/>
              <a:buChar char="Ø"/>
              <a:defRPr/>
            </a:pPr>
            <a:r>
              <a:rPr lang="en-US" altLang="en-US" dirty="0">
                <a:solidFill>
                  <a:schemeClr val="tx2"/>
                </a:solidFill>
              </a:rPr>
              <a:t>Objective</a:t>
            </a:r>
          </a:p>
          <a:p>
            <a:pPr marL="587693" lvl="1" indent="-285750">
              <a:lnSpc>
                <a:spcPct val="80000"/>
              </a:lnSpc>
              <a:buFont typeface="Wingdings" panose="05000000000000000000" pitchFamily="2" charset="2"/>
              <a:buChar char="Ø"/>
              <a:defRPr/>
            </a:pPr>
            <a:r>
              <a:rPr lang="en-US" altLang="en-US" sz="1800" dirty="0">
                <a:solidFill>
                  <a:schemeClr val="tx2"/>
                </a:solidFill>
              </a:rPr>
              <a:t>Position applying for</a:t>
            </a:r>
          </a:p>
          <a:p>
            <a:pPr marL="587693" lvl="1" indent="-285750">
              <a:lnSpc>
                <a:spcPct val="80000"/>
              </a:lnSpc>
              <a:buFont typeface="Wingdings" panose="05000000000000000000" pitchFamily="2" charset="2"/>
              <a:buChar char="Ø"/>
              <a:defRPr/>
            </a:pPr>
            <a:r>
              <a:rPr lang="en-US" altLang="en-US" sz="1800" dirty="0">
                <a:solidFill>
                  <a:schemeClr val="tx2"/>
                </a:solidFill>
              </a:rPr>
              <a:t>56% prefer some sort of objective/summary or profile</a:t>
            </a:r>
          </a:p>
          <a:p>
            <a:pPr marL="587693" lvl="1" indent="-285750">
              <a:lnSpc>
                <a:spcPct val="80000"/>
              </a:lnSpc>
              <a:buFont typeface="Wingdings" panose="05000000000000000000" pitchFamily="2" charset="2"/>
              <a:buChar char="Ø"/>
              <a:defRPr/>
            </a:pPr>
            <a:endParaRPr lang="en-US" altLang="en-US" sz="1800" dirty="0">
              <a:solidFill>
                <a:schemeClr val="tx2"/>
              </a:solidFill>
            </a:endParaRPr>
          </a:p>
          <a:p>
            <a:pPr>
              <a:lnSpc>
                <a:spcPct val="80000"/>
              </a:lnSpc>
              <a:buFont typeface="Wingdings" panose="05000000000000000000" pitchFamily="2" charset="2"/>
              <a:buChar char="Ø"/>
              <a:defRPr/>
            </a:pPr>
            <a:r>
              <a:rPr lang="en-US" altLang="en-US" dirty="0">
                <a:solidFill>
                  <a:schemeClr val="tx2"/>
                </a:solidFill>
              </a:rPr>
              <a:t>Highlight of Qualifications</a:t>
            </a:r>
          </a:p>
          <a:p>
            <a:pPr marL="587693" lvl="1" indent="-285750">
              <a:lnSpc>
                <a:spcPct val="80000"/>
              </a:lnSpc>
              <a:buFont typeface="Wingdings" panose="05000000000000000000" pitchFamily="2" charset="2"/>
              <a:buChar char="Ø"/>
              <a:defRPr/>
            </a:pPr>
            <a:r>
              <a:rPr lang="en-US" altLang="en-US" sz="1800" dirty="0">
                <a:solidFill>
                  <a:schemeClr val="tx2"/>
                </a:solidFill>
              </a:rPr>
              <a:t>Years of experience, qualifications, accomplishments, skills</a:t>
            </a:r>
          </a:p>
          <a:p>
            <a:pPr marL="587693" lvl="1" indent="-285750">
              <a:lnSpc>
                <a:spcPct val="80000"/>
              </a:lnSpc>
              <a:buFont typeface="Wingdings" panose="05000000000000000000" pitchFamily="2" charset="2"/>
              <a:buChar char="Ø"/>
              <a:defRPr/>
            </a:pPr>
            <a:endParaRPr lang="en-US" altLang="en-US" sz="1800" dirty="0">
              <a:solidFill>
                <a:schemeClr val="tx2"/>
              </a:solidFill>
            </a:endParaRPr>
          </a:p>
          <a:p>
            <a:pPr>
              <a:lnSpc>
                <a:spcPct val="80000"/>
              </a:lnSpc>
              <a:buFont typeface="Wingdings" panose="05000000000000000000" pitchFamily="2" charset="2"/>
              <a:buChar char="Ø"/>
              <a:defRPr/>
            </a:pPr>
            <a:r>
              <a:rPr lang="en-US" altLang="en-US" dirty="0">
                <a:solidFill>
                  <a:schemeClr val="tx2"/>
                </a:solidFill>
              </a:rPr>
              <a:t>Work Experience</a:t>
            </a:r>
          </a:p>
          <a:p>
            <a:pPr marL="587693" lvl="1" indent="-285750">
              <a:lnSpc>
                <a:spcPct val="80000"/>
              </a:lnSpc>
              <a:buFont typeface="Wingdings" panose="05000000000000000000" pitchFamily="2" charset="2"/>
              <a:buChar char="Ø"/>
              <a:defRPr/>
            </a:pPr>
            <a:r>
              <a:rPr lang="en-US" altLang="en-US" sz="1800" dirty="0">
                <a:solidFill>
                  <a:schemeClr val="tx2"/>
                </a:solidFill>
              </a:rPr>
              <a:t>The company name, the job title and the dates you work there</a:t>
            </a:r>
          </a:p>
          <a:p>
            <a:pPr marL="587693" lvl="1" indent="-285750">
              <a:lnSpc>
                <a:spcPct val="80000"/>
              </a:lnSpc>
              <a:buFont typeface="Wingdings" panose="05000000000000000000" pitchFamily="2" charset="2"/>
              <a:buChar char="Ø"/>
              <a:defRPr/>
            </a:pPr>
            <a:r>
              <a:rPr lang="en-US" altLang="en-US" sz="1800" dirty="0">
                <a:solidFill>
                  <a:schemeClr val="tx2"/>
                </a:solidFill>
              </a:rPr>
              <a:t>Duties/responsibilities and accomplishment</a:t>
            </a:r>
            <a:endParaRPr lang="en-US" dirty="0">
              <a:solidFill>
                <a:schemeClr val="tx2"/>
              </a:solidFill>
            </a:endParaRPr>
          </a:p>
        </p:txBody>
      </p:sp>
    </p:spTree>
    <p:extLst>
      <p:ext uri="{BB962C8B-B14F-4D97-AF65-F5344CB8AC3E}">
        <p14:creationId xmlns:p14="http://schemas.microsoft.com/office/powerpoint/2010/main" val="26071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865625" y="1163205"/>
            <a:ext cx="7717500" cy="3045113"/>
          </a:xfrm>
          <a:prstGeom prst="rect">
            <a:avLst/>
          </a:prstGeom>
        </p:spPr>
        <p:txBody>
          <a:bodyPr/>
          <a:lstStyle/>
          <a:p>
            <a:pPr marL="342900" indent="-342900">
              <a:buClr>
                <a:schemeClr val="lt1"/>
              </a:buClr>
              <a:buSzPts val="2000"/>
              <a:buFont typeface="Wingdings" panose="05000000000000000000" pitchFamily="2" charset="2"/>
              <a:buChar char="Ø"/>
            </a:pPr>
            <a:r>
              <a:rPr lang="en-US" sz="2000" b="1" dirty="0">
                <a:solidFill>
                  <a:srgbClr val="01405B"/>
                </a:solidFill>
                <a:latin typeface="Montserrat"/>
                <a:ea typeface="Montserrat" pitchFamily="2" charset="77"/>
                <a:cs typeface="Arial"/>
              </a:rPr>
              <a:t> Be pleasing to the eye – Easy to read</a:t>
            </a:r>
          </a:p>
          <a:p>
            <a:pPr marL="342900" indent="-342900">
              <a:buClr>
                <a:schemeClr val="lt1"/>
              </a:buClr>
              <a:buSzPts val="2000"/>
              <a:buFont typeface="Wingdings" panose="05000000000000000000" pitchFamily="2" charset="2"/>
              <a:buChar char="Ø"/>
            </a:pPr>
            <a:r>
              <a:rPr lang="en-US" sz="2000" b="1" dirty="0">
                <a:solidFill>
                  <a:srgbClr val="01405B"/>
                </a:solidFill>
                <a:latin typeface="Montserrat"/>
                <a:ea typeface="Montserrat" pitchFamily="2" charset="77"/>
                <a:cs typeface="Arial"/>
              </a:rPr>
              <a:t> </a:t>
            </a:r>
          </a:p>
          <a:p>
            <a:pPr marL="342900" indent="-342900">
              <a:buClr>
                <a:schemeClr val="lt1"/>
              </a:buClr>
              <a:buSzPts val="2000"/>
              <a:buFont typeface="Wingdings" panose="05000000000000000000" pitchFamily="2" charset="2"/>
              <a:buChar char="Ø"/>
            </a:pPr>
            <a:r>
              <a:rPr lang="en-US" sz="2000" b="1" dirty="0">
                <a:solidFill>
                  <a:srgbClr val="01405B"/>
                </a:solidFill>
                <a:latin typeface="Montserrat"/>
                <a:ea typeface="Montserrat" pitchFamily="2" charset="77"/>
                <a:cs typeface="Arial"/>
              </a:rPr>
              <a:t>Use white or ivory color paper</a:t>
            </a:r>
          </a:p>
          <a:p>
            <a:pPr marL="342900" indent="-342900">
              <a:buClr>
                <a:schemeClr val="lt1"/>
              </a:buClr>
              <a:buSzPts val="2000"/>
              <a:buFont typeface="Wingdings" panose="05000000000000000000" pitchFamily="2" charset="2"/>
              <a:buChar char="Ø"/>
            </a:pPr>
            <a:r>
              <a:rPr lang="en-US" sz="2000" b="1" dirty="0">
                <a:solidFill>
                  <a:srgbClr val="01405B"/>
                </a:solidFill>
                <a:latin typeface="Montserrat"/>
                <a:ea typeface="Montserrat" pitchFamily="2" charset="77"/>
                <a:cs typeface="Arial"/>
              </a:rPr>
              <a:t>Use Font Size 12 – Arial or Times New Roman </a:t>
            </a:r>
          </a:p>
          <a:p>
            <a:pPr marL="342900" indent="-342900">
              <a:buClr>
                <a:schemeClr val="lt1"/>
              </a:buClr>
              <a:buSzPts val="2000"/>
              <a:buFont typeface="Wingdings" panose="05000000000000000000" pitchFamily="2" charset="2"/>
              <a:buChar char="Ø"/>
            </a:pPr>
            <a:r>
              <a:rPr lang="en-US" sz="2000" b="1" dirty="0">
                <a:solidFill>
                  <a:srgbClr val="01405B"/>
                </a:solidFill>
                <a:latin typeface="Montserrat"/>
                <a:ea typeface="Montserrat" pitchFamily="2" charset="77"/>
                <a:cs typeface="Arial"/>
              </a:rPr>
              <a:t>Ensure your personal information is accurate</a:t>
            </a:r>
          </a:p>
          <a:p>
            <a:pPr marL="342900" indent="-342900">
              <a:buClr>
                <a:schemeClr val="lt1"/>
              </a:buClr>
              <a:buSzPts val="2000"/>
              <a:buFont typeface="Wingdings" panose="05000000000000000000" pitchFamily="2" charset="2"/>
              <a:buChar char="Ø"/>
            </a:pPr>
            <a:r>
              <a:rPr lang="en-US" sz="2000" b="1" dirty="0">
                <a:solidFill>
                  <a:srgbClr val="01405B"/>
                </a:solidFill>
                <a:latin typeface="Montserrat"/>
                <a:ea typeface="Montserrat" pitchFamily="2" charset="77"/>
                <a:cs typeface="Arial"/>
              </a:rPr>
              <a:t>Tailor your resume for each job you are applying </a:t>
            </a:r>
          </a:p>
          <a:p>
            <a:pPr marL="342900" indent="-342900">
              <a:buClr>
                <a:schemeClr val="lt1"/>
              </a:buClr>
              <a:buSzPts val="2000"/>
              <a:buFont typeface="Wingdings" panose="05000000000000000000" pitchFamily="2" charset="2"/>
              <a:buChar char="Ø"/>
            </a:pPr>
            <a:endParaRPr lang="en-US" sz="2000" b="1" dirty="0">
              <a:solidFill>
                <a:srgbClr val="01405B"/>
              </a:solidFill>
              <a:latin typeface="Montserrat"/>
              <a:ea typeface="Montserrat" pitchFamily="2" charset="77"/>
              <a:cs typeface="Arial"/>
            </a:endParaRPr>
          </a:p>
          <a:p>
            <a:pPr marL="342900" indent="-342900">
              <a:buClr>
                <a:schemeClr val="lt1"/>
              </a:buClr>
              <a:buSzPts val="2000"/>
              <a:buFont typeface="Wingdings" panose="05000000000000000000" pitchFamily="2" charset="2"/>
              <a:buChar char="Ø"/>
            </a:pPr>
            <a:endParaRPr lang="en-US" sz="2000" b="1" dirty="0">
              <a:solidFill>
                <a:srgbClr val="01405B"/>
              </a:solidFill>
              <a:latin typeface="Montserrat"/>
              <a:ea typeface="Montserrat" pitchFamily="2" charset="77"/>
              <a:cs typeface="Arial"/>
            </a:endParaRPr>
          </a:p>
          <a:p>
            <a:br>
              <a:rPr lang="en-US" dirty="0"/>
            </a:br>
            <a:endParaRPr lang="en-US" sz="2000" b="1" dirty="0">
              <a:solidFill>
                <a:srgbClr val="01405B"/>
              </a:solidFill>
              <a:latin typeface="Montserrat"/>
              <a:ea typeface="Montserrat" pitchFamily="2" charset="77"/>
              <a:cs typeface="Arial"/>
            </a:endParaRPr>
          </a:p>
          <a:p>
            <a:pPr>
              <a:buClr>
                <a:schemeClr val="lt1"/>
              </a:buClr>
              <a:buSzPts val="2000"/>
            </a:pPr>
            <a:endParaRPr lang="en-US" sz="2000" b="1" dirty="0">
              <a:solidFill>
                <a:srgbClr val="01405B"/>
              </a:solidFill>
              <a:latin typeface="Montserrat"/>
              <a:ea typeface="Montserrat" pitchFamily="2" charset="77"/>
              <a:cs typeface="Arial"/>
            </a:endParaRPr>
          </a:p>
        </p:txBody>
      </p:sp>
      <p:sp>
        <p:nvSpPr>
          <p:cNvPr id="4" name="TextBox 3"/>
          <p:cNvSpPr txBox="1"/>
          <p:nvPr/>
        </p:nvSpPr>
        <p:spPr>
          <a:xfrm>
            <a:off x="997526" y="259774"/>
            <a:ext cx="7099871" cy="523220"/>
          </a:xfrm>
          <a:prstGeom prst="rect">
            <a:avLst/>
          </a:prstGeom>
          <a:noFill/>
        </p:spPr>
        <p:txBody>
          <a:bodyPr wrap="square" rtlCol="0">
            <a:spAutoFit/>
          </a:bodyPr>
          <a:lstStyle/>
          <a:p>
            <a:r>
              <a:rPr lang="en" sz="2800" b="1" dirty="0">
                <a:solidFill>
                  <a:schemeClr val="tx2"/>
                </a:solidFill>
                <a:latin typeface="Montserrat"/>
                <a:ea typeface="Montserrat" pitchFamily="2" charset="77"/>
              </a:rPr>
              <a:t>RESUME FORMATTING TIPS!</a:t>
            </a:r>
            <a:endParaRPr lang="en-US" sz="2800" b="1" dirty="0">
              <a:solidFill>
                <a:schemeClr val="tx2"/>
              </a:solidFill>
              <a:latin typeface="Montserrat"/>
              <a:ea typeface="Montserrat" pitchFamily="2" charset="77"/>
            </a:endParaRPr>
          </a:p>
        </p:txBody>
      </p:sp>
    </p:spTree>
    <p:extLst>
      <p:ext uri="{BB962C8B-B14F-4D97-AF65-F5344CB8AC3E}">
        <p14:creationId xmlns:p14="http://schemas.microsoft.com/office/powerpoint/2010/main" val="16517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5625" y="519545"/>
            <a:ext cx="7717500" cy="789710"/>
          </a:xfrm>
        </p:spPr>
        <p:txBody>
          <a:bodyPr/>
          <a:lstStyle/>
          <a:p>
            <a:r>
              <a:rPr lang="en-US" sz="3000" b="1" dirty="0">
                <a:solidFill>
                  <a:schemeClr val="accent2"/>
                </a:solidFill>
              </a:rPr>
              <a:t> </a:t>
            </a:r>
            <a:r>
              <a:rPr lang="en-US" sz="2800" b="1" dirty="0">
                <a:solidFill>
                  <a:schemeClr val="tx2"/>
                </a:solidFill>
                <a:latin typeface="Montserrat"/>
              </a:rPr>
              <a:t>You Need a Resume That Gets You Through The ATS !</a:t>
            </a:r>
          </a:p>
        </p:txBody>
      </p:sp>
      <p:sp>
        <p:nvSpPr>
          <p:cNvPr id="5" name="Rectangle 4"/>
          <p:cNvSpPr/>
          <p:nvPr/>
        </p:nvSpPr>
        <p:spPr>
          <a:xfrm>
            <a:off x="3906982" y="1600201"/>
            <a:ext cx="4676143" cy="21759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CA" sz="2000" b="1" dirty="0">
                <a:latin typeface="Arial" panose="020B0604020202020204" pitchFamily="34" charset="0"/>
                <a:cs typeface="Arial" panose="020B0604020202020204" pitchFamily="34" charset="0"/>
              </a:rPr>
              <a:t>Applicant Tracking System disqualify 75% of applications instantly after they are submitted</a:t>
            </a:r>
          </a:p>
          <a:p>
            <a:pPr lvl="0"/>
            <a:r>
              <a:rPr lang="en-US" sz="2000" b="1" dirty="0">
                <a:solidFill>
                  <a:srgbClr val="01405B"/>
                </a:solidFill>
                <a:latin typeface="Montserrat"/>
                <a:ea typeface="Montserrat" pitchFamily="2" charset="77"/>
              </a:rPr>
              <a:t>(ATS) is a human resources software that acts as a database for job</a:t>
            </a:r>
            <a:endParaRPr lang="en-CA" sz="2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33042" y="1506683"/>
            <a:ext cx="2597294" cy="2343150"/>
          </a:xfrm>
          <a:prstGeom prst="rect">
            <a:avLst/>
          </a:prstGeom>
        </p:spPr>
      </p:pic>
    </p:spTree>
    <p:extLst>
      <p:ext uri="{BB962C8B-B14F-4D97-AF65-F5344CB8AC3E}">
        <p14:creationId xmlns:p14="http://schemas.microsoft.com/office/powerpoint/2010/main" val="172927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28;p28">
            <a:extLst>
              <a:ext uri="{FF2B5EF4-FFF2-40B4-BE49-F238E27FC236}">
                <a16:creationId xmlns:a16="http://schemas.microsoft.com/office/drawing/2014/main" id="{2604779D-DFA1-4C1D-8E1F-095F5697E0C1}"/>
              </a:ext>
            </a:extLst>
          </p:cNvPr>
          <p:cNvSpPr txBox="1">
            <a:spLocks noGrp="1"/>
          </p:cNvSpPr>
          <p:nvPr>
            <p:ph type="title"/>
          </p:nvPr>
        </p:nvSpPr>
        <p:spPr>
          <a:xfrm>
            <a:off x="713250" y="436418"/>
            <a:ext cx="7717500" cy="721488"/>
          </a:xfrm>
          <a:prstGeom prst="rect">
            <a:avLst/>
          </a:prstGeom>
        </p:spPr>
        <p:txBody>
          <a:bodyPr spcFirstLastPara="1" wrap="square" lIns="91425" tIns="91425" rIns="91425" bIns="91425" anchor="ctr" anchorCtr="0">
            <a:noAutofit/>
          </a:bodyPr>
          <a:lstStyle/>
          <a:p>
            <a:r>
              <a:rPr lang="en-US" sz="2800" b="1" dirty="0">
                <a:solidFill>
                  <a:schemeClr val="tx2"/>
                </a:solidFill>
                <a:latin typeface="Montserrat"/>
              </a:rPr>
              <a:t>What Is An Applicant Tracking System?</a:t>
            </a:r>
          </a:p>
        </p:txBody>
      </p:sp>
      <p:cxnSp>
        <p:nvCxnSpPr>
          <p:cNvPr id="12" name="Straight Connector 11">
            <a:extLst>
              <a:ext uri="{FF2B5EF4-FFF2-40B4-BE49-F238E27FC236}">
                <a16:creationId xmlns:a16="http://schemas.microsoft.com/office/drawing/2014/main" id="{1AF76A99-909B-40C5-89D0-39D82E87D72C}"/>
              </a:ext>
            </a:extLst>
          </p:cNvPr>
          <p:cNvCxnSpPr/>
          <p:nvPr/>
        </p:nvCxnSpPr>
        <p:spPr>
          <a:xfrm>
            <a:off x="1692000" y="1157906"/>
            <a:ext cx="5760000" cy="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B752A8-BE6F-4F13-979B-CBC00B888515}"/>
              </a:ext>
            </a:extLst>
          </p:cNvPr>
          <p:cNvSpPr txBox="1"/>
          <p:nvPr/>
        </p:nvSpPr>
        <p:spPr>
          <a:xfrm>
            <a:off x="4299438" y="1588810"/>
            <a:ext cx="45161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dirty="0">
              <a:latin typeface="Open Sans"/>
              <a:ea typeface="Open Sans"/>
              <a:cs typeface="Open Sans"/>
            </a:endParaRPr>
          </a:p>
        </p:txBody>
      </p:sp>
      <p:sp>
        <p:nvSpPr>
          <p:cNvPr id="11" name="TextBox 10">
            <a:extLst>
              <a:ext uri="{FF2B5EF4-FFF2-40B4-BE49-F238E27FC236}">
                <a16:creationId xmlns:a16="http://schemas.microsoft.com/office/drawing/2014/main" id="{3EB752A8-BE6F-4F13-979B-CBC00B888515}"/>
              </a:ext>
            </a:extLst>
          </p:cNvPr>
          <p:cNvSpPr txBox="1"/>
          <p:nvPr/>
        </p:nvSpPr>
        <p:spPr>
          <a:xfrm>
            <a:off x="3858491" y="1360641"/>
            <a:ext cx="508461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1405B"/>
                </a:solidFill>
                <a:latin typeface="Montserrat"/>
                <a:ea typeface="Montserrat" pitchFamily="2" charset="77"/>
              </a:rPr>
              <a:t>An applicant tracking system (ATS) is a human resources software that acts as a database for job applicants. ATS are used by companies of all sizes to organize, search, and communicate with large groups of applicants</a:t>
            </a:r>
            <a:r>
              <a:rPr lang="en-US" dirty="0">
                <a:latin typeface="Calibri" panose="020F0502020204030204" pitchFamily="34" charset="0"/>
              </a:rPr>
              <a:t>. (JOBSCAN.CO)</a:t>
            </a:r>
          </a:p>
        </p:txBody>
      </p:sp>
      <p:pic>
        <p:nvPicPr>
          <p:cNvPr id="1026" name="Picture 2" descr="What is an Applicant Tracking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38" y="1236517"/>
            <a:ext cx="3117561" cy="302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50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IWC slides">
  <a:themeElements>
    <a:clrScheme name="IWC colours">
      <a:dk1>
        <a:srgbClr val="303030"/>
      </a:dk1>
      <a:lt1>
        <a:srgbClr val="FFFFFF"/>
      </a:lt1>
      <a:dk2>
        <a:srgbClr val="01405B"/>
      </a:dk2>
      <a:lt2>
        <a:srgbClr val="E8E8E8"/>
      </a:lt2>
      <a:accent1>
        <a:srgbClr val="FBAF41"/>
      </a:accent1>
      <a:accent2>
        <a:srgbClr val="49BFB9"/>
      </a:accent2>
      <a:accent3>
        <a:srgbClr val="F39041"/>
      </a:accent3>
      <a:accent4>
        <a:srgbClr val="01405B"/>
      </a:accent4>
      <a:accent5>
        <a:srgbClr val="49BFB9"/>
      </a:accent5>
      <a:accent6>
        <a:srgbClr val="FBAF41"/>
      </a:accent6>
      <a:hlink>
        <a:srgbClr val="01405B"/>
      </a:hlink>
      <a:folHlink>
        <a:srgbClr val="0140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WC slide deck" id="{92BD3203-F166-4145-8B7E-DE8B98E250C3}" vid="{3D69B581-752F-A443-813F-CADDFCA74FF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18528</TotalTime>
  <Words>1614</Words>
  <Application>Microsoft Office PowerPoint</Application>
  <PresentationFormat>On-screen Show (16:9)</PresentationFormat>
  <Paragraphs>182</Paragraphs>
  <Slides>23</Slides>
  <Notes>16</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ABeeZee</vt:lpstr>
      <vt:lpstr>Times New Roman</vt:lpstr>
      <vt:lpstr>Wingdings</vt:lpstr>
      <vt:lpstr>Montserrat SemiBold</vt:lpstr>
      <vt:lpstr>Montserrat</vt:lpstr>
      <vt:lpstr>Montserrat ExtraBold</vt:lpstr>
      <vt:lpstr>Open Sans</vt:lpstr>
      <vt:lpstr>Candara</vt:lpstr>
      <vt:lpstr>Arial</vt:lpstr>
      <vt:lpstr>Calibri</vt:lpstr>
      <vt:lpstr>Abril Fatface</vt:lpstr>
      <vt:lpstr>IWC slides</vt:lpstr>
      <vt:lpstr>RESUME TIPS &amp;TECHNIQUES</vt:lpstr>
      <vt:lpstr>Agenda</vt:lpstr>
      <vt:lpstr>LET’S TAKE THIS QUICK QUIZ:</vt:lpstr>
      <vt:lpstr> Your resume may be overlooked because… </vt:lpstr>
      <vt:lpstr>PowerPoint Presentation</vt:lpstr>
      <vt:lpstr>RESUME COMPONENTS</vt:lpstr>
      <vt:lpstr>PowerPoint Presentation</vt:lpstr>
      <vt:lpstr> You Need a Resume That Gets You Through The ATS !</vt:lpstr>
      <vt:lpstr>What Is An Applicant Tracking System?</vt:lpstr>
      <vt:lpstr>Format Can Make All the difference!</vt:lpstr>
      <vt:lpstr>RESUME STYLES</vt:lpstr>
      <vt:lpstr>PowerPoint Presentation</vt:lpstr>
      <vt:lpstr>RESUME TIPS- CONT.</vt:lpstr>
      <vt:lpstr>RESUME TIPS- CONT.</vt:lpstr>
      <vt:lpstr>Use a chronological format </vt:lpstr>
      <vt:lpstr>OBJECTIVE OR SUMMARY</vt:lpstr>
      <vt:lpstr>HIGHLIGHTS OF QUALIFICATIONS</vt:lpstr>
      <vt:lpstr>PROFILE/TECHNICAL EXPERTISE</vt:lpstr>
      <vt:lpstr>PROFILE/SUMMARY/COMPTENCIES</vt:lpstr>
      <vt:lpstr>KNOW YOUR SKILLS!</vt:lpstr>
      <vt:lpstr>Highlight your strength</vt:lpstr>
      <vt:lpst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Montserrat title Montserrat title</dc:title>
  <dc:creator>Elham</dc:creator>
  <cp:lastModifiedBy>Elham Bakri</cp:lastModifiedBy>
  <cp:revision>235</cp:revision>
  <dcterms:modified xsi:type="dcterms:W3CDTF">2025-02-26T14:39:41Z</dcterms:modified>
</cp:coreProperties>
</file>